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57" r:id="rId3"/>
    <p:sldId id="308" r:id="rId4"/>
    <p:sldId id="258" r:id="rId5"/>
    <p:sldId id="259" r:id="rId6"/>
    <p:sldId id="263" r:id="rId7"/>
    <p:sldId id="264" r:id="rId8"/>
    <p:sldId id="266" r:id="rId9"/>
    <p:sldId id="265" r:id="rId10"/>
    <p:sldId id="267" r:id="rId11"/>
    <p:sldId id="268" r:id="rId12"/>
    <p:sldId id="269" r:id="rId13"/>
    <p:sldId id="270" r:id="rId14"/>
    <p:sldId id="260" r:id="rId15"/>
    <p:sldId id="262" r:id="rId16"/>
    <p:sldId id="271" r:id="rId17"/>
    <p:sldId id="272" r:id="rId18"/>
    <p:sldId id="273" r:id="rId19"/>
    <p:sldId id="274" r:id="rId20"/>
    <p:sldId id="275" r:id="rId21"/>
    <p:sldId id="276" r:id="rId22"/>
    <p:sldId id="277" r:id="rId23"/>
    <p:sldId id="309" r:id="rId24"/>
    <p:sldId id="311" r:id="rId25"/>
    <p:sldId id="261" r:id="rId26"/>
    <p:sldId id="279" r:id="rId27"/>
    <p:sldId id="280" r:id="rId28"/>
    <p:sldId id="281" r:id="rId29"/>
    <p:sldId id="283" r:id="rId30"/>
    <p:sldId id="282" r:id="rId31"/>
    <p:sldId id="284" r:id="rId32"/>
    <p:sldId id="285" r:id="rId33"/>
    <p:sldId id="286" r:id="rId34"/>
    <p:sldId id="287" r:id="rId35"/>
    <p:sldId id="288" r:id="rId36"/>
    <p:sldId id="289" r:id="rId37"/>
    <p:sldId id="290" r:id="rId38"/>
    <p:sldId id="291" r:id="rId39"/>
    <p:sldId id="312" r:id="rId40"/>
    <p:sldId id="313" r:id="rId41"/>
    <p:sldId id="292" r:id="rId42"/>
    <p:sldId id="293" r:id="rId43"/>
    <p:sldId id="295" r:id="rId44"/>
    <p:sldId id="296" r:id="rId45"/>
    <p:sldId id="297" r:id="rId46"/>
    <p:sldId id="298" r:id="rId47"/>
    <p:sldId id="299" r:id="rId48"/>
    <p:sldId id="294" r:id="rId49"/>
    <p:sldId id="300" r:id="rId50"/>
    <p:sldId id="301" r:id="rId51"/>
    <p:sldId id="302" r:id="rId52"/>
    <p:sldId id="303" r:id="rId53"/>
    <p:sldId id="304" r:id="rId54"/>
    <p:sldId id="305" r:id="rId55"/>
    <p:sldId id="306" r:id="rId56"/>
    <p:sldId id="307" r:id="rId57"/>
    <p:sldId id="314" r:id="rId58"/>
    <p:sldId id="315" r:id="rId59"/>
    <p:sldId id="316" r:id="rId60"/>
    <p:sldId id="329" r:id="rId61"/>
    <p:sldId id="317" r:id="rId62"/>
    <p:sldId id="320" r:id="rId63"/>
    <p:sldId id="321" r:id="rId64"/>
    <p:sldId id="318" r:id="rId65"/>
    <p:sldId id="323" r:id="rId66"/>
    <p:sldId id="327" r:id="rId67"/>
    <p:sldId id="328" r:id="rId68"/>
    <p:sldId id="324" r:id="rId69"/>
    <p:sldId id="325" r:id="rId70"/>
    <p:sldId id="326" r:id="rId71"/>
    <p:sldId id="322"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86" autoAdjust="0"/>
  </p:normalViewPr>
  <p:slideViewPr>
    <p:cSldViewPr>
      <p:cViewPr varScale="1">
        <p:scale>
          <a:sx n="60" d="100"/>
          <a:sy n="60" d="100"/>
        </p:scale>
        <p:origin x="81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E0C96-4725-4B69-BEA1-5F1B8AD29855}" type="datetimeFigureOut">
              <a:rPr lang="en-US" smtClean="0"/>
              <a:pPr/>
              <a:t>8/11/2016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6EB98-004C-498B-B74B-24A1FC3E7C40}" type="slidenum">
              <a:rPr lang="en-US" smtClean="0"/>
              <a:pPr/>
              <a:t>‹#›</a:t>
            </a:fld>
            <a:endParaRPr lang="en-US"/>
          </a:p>
        </p:txBody>
      </p:sp>
    </p:spTree>
    <p:extLst>
      <p:ext uri="{BB962C8B-B14F-4D97-AF65-F5344CB8AC3E}">
        <p14:creationId xmlns:p14="http://schemas.microsoft.com/office/powerpoint/2010/main" val="3924324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16EB98-004C-498B-B74B-24A1FC3E7C40}" type="slidenum">
              <a:rPr lang="en-US" smtClean="0"/>
              <a:pPr/>
              <a:t>1</a:t>
            </a:fld>
            <a:endParaRPr lang="en-US"/>
          </a:p>
        </p:txBody>
      </p:sp>
    </p:spTree>
    <p:extLst>
      <p:ext uri="{BB962C8B-B14F-4D97-AF65-F5344CB8AC3E}">
        <p14:creationId xmlns:p14="http://schemas.microsoft.com/office/powerpoint/2010/main" val="1534598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16EB98-004C-498B-B74B-24A1FC3E7C40}" type="slidenum">
              <a:rPr lang="en-US" smtClean="0"/>
              <a:pPr/>
              <a:t>71</a:t>
            </a:fld>
            <a:endParaRPr lang="en-US"/>
          </a:p>
        </p:txBody>
      </p:sp>
    </p:spTree>
    <p:extLst>
      <p:ext uri="{BB962C8B-B14F-4D97-AF65-F5344CB8AC3E}">
        <p14:creationId xmlns:p14="http://schemas.microsoft.com/office/powerpoint/2010/main" val="253911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6B66C-2488-4DBE-8942-6F2F5B4E30FE}" type="datetimeFigureOut">
              <a:rPr lang="en-US" smtClean="0"/>
              <a:pPr/>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6B66C-2488-4DBE-8942-6F2F5B4E30FE}" type="datetimeFigureOut">
              <a:rPr lang="en-US" smtClean="0"/>
              <a:pPr/>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6B66C-2488-4DBE-8942-6F2F5B4E30FE}" type="datetimeFigureOut">
              <a:rPr lang="en-US" smtClean="0"/>
              <a:pPr/>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6B66C-2488-4DBE-8942-6F2F5B4E30FE}" type="datetimeFigureOut">
              <a:rPr lang="en-US" smtClean="0"/>
              <a:pPr/>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6B66C-2488-4DBE-8942-6F2F5B4E30FE}" type="datetimeFigureOut">
              <a:rPr lang="en-US" smtClean="0"/>
              <a:pPr/>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56B66C-2488-4DBE-8942-6F2F5B4E30FE}" type="datetimeFigureOut">
              <a:rPr lang="en-US" smtClean="0"/>
              <a:pPr/>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56B66C-2488-4DBE-8942-6F2F5B4E30FE}" type="datetimeFigureOut">
              <a:rPr lang="en-US" smtClean="0"/>
              <a:pPr/>
              <a:t>8/11/2016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56B66C-2488-4DBE-8942-6F2F5B4E30FE}" type="datetimeFigureOut">
              <a:rPr lang="en-US" smtClean="0"/>
              <a:pPr/>
              <a:t>8/11/2016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6B66C-2488-4DBE-8942-6F2F5B4E30FE}" type="datetimeFigureOut">
              <a:rPr lang="en-US" smtClean="0"/>
              <a:pPr/>
              <a:t>8/11/2016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6B66C-2488-4DBE-8942-6F2F5B4E30FE}" type="datetimeFigureOut">
              <a:rPr lang="en-US" smtClean="0"/>
              <a:pPr/>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6B66C-2488-4DBE-8942-6F2F5B4E30FE}" type="datetimeFigureOut">
              <a:rPr lang="en-US" smtClean="0"/>
              <a:pPr/>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1DC63-AABF-4A67-8EBD-4FBFAA7EE1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6B66C-2488-4DBE-8942-6F2F5B4E30FE}" type="datetimeFigureOut">
              <a:rPr lang="en-US" smtClean="0"/>
              <a:pPr/>
              <a:t>8/11/2016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1DC63-AABF-4A67-8EBD-4FBFAA7EE1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3.wmf"/><Relationship Id="rId4" Type="http://schemas.openxmlformats.org/officeDocument/2006/relationships/oleObject" Target="../embeddings/oleObject4.bin"/></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_rels/slide6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62000" y="762000"/>
            <a:ext cx="4419600" cy="4267200"/>
            <a:chOff x="1066800" y="990600"/>
            <a:chExt cx="4419600" cy="4267200"/>
          </a:xfrm>
        </p:grpSpPr>
        <p:sp>
          <p:nvSpPr>
            <p:cNvPr id="4" name="Oval 3"/>
            <p:cNvSpPr/>
            <p:nvPr/>
          </p:nvSpPr>
          <p:spPr>
            <a:xfrm>
              <a:off x="1066800" y="990600"/>
              <a:ext cx="3810000" cy="381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981200" y="3429000"/>
              <a:ext cx="1828800" cy="18288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971800" y="2438400"/>
              <a:ext cx="2514600" cy="25146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p:txBody>
          <a:bodyPr>
            <a:normAutofit/>
          </a:bodyPr>
          <a:lstStyle/>
          <a:p>
            <a:r>
              <a:rPr lang="en-US" sz="6600" b="1" dirty="0" smtClean="0"/>
              <a:t>The Learning Circle</a:t>
            </a:r>
            <a:endParaRPr lang="en-US" sz="6600" dirty="0"/>
          </a:p>
        </p:txBody>
      </p:sp>
      <p:sp>
        <p:nvSpPr>
          <p:cNvPr id="3" name="Subtitle 2"/>
          <p:cNvSpPr>
            <a:spLocks noGrp="1"/>
          </p:cNvSpPr>
          <p:nvPr>
            <p:ph type="subTitle" idx="1"/>
          </p:nvPr>
        </p:nvSpPr>
        <p:spPr/>
        <p:txBody>
          <a:bodyPr/>
          <a:lstStyle/>
          <a:p>
            <a:r>
              <a:rPr lang="en-US" dirty="0" smtClean="0"/>
              <a:t>Knowledge &amp; Formulas</a:t>
            </a:r>
            <a:endParaRPr lang="en-US" dirty="0"/>
          </a:p>
        </p:txBody>
      </p:sp>
      <p:sp>
        <p:nvSpPr>
          <p:cNvPr id="8" name="Subtitle 2"/>
          <p:cNvSpPr txBox="1">
            <a:spLocks/>
          </p:cNvSpPr>
          <p:nvPr/>
        </p:nvSpPr>
        <p:spPr>
          <a:xfrm>
            <a:off x="0" y="6400800"/>
            <a:ext cx="2133600" cy="4572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rPr>
              <a:t>Dr. Everett McCoy</a:t>
            </a:r>
            <a:endParaRPr kumimoji="0" lang="en-US" sz="16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44196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dirty="0" smtClean="0">
                <a:latin typeface="Times New Roman" pitchFamily="18" charset="0"/>
                <a:cs typeface="Times New Roman" pitchFamily="18" charset="0"/>
                <a:sym typeface="Symbol"/>
              </a:rPr>
              <a:t>D </a:t>
            </a:r>
            <a:r>
              <a:rPr lang="en-US" sz="2800" dirty="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sym typeface="Symbol"/>
              </a:rPr>
              <a:t>C</a:t>
            </a:r>
          </a:p>
          <a:p>
            <a:pPr>
              <a:spcBef>
                <a:spcPct val="0"/>
              </a:spcBef>
            </a:pPr>
            <a:r>
              <a:rPr lang="en-US" sz="2800" dirty="0" smtClean="0">
                <a:latin typeface="Times New Roman" pitchFamily="18" charset="0"/>
                <a:cs typeface="Times New Roman" pitchFamily="18" charset="0"/>
                <a:sym typeface="Symbol"/>
              </a:rPr>
              <a:t>A  B</a:t>
            </a:r>
          </a:p>
          <a:p>
            <a:pPr>
              <a:spcBef>
                <a:spcPct val="0"/>
              </a:spcBef>
            </a:pPr>
            <a:endParaRPr lang="en-US" sz="2800" dirty="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i="1" dirty="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If two corresponding angles of two triangles are congruent, so are the third angles.</a:t>
            </a: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44196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dirty="0" smtClean="0">
                <a:latin typeface="Times New Roman" pitchFamily="18" charset="0"/>
                <a:cs typeface="Times New Roman" pitchFamily="18" charset="0"/>
                <a:sym typeface="Symbol"/>
              </a:rPr>
              <a:t>D </a:t>
            </a:r>
            <a:r>
              <a:rPr lang="en-US" sz="2800" dirty="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sym typeface="Symbol"/>
              </a:rPr>
              <a:t>C</a:t>
            </a:r>
          </a:p>
          <a:p>
            <a:pPr>
              <a:spcBef>
                <a:spcPct val="0"/>
              </a:spcBef>
            </a:pPr>
            <a:r>
              <a:rPr lang="en-US" sz="2800" dirty="0" smtClean="0">
                <a:latin typeface="Times New Roman" pitchFamily="18" charset="0"/>
                <a:cs typeface="Times New Roman" pitchFamily="18" charset="0"/>
                <a:sym typeface="Symbol"/>
              </a:rPr>
              <a:t>A  B</a:t>
            </a:r>
          </a:p>
          <a:p>
            <a:pPr lvl="0">
              <a:spcBef>
                <a:spcPct val="0"/>
              </a:spcBef>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AED </a:t>
            </a:r>
            <a:r>
              <a:rPr lang="en-US" sz="2800" dirty="0" smtClean="0">
                <a:latin typeface="Times New Roman" pitchFamily="18" charset="0"/>
                <a:cs typeface="Times New Roman" pitchFamily="18" charset="0"/>
                <a:sym typeface="Symbol"/>
              </a:rPr>
              <a:t>~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BEC</a:t>
            </a: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AAA similarity</a:t>
            </a: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657600" cy="44958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dirty="0" smtClean="0">
                <a:latin typeface="Times New Roman" pitchFamily="18" charset="0"/>
                <a:cs typeface="Times New Roman" pitchFamily="18" charset="0"/>
                <a:sym typeface="Symbol"/>
              </a:rPr>
              <a:t>D </a:t>
            </a:r>
            <a:r>
              <a:rPr lang="en-US" sz="2800" dirty="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sym typeface="Symbol"/>
              </a:rPr>
              <a:t>C</a:t>
            </a:r>
          </a:p>
          <a:p>
            <a:pPr>
              <a:spcBef>
                <a:spcPct val="0"/>
              </a:spcBef>
            </a:pPr>
            <a:r>
              <a:rPr lang="en-US" sz="2800" dirty="0" smtClean="0">
                <a:latin typeface="Times New Roman" pitchFamily="18" charset="0"/>
                <a:cs typeface="Times New Roman" pitchFamily="18" charset="0"/>
                <a:sym typeface="Symbol"/>
              </a:rPr>
              <a:t>A  B</a:t>
            </a:r>
          </a:p>
          <a:p>
            <a:pPr lvl="0">
              <a:spcBef>
                <a:spcPct val="0"/>
              </a:spcBef>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AED </a:t>
            </a:r>
            <a:r>
              <a:rPr lang="en-US" sz="2800" dirty="0" smtClean="0">
                <a:latin typeface="Times New Roman" pitchFamily="18" charset="0"/>
                <a:cs typeface="Times New Roman" pitchFamily="18" charset="0"/>
                <a:sym typeface="Symbol"/>
              </a:rPr>
              <a:t>~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BEC</a:t>
            </a:r>
          </a:p>
          <a:p>
            <a:pPr lvl="0">
              <a:spcBef>
                <a:spcPct val="0"/>
              </a:spcBef>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	</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x</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/6 = 4/8</a:t>
            </a:r>
          </a:p>
          <a:p>
            <a:pPr lvl="0">
              <a:spcBef>
                <a:spcPct val="0"/>
              </a:spcBef>
            </a:pP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endParaRPr>
          </a:p>
          <a:p>
            <a:pPr lvl="0">
              <a:spcBef>
                <a:spcPct val="0"/>
              </a:spcBef>
            </a:pP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endParaRPr>
          </a:p>
          <a:p>
            <a:pPr lvl="0">
              <a:spcBef>
                <a:spcPct val="0"/>
              </a:spcBef>
            </a:pPr>
            <a:r>
              <a:rPr lang="en-US" sz="2800" i="1" noProof="0" dirty="0" smtClean="0">
                <a:latin typeface="Times New Roman" pitchFamily="18" charset="0"/>
                <a:ea typeface="+mj-ea"/>
                <a:cs typeface="Times New Roman" pitchFamily="18" charset="0"/>
                <a:sym typeface="Symbol"/>
              </a:rPr>
              <a:t>ratios of corresponding parts of similar triangles are constant</a:t>
            </a:r>
            <a:endPar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endParaRP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dirty="0" smtClean="0">
                <a:latin typeface="Times New Roman" pitchFamily="18" charset="0"/>
                <a:cs typeface="Times New Roman" pitchFamily="18" charset="0"/>
                <a:sym typeface="Symbol"/>
              </a:rPr>
              <a:t>D </a:t>
            </a:r>
            <a:r>
              <a:rPr lang="en-US" sz="2800" dirty="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sym typeface="Symbol"/>
              </a:rPr>
              <a:t>C</a:t>
            </a:r>
          </a:p>
          <a:p>
            <a:pPr>
              <a:spcBef>
                <a:spcPct val="0"/>
              </a:spcBef>
            </a:pPr>
            <a:r>
              <a:rPr lang="en-US" sz="2800" dirty="0" smtClean="0">
                <a:latin typeface="Times New Roman" pitchFamily="18" charset="0"/>
                <a:cs typeface="Times New Roman" pitchFamily="18" charset="0"/>
                <a:sym typeface="Symbol"/>
              </a:rPr>
              <a:t>A  B</a:t>
            </a:r>
          </a:p>
          <a:p>
            <a:pPr lvl="0">
              <a:spcBef>
                <a:spcPct val="0"/>
              </a:spcBef>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AED </a:t>
            </a:r>
            <a:r>
              <a:rPr lang="en-US" sz="2800" dirty="0" smtClean="0">
                <a:latin typeface="Times New Roman" pitchFamily="18" charset="0"/>
                <a:cs typeface="Times New Roman" pitchFamily="18" charset="0"/>
                <a:sym typeface="Symbol"/>
              </a:rPr>
              <a:t>~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BEC</a:t>
            </a:r>
          </a:p>
          <a:p>
            <a:pPr lvl="0">
              <a:spcBef>
                <a:spcPct val="0"/>
              </a:spcBef>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	</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x</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/6 = 4/8</a:t>
            </a:r>
          </a:p>
          <a:p>
            <a:pPr lvl="0">
              <a:spcBef>
                <a:spcPct val="0"/>
              </a:spcBef>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and</a:t>
            </a:r>
          </a:p>
          <a:p>
            <a:pPr lvl="0">
              <a:spcBef>
                <a:spcPct val="0"/>
              </a:spcBef>
            </a:pPr>
            <a:r>
              <a:rPr lang="en-US" sz="2800" i="1" dirty="0" smtClean="0">
                <a:latin typeface="Times New Roman" pitchFamily="18" charset="0"/>
                <a:ea typeface="+mj-ea"/>
                <a:cs typeface="Times New Roman" pitchFamily="18" charset="0"/>
              </a:rPr>
              <a:t>	x</a:t>
            </a:r>
            <a:r>
              <a:rPr lang="en-US" sz="2800" dirty="0" smtClean="0">
                <a:latin typeface="Times New Roman" pitchFamily="18" charset="0"/>
                <a:ea typeface="+mj-ea"/>
                <a:cs typeface="Times New Roman" pitchFamily="18" charset="0"/>
              </a:rPr>
              <a:t> = 3</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Refinement</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Since</a:t>
            </a:r>
          </a:p>
          <a:p>
            <a:pPr lvl="0">
              <a:spcBef>
                <a:spcPct val="0"/>
              </a:spcBef>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	a</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b</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 = </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c</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Symbol"/>
              </a:rPr>
              <a:t>d</a:t>
            </a:r>
          </a:p>
          <a:p>
            <a:pPr lvl="0">
              <a:spcBef>
                <a:spcPct val="0"/>
              </a:spcBef>
            </a:pPr>
            <a:r>
              <a:rPr lang="en-US" sz="2800" i="1" noProof="0" dirty="0" smtClean="0">
                <a:latin typeface="Times New Roman" pitchFamily="18" charset="0"/>
                <a:ea typeface="+mj-ea"/>
                <a:cs typeface="Times New Roman" pitchFamily="18" charset="0"/>
                <a:sym typeface="Symbol"/>
              </a:rPr>
              <a:t>or</a:t>
            </a:r>
          </a:p>
          <a:p>
            <a:pPr lvl="0">
              <a:spcBef>
                <a:spcPct val="0"/>
              </a:spcBef>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ad</a:t>
            </a: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 </a:t>
            </a:r>
            <a:r>
              <a:rPr kumimoji="0" lang="en-US" sz="2800" i="1"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bc</a:t>
            </a:r>
            <a:endPar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lvl="0">
              <a:spcBef>
                <a:spcPct val="0"/>
              </a:spcBef>
            </a:pPr>
            <a:r>
              <a:rPr lang="en-US" sz="2800" i="1" dirty="0" smtClean="0">
                <a:latin typeface="Times New Roman" pitchFamily="18" charset="0"/>
                <a:ea typeface="+mj-ea"/>
                <a:cs typeface="Times New Roman" pitchFamily="18" charset="0"/>
              </a:rPr>
              <a:t>then</a:t>
            </a:r>
            <a:endParaRPr lang="en-US" sz="2800" dirty="0" smtClean="0">
              <a:latin typeface="Times New Roman" pitchFamily="18" charset="0"/>
              <a:ea typeface="+mj-ea"/>
              <a:cs typeface="Times New Roman" pitchFamily="18" charset="0"/>
            </a:endParaRPr>
          </a:p>
          <a:p>
            <a:pPr lvl="0">
              <a:spcBef>
                <a:spcPct val="0"/>
              </a:spcBef>
            </a:pPr>
            <a:r>
              <a:rPr lang="en-US" sz="2800" i="1" dirty="0" smtClean="0">
                <a:latin typeface="Times New Roman" pitchFamily="18" charset="0"/>
                <a:ea typeface="+mj-ea"/>
                <a:cs typeface="Times New Roman" pitchFamily="18" charset="0"/>
              </a:rPr>
              <a:t>	</a:t>
            </a:r>
            <a:r>
              <a:rPr lang="en-US" sz="2800" dirty="0" smtClean="0">
                <a:latin typeface="Times New Roman" pitchFamily="18" charset="0"/>
                <a:ea typeface="+mj-ea"/>
                <a:cs typeface="Times New Roman" pitchFamily="18" charset="0"/>
              </a:rPr>
              <a:t>8</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 = 24</a:t>
            </a:r>
          </a:p>
          <a:p>
            <a:pPr lvl="0">
              <a:spcBef>
                <a:spcPct val="0"/>
              </a:spcBef>
            </a:pPr>
            <a:r>
              <a:rPr lang="en-US" sz="2800" i="1" dirty="0" smtClean="0">
                <a:latin typeface="Times New Roman" pitchFamily="18" charset="0"/>
                <a:ea typeface="+mj-ea"/>
                <a:cs typeface="Times New Roman" pitchFamily="18" charset="0"/>
              </a:rPr>
              <a:t>or</a:t>
            </a:r>
          </a:p>
          <a:p>
            <a:pPr lvl="0">
              <a:spcBef>
                <a:spcPct val="0"/>
              </a:spcBef>
            </a:pPr>
            <a:r>
              <a:rPr lang="en-US" sz="2800" i="1" dirty="0" smtClean="0">
                <a:latin typeface="Times New Roman" pitchFamily="18" charset="0"/>
                <a:ea typeface="+mj-ea"/>
                <a:cs typeface="Times New Roman" pitchFamily="18" charset="0"/>
              </a:rPr>
              <a:t>	x</a:t>
            </a:r>
            <a:r>
              <a:rPr lang="en-US" sz="2800" dirty="0" smtClean="0">
                <a:latin typeface="Times New Roman" pitchFamily="18" charset="0"/>
                <a:ea typeface="+mj-ea"/>
                <a:cs typeface="Times New Roman" pitchFamily="18" charset="0"/>
              </a:rPr>
              <a:t> = 3</a:t>
            </a:r>
            <a:endParaRPr lang="en-US" sz="2800" i="1" dirty="0">
              <a:latin typeface="Times New Roman" pitchFamily="18" charset="0"/>
              <a:ea typeface="+mj-ea"/>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4"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ea typeface="+mj-ea"/>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7"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ea typeface="+mj-ea"/>
              <a:cs typeface="Times New Roman" pitchFamily="18" charset="0"/>
            </a:endParaRPr>
          </a:p>
          <a:p>
            <a:pPr lvl="0">
              <a:spcBef>
                <a:spcPct val="0"/>
              </a:spcBef>
            </a:pPr>
            <a:endParaRPr lang="en-US" sz="2800" i="1" dirty="0" smtClean="0">
              <a:latin typeface="Times New Roman" pitchFamily="18" charset="0"/>
              <a:ea typeface="+mj-ea"/>
              <a:cs typeface="Times New Roman" pitchFamily="18" charset="0"/>
            </a:endParaRPr>
          </a:p>
          <a:p>
            <a:pPr lvl="0">
              <a:spcBef>
                <a:spcPct val="0"/>
              </a:spcBef>
            </a:pPr>
            <a:r>
              <a:rPr lang="en-US" sz="2800" i="1" dirty="0">
                <a:latin typeface="Times New Roman" pitchFamily="18" charset="0"/>
                <a:ea typeface="+mj-ea"/>
                <a:cs typeface="Times New Roman" pitchFamily="18" charset="0"/>
              </a:rPr>
              <a:t>	</a:t>
            </a:r>
            <a:r>
              <a:rPr lang="en-US" sz="2800" dirty="0" smtClean="0">
                <a:solidFill>
                  <a:schemeClr val="bg1"/>
                </a:solidFill>
                <a:latin typeface="Times New Roman" pitchFamily="18" charset="0"/>
                <a:ea typeface="+mj-ea"/>
                <a:cs typeface="Times New Roman" pitchFamily="18" charset="0"/>
              </a:rPr>
              <a:t>8</a:t>
            </a:r>
            <a:r>
              <a:rPr lang="en-US" sz="2800" i="1" dirty="0" smtClean="0">
                <a:latin typeface="Times New Roman" pitchFamily="18" charset="0"/>
                <a:ea typeface="+mj-ea"/>
                <a:cs typeface="Times New Roman" pitchFamily="18" charset="0"/>
              </a:rPr>
              <a:t>x </a:t>
            </a:r>
            <a:r>
              <a:rPr lang="en-US" sz="2800" i="1" dirty="0" smtClean="0">
                <a:solidFill>
                  <a:schemeClr val="bg1"/>
                </a:solidFill>
                <a:latin typeface="Times New Roman" pitchFamily="18" charset="0"/>
                <a:ea typeface="+mj-ea"/>
                <a:cs typeface="Times New Roman" pitchFamily="18" charset="0"/>
              </a:rPr>
              <a:t>= </a:t>
            </a:r>
            <a:r>
              <a:rPr lang="en-US" sz="2800" dirty="0" smtClean="0">
                <a:solidFill>
                  <a:schemeClr val="bg1"/>
                </a:solidFill>
                <a:latin typeface="Times New Roman" pitchFamily="18" charset="0"/>
                <a:ea typeface="+mj-ea"/>
                <a:cs typeface="Times New Roman" pitchFamily="18" charset="0"/>
              </a:rPr>
              <a:t>6</a:t>
            </a:r>
            <a:r>
              <a:rPr lang="en-US" sz="2800" dirty="0" smtClean="0">
                <a:solidFill>
                  <a:schemeClr val="bg1"/>
                </a:solidFill>
                <a:latin typeface="Times New Roman" pitchFamily="18" charset="0"/>
                <a:ea typeface="+mj-ea"/>
                <a:cs typeface="Times New Roman" pitchFamily="18" charset="0"/>
                <a:sym typeface="Symbol"/>
              </a:rPr>
              <a:t></a:t>
            </a:r>
            <a:r>
              <a:rPr lang="en-US" sz="2800" dirty="0" smtClean="0">
                <a:solidFill>
                  <a:schemeClr val="bg1"/>
                </a:solidFill>
                <a:latin typeface="Times New Roman" pitchFamily="18" charset="0"/>
                <a:ea typeface="+mj-ea"/>
                <a:cs typeface="Times New Roman" pitchFamily="18" charset="0"/>
              </a:rPr>
              <a:t>4</a:t>
            </a:r>
            <a:endParaRPr lang="en-US" sz="2800" i="1" dirty="0">
              <a:solidFill>
                <a:schemeClr val="bg1"/>
              </a:solidFill>
              <a:latin typeface="Times New Roman" pitchFamily="18" charset="0"/>
              <a:ea typeface="+mj-ea"/>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(circle-to-intersection)</a:t>
            </a:r>
            <a:r>
              <a:rPr lang="en-US" sz="2400" b="1" dirty="0" smtClean="0">
                <a:effectLst>
                  <a:innerShdw blurRad="114300">
                    <a:prstClr val="black"/>
                  </a:innerShdw>
                </a:effectLst>
                <a:latin typeface="Times New Roman" pitchFamily="18" charset="0"/>
                <a:ea typeface="+mj-ea"/>
                <a:cs typeface="Times New Roman" pitchFamily="18" charset="0"/>
              </a:rPr>
              <a:t>(intersection-to-circle)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a:t>
            </a:r>
            <a:r>
              <a:rPr lang="en-US" sz="2800" i="1" dirty="0">
                <a:solidFill>
                  <a:schemeClr val="bg1"/>
                </a:solidFill>
                <a:latin typeface="Times New Roman" pitchFamily="18" charset="0"/>
                <a:cs typeface="Times New Roman" pitchFamily="18" charset="0"/>
              </a:rPr>
              <a:t>= </a:t>
            </a:r>
            <a:r>
              <a:rPr lang="en-US" sz="2800" dirty="0">
                <a:solidFill>
                  <a:schemeClr val="bg1"/>
                </a:solidFill>
                <a:latin typeface="Times New Roman" pitchFamily="18" charset="0"/>
                <a:cs typeface="Times New Roman" pitchFamily="18" charset="0"/>
              </a:rPr>
              <a:t>6</a:t>
            </a:r>
            <a:r>
              <a:rPr lang="en-US" sz="2800" dirty="0">
                <a:solidFill>
                  <a:schemeClr val="bg1"/>
                </a:solidFill>
                <a:latin typeface="Times New Roman" pitchFamily="18" charset="0"/>
                <a:cs typeface="Times New Roman" pitchFamily="18" charset="0"/>
                <a:sym typeface="Symbol"/>
              </a:rPr>
              <a:t></a:t>
            </a:r>
            <a:r>
              <a:rPr lang="en-US" sz="2800" dirty="0">
                <a:solidFill>
                  <a:schemeClr val="bg1"/>
                </a:solidFill>
                <a:latin typeface="Times New Roman" pitchFamily="18" charset="0"/>
                <a:cs typeface="Times New Roman" pitchFamily="18" charset="0"/>
              </a:rPr>
              <a:t>4</a:t>
            </a:r>
            <a:endParaRPr lang="en-US" sz="2800" i="1" dirty="0">
              <a:solidFill>
                <a:schemeClr val="bg1"/>
              </a:solidFill>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(intersection-to-circle)</a:t>
            </a:r>
            <a:r>
              <a:rPr lang="en-US" sz="2400" b="1" dirty="0" smtClean="0">
                <a:effectLst>
                  <a:innerShdw blurRad="114300">
                    <a:prstClr val="black"/>
                  </a:innerShdw>
                </a:effectLst>
                <a:latin typeface="Times New Roman" pitchFamily="18" charset="0"/>
                <a:ea typeface="+mj-ea"/>
                <a:cs typeface="Times New Roman" pitchFamily="18" charset="0"/>
              </a:rPr>
              <a:t>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 </a:t>
            </a:r>
            <a:r>
              <a:rPr lang="en-US" sz="2800" dirty="0">
                <a:solidFill>
                  <a:schemeClr val="bg1"/>
                </a:solidFill>
                <a:latin typeface="Times New Roman" pitchFamily="18" charset="0"/>
                <a:cs typeface="Times New Roman" pitchFamily="18" charset="0"/>
              </a:rPr>
              <a:t>6</a:t>
            </a:r>
            <a:r>
              <a:rPr lang="en-US" sz="2800" dirty="0">
                <a:solidFill>
                  <a:schemeClr val="bg1"/>
                </a:solidFill>
                <a:latin typeface="Times New Roman" pitchFamily="18" charset="0"/>
                <a:cs typeface="Times New Roman" pitchFamily="18" charset="0"/>
                <a:sym typeface="Symbol"/>
              </a:rPr>
              <a:t></a:t>
            </a:r>
            <a:r>
              <a:rPr lang="en-US" sz="2800" dirty="0">
                <a:solidFill>
                  <a:schemeClr val="bg1"/>
                </a:solidFill>
                <a:latin typeface="Times New Roman" pitchFamily="18" charset="0"/>
                <a:cs typeface="Times New Roman" pitchFamily="18" charset="0"/>
              </a:rPr>
              <a:t>4</a:t>
            </a:r>
            <a:endParaRPr lang="en-US" sz="2800" i="1" dirty="0">
              <a:solidFill>
                <a:schemeClr val="bg1"/>
              </a:solidFill>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 </a:t>
            </a:r>
            <a:r>
              <a:rPr lang="en-US" sz="2800" dirty="0">
                <a:latin typeface="Times New Roman" pitchFamily="18" charset="0"/>
                <a:cs typeface="Times New Roman" pitchFamily="18" charset="0"/>
              </a:rPr>
              <a:t>6</a:t>
            </a:r>
            <a:r>
              <a:rPr lang="en-US" sz="2800" dirty="0">
                <a:solidFill>
                  <a:schemeClr val="bg1"/>
                </a:solidFill>
                <a:latin typeface="Times New Roman" pitchFamily="18" charset="0"/>
                <a:cs typeface="Times New Roman" pitchFamily="18" charset="0"/>
                <a:sym typeface="Symbol"/>
              </a:rPr>
              <a:t></a:t>
            </a:r>
            <a:r>
              <a:rPr lang="en-US" sz="2800" dirty="0">
                <a:solidFill>
                  <a:schemeClr val="bg1"/>
                </a:solidFill>
                <a:latin typeface="Times New Roman" pitchFamily="18" charset="0"/>
                <a:cs typeface="Times New Roman" pitchFamily="18" charset="0"/>
              </a:rPr>
              <a:t>4</a:t>
            </a:r>
            <a:endParaRPr lang="en-US" sz="2800" i="1" dirty="0">
              <a:solidFill>
                <a:schemeClr val="bg1"/>
              </a:solidFill>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flipH="1">
            <a:off x="2313030" y="2086506"/>
            <a:ext cx="3249569" cy="3399894"/>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solidFill>
                  <a:srgbClr val="FF0000"/>
                </a:solidFill>
                <a:effectLst>
                  <a:innerShdw blurRad="114300">
                    <a:prstClr val="black"/>
                  </a:innerShdw>
                </a:effectLst>
                <a:latin typeface="Times New Roman" pitchFamily="18" charset="0"/>
                <a:cs typeface="Times New Roman" pitchFamily="18" charset="0"/>
              </a:rPr>
              <a:t>(</a:t>
            </a:r>
            <a:r>
              <a:rPr lang="en-US" sz="2400" b="1" dirty="0">
                <a:solidFill>
                  <a:srgbClr val="FF0000"/>
                </a:solidFill>
                <a:effectLst>
                  <a:innerShdw blurRad="114300">
                    <a:prstClr val="black"/>
                  </a:innerShdw>
                </a:effectLst>
                <a:latin typeface="Times New Roman" pitchFamily="18" charset="0"/>
                <a:cs typeface="Times New Roman" pitchFamily="18" charset="0"/>
              </a:rPr>
              <a:t>circle-to-intersection)</a:t>
            </a:r>
            <a:r>
              <a:rPr lang="en-US" sz="2400" b="1" dirty="0">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Break the stick into two unequal lengths.</a:t>
            </a:r>
          </a:p>
          <a:p>
            <a:pPr marL="166688" indent="-166688">
              <a:tabLst>
                <a:tab pos="7032625" algn="l"/>
              </a:tabLst>
            </a:pPr>
            <a:r>
              <a:rPr lang="en-US" sz="2800" dirty="0" smtClean="0"/>
              <a:t>Place the sticks into the lid with the ends</a:t>
            </a:r>
            <a:br>
              <a:rPr lang="en-US" sz="2800" dirty="0" smtClean="0"/>
            </a:br>
            <a:r>
              <a:rPr lang="en-US" sz="2800" dirty="0" smtClean="0"/>
              <a:t>at the rim so that they cross.</a:t>
            </a:r>
          </a:p>
          <a:p>
            <a:pPr marL="166688" indent="-166688">
              <a:tabLst>
                <a:tab pos="7032625" algn="l"/>
              </a:tabLst>
            </a:pPr>
            <a:r>
              <a:rPr lang="en-US" sz="2800" dirty="0" smtClean="0"/>
              <a:t>Place a mark at the crossing point on each</a:t>
            </a:r>
            <a:br>
              <a:rPr lang="en-US" sz="2800" dirty="0" smtClean="0"/>
            </a:br>
            <a:r>
              <a:rPr lang="en-US" sz="2800" dirty="0" smtClean="0"/>
              <a:t>stick.</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lgn="ctr">
              <a:buNone/>
              <a:tabLst>
                <a:tab pos="7032625" algn="l"/>
              </a:tabLst>
            </a:pPr>
            <a:r>
              <a:rPr lang="en-US" sz="2200" dirty="0" smtClean="0"/>
              <a:t>Label each measurement as a, b, c, and d.</a:t>
            </a:r>
          </a:p>
          <a:p>
            <a:pPr marL="0" indent="0">
              <a:buNone/>
              <a:tabLst>
                <a:tab pos="7032625" algn="l"/>
              </a:tabLst>
            </a:pPr>
            <a:r>
              <a:rPr lang="en-US" sz="2800" dirty="0" smtClean="0"/>
              <a:t>How long is it from each end of each stick to the mark?</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these four lengths?</a:t>
            </a:r>
          </a:p>
          <a:p>
            <a:pPr marL="166688" indent="-166688" algn="ctr">
              <a:buNone/>
            </a:pPr>
            <a:r>
              <a:rPr lang="en-US" sz="2200" dirty="0" smtClean="0"/>
              <a:t>[Try combining them using multiplication]</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10" name="Group 9"/>
          <p:cNvGrpSpPr/>
          <p:nvPr/>
        </p:nvGrpSpPr>
        <p:grpSpPr>
          <a:xfrm>
            <a:off x="6263618" y="609600"/>
            <a:ext cx="2346982" cy="2286000"/>
            <a:chOff x="5791200" y="2286000"/>
            <a:chExt cx="2346982" cy="2286000"/>
          </a:xfrm>
        </p:grpSpPr>
        <p:sp>
          <p:nvSpPr>
            <p:cNvPr id="6" name="Oval 5"/>
            <p:cNvSpPr/>
            <p:nvPr/>
          </p:nvSpPr>
          <p:spPr>
            <a:xfrm>
              <a:off x="5791200" y="22860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46950" y="2406829"/>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190199">
              <a:off x="7338082" y="1987087"/>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9" idx="3"/>
              <a:endCxn id="9" idx="1"/>
            </p:cNvCxnSpPr>
            <p:nvPr/>
          </p:nvCxnSpPr>
          <p:spPr>
            <a:xfrm flipH="1">
              <a:off x="7355337" y="2717195"/>
              <a:ext cx="41690" cy="637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 </a:t>
            </a:r>
            <a:r>
              <a:rPr lang="en-US" sz="2800" dirty="0">
                <a:latin typeface="Times New Roman" pitchFamily="18" charset="0"/>
                <a:cs typeface="Times New Roman" pitchFamily="18" charset="0"/>
              </a:rPr>
              <a:t>6</a:t>
            </a:r>
            <a:r>
              <a:rPr lang="en-US" sz="2800" dirty="0">
                <a:latin typeface="Times New Roman" pitchFamily="18" charset="0"/>
                <a:cs typeface="Times New Roman" pitchFamily="18" charset="0"/>
                <a:sym typeface="Symbol"/>
              </a:rPr>
              <a:t></a:t>
            </a:r>
            <a:r>
              <a:rPr lang="en-US" sz="2800" dirty="0">
                <a:latin typeface="Times New Roman" pitchFamily="18" charset="0"/>
                <a:cs typeface="Times New Roman" pitchFamily="18" charset="0"/>
              </a:rPr>
              <a:t>4</a:t>
            </a:r>
            <a:endParaRPr lang="en-US" sz="2800" i="1" dirty="0">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flipH="1">
            <a:off x="2313030" y="2086506"/>
            <a:ext cx="3249569" cy="339989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H="1">
            <a:off x="1143000" y="4114800"/>
            <a:ext cx="1602278" cy="1676400"/>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a:t>
            </a:r>
            <a:r>
              <a:rPr lang="en-US" sz="2400" b="1" dirty="0">
                <a:solidFill>
                  <a:srgbClr val="FF0000"/>
                </a:solidFill>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solidFill>
                <a:srgbClr val="FF0000"/>
              </a:solidFill>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 </a:t>
            </a:r>
            <a:r>
              <a:rPr lang="en-US" sz="2800" dirty="0">
                <a:latin typeface="Times New Roman" pitchFamily="18" charset="0"/>
                <a:cs typeface="Times New Roman" pitchFamily="18" charset="0"/>
              </a:rPr>
              <a:t>6</a:t>
            </a:r>
            <a:r>
              <a:rPr lang="en-US" sz="2800" dirty="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rPr>
              <a:t>4</a:t>
            </a:r>
          </a:p>
          <a:p>
            <a:pPr lvl="0">
              <a:spcBef>
                <a:spcPct val="0"/>
              </a:spcBef>
            </a:pPr>
            <a:r>
              <a:rPr lang="en-US" sz="2800" i="1" dirty="0" smtClean="0">
                <a:latin typeface="Times New Roman" pitchFamily="18" charset="0"/>
                <a:cs typeface="Times New Roman" pitchFamily="18" charset="0"/>
              </a:rPr>
              <a:t>or</a:t>
            </a: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rPr>
              <a:t>	  x</a:t>
            </a:r>
            <a:r>
              <a:rPr lang="en-US" sz="2800" dirty="0" smtClean="0">
                <a:latin typeface="Times New Roman" pitchFamily="18" charset="0"/>
                <a:cs typeface="Times New Roman" pitchFamily="18" charset="0"/>
              </a:rPr>
              <a:t> = 3</a:t>
            </a:r>
            <a:endParaRPr lang="en-US" sz="2800" i="1" dirty="0">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flipH="1">
            <a:off x="2313030" y="2086506"/>
            <a:ext cx="3249569" cy="339989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H="1">
            <a:off x="1143000" y="4114800"/>
            <a:ext cx="1602278" cy="1676400"/>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cs typeface="Times New Roman" pitchFamily="18" charset="0"/>
            </a:endParaRPr>
          </a:p>
          <a:p>
            <a:pPr lvl="0">
              <a:spcBef>
                <a:spcPct val="0"/>
              </a:spcBef>
            </a:pPr>
            <a:endParaRPr lang="en-US" sz="2800" i="1" dirty="0">
              <a:latin typeface="Times New Roman" pitchFamily="18" charset="0"/>
              <a:cs typeface="Times New Roman" pitchFamily="18" charset="0"/>
            </a:endParaRPr>
          </a:p>
          <a:p>
            <a:pPr lvl="0">
              <a:spcBef>
                <a:spcPct val="0"/>
              </a:spcBef>
            </a:pP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8</a:t>
            </a:r>
            <a:r>
              <a:rPr lang="en-US" sz="2800" i="1" dirty="0">
                <a:latin typeface="Times New Roman" pitchFamily="18" charset="0"/>
                <a:cs typeface="Times New Roman" pitchFamily="18" charset="0"/>
              </a:rPr>
              <a:t>x = </a:t>
            </a:r>
            <a:r>
              <a:rPr lang="en-US" sz="2800" dirty="0">
                <a:latin typeface="Times New Roman" pitchFamily="18" charset="0"/>
                <a:cs typeface="Times New Roman" pitchFamily="18" charset="0"/>
              </a:rPr>
              <a:t>6</a:t>
            </a:r>
            <a:r>
              <a:rPr lang="en-US" sz="2800" dirty="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rPr>
              <a:t>4</a:t>
            </a:r>
          </a:p>
          <a:p>
            <a:pPr lvl="0">
              <a:spcBef>
                <a:spcPct val="0"/>
              </a:spcBef>
            </a:pPr>
            <a:r>
              <a:rPr lang="en-US" sz="2800" i="1" dirty="0" smtClean="0">
                <a:latin typeface="Times New Roman" pitchFamily="18" charset="0"/>
                <a:cs typeface="Times New Roman" pitchFamily="18" charset="0"/>
              </a:rPr>
              <a:t>or</a:t>
            </a: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rPr>
              <a:t>	  x</a:t>
            </a:r>
            <a:r>
              <a:rPr lang="en-US" sz="2800" dirty="0" smtClean="0">
                <a:latin typeface="Times New Roman" pitchFamily="18" charset="0"/>
                <a:cs typeface="Times New Roman" pitchFamily="18" charset="0"/>
              </a:rPr>
              <a:t> = 3</a:t>
            </a:r>
            <a:endParaRPr lang="en-US" sz="2800" i="1" dirty="0">
              <a:latin typeface="Times New Roman" pitchFamily="18" charset="0"/>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4"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4800" b="1" dirty="0">
                <a:solidFill>
                  <a:srgbClr val="FF0000"/>
                </a:solidFill>
                <a:effectLst>
                  <a:innerShdw blurRad="114300">
                    <a:prstClr val="black"/>
                  </a:innerShdw>
                </a:effectLst>
                <a:latin typeface="Times New Roman" pitchFamily="18" charset="0"/>
                <a:cs typeface="Times New Roman" pitchFamily="18" charset="0"/>
              </a:rPr>
              <a:t>(OX)(XO)=(OX)(XO)</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A</a:t>
            </a:r>
          </a:p>
        </p:txBody>
      </p:sp>
      <p:sp>
        <p:nvSpPr>
          <p:cNvPr id="16" name="Arc 15"/>
          <p:cNvSpPr/>
          <p:nvPr/>
        </p:nvSpPr>
        <p:spPr>
          <a:xfrm rot="1403905">
            <a:off x="-814319" y="1874531"/>
            <a:ext cx="3056663" cy="307165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403905">
            <a:off x="698095" y="4157844"/>
            <a:ext cx="2175808" cy="204751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flipH="1">
            <a:off x="2313030" y="2086506"/>
            <a:ext cx="3249569" cy="339989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H="1">
            <a:off x="1143000" y="4114800"/>
            <a:ext cx="1602278" cy="1676400"/>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Break the stick into two unequal lengths.</a:t>
            </a:r>
          </a:p>
          <a:p>
            <a:pPr marL="166688" indent="-166688">
              <a:tabLst>
                <a:tab pos="7032625" algn="l"/>
              </a:tabLst>
            </a:pPr>
            <a:r>
              <a:rPr lang="en-US" sz="2800" dirty="0" smtClean="0"/>
              <a:t>Place the sticks into the lid with the ends</a:t>
            </a:r>
            <a:br>
              <a:rPr lang="en-US" sz="2800" dirty="0" smtClean="0"/>
            </a:br>
            <a:r>
              <a:rPr lang="en-US" sz="2800" dirty="0" smtClean="0"/>
              <a:t>at the rim so that they cross.</a:t>
            </a:r>
          </a:p>
          <a:p>
            <a:pPr marL="166688" indent="-166688">
              <a:tabLst>
                <a:tab pos="7032625" algn="l"/>
              </a:tabLst>
            </a:pPr>
            <a:r>
              <a:rPr lang="en-US" sz="2800" dirty="0" smtClean="0"/>
              <a:t>Place a mark at the crossing point on each</a:t>
            </a:r>
            <a:br>
              <a:rPr lang="en-US" sz="2800" dirty="0" smtClean="0"/>
            </a:br>
            <a:r>
              <a:rPr lang="en-US" sz="2800" dirty="0" smtClean="0"/>
              <a:t>stick.</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lgn="ctr">
              <a:buNone/>
              <a:tabLst>
                <a:tab pos="7032625" algn="l"/>
              </a:tabLst>
            </a:pPr>
            <a:r>
              <a:rPr lang="en-US" sz="2200" dirty="0" smtClean="0"/>
              <a:t>Label each measurement as a, b, c, and d.</a:t>
            </a:r>
          </a:p>
          <a:p>
            <a:pPr marL="0" indent="0">
              <a:buNone/>
              <a:tabLst>
                <a:tab pos="7032625" algn="l"/>
              </a:tabLst>
            </a:pPr>
            <a:r>
              <a:rPr lang="en-US" sz="2800" dirty="0" smtClean="0"/>
              <a:t>How long is it from each end of each stick to the mark?</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these four lengths?</a:t>
            </a:r>
          </a:p>
          <a:p>
            <a:pPr marL="166688" indent="-166688" algn="ctr">
              <a:buNone/>
            </a:pPr>
            <a:r>
              <a:rPr lang="en-US" sz="2200" dirty="0" smtClean="0"/>
              <a:t>[Try combining them using multiplication]</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4" name="Group 9"/>
          <p:cNvGrpSpPr/>
          <p:nvPr/>
        </p:nvGrpSpPr>
        <p:grpSpPr>
          <a:xfrm>
            <a:off x="6263618" y="609600"/>
            <a:ext cx="2346982" cy="2286000"/>
            <a:chOff x="5791200" y="2286000"/>
            <a:chExt cx="2346982" cy="2286000"/>
          </a:xfrm>
        </p:grpSpPr>
        <p:sp>
          <p:nvSpPr>
            <p:cNvPr id="6" name="Oval 5"/>
            <p:cNvSpPr/>
            <p:nvPr/>
          </p:nvSpPr>
          <p:spPr>
            <a:xfrm>
              <a:off x="5791200" y="22860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46950" y="2406829"/>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190199">
              <a:off x="7338082" y="1987087"/>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9" idx="3"/>
              <a:endCxn id="9" idx="1"/>
            </p:cNvCxnSpPr>
            <p:nvPr/>
          </p:nvCxnSpPr>
          <p:spPr>
            <a:xfrm flipH="1">
              <a:off x="7355337" y="2717195"/>
              <a:ext cx="41690" cy="637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2" name="Title 1"/>
          <p:cNvSpPr txBox="1">
            <a:spLocks/>
          </p:cNvSpPr>
          <p:nvPr/>
        </p:nvSpPr>
        <p:spPr>
          <a:xfrm>
            <a:off x="457200" y="5791200"/>
            <a:ext cx="8229600" cy="8683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i="0" u="none" strike="noStrike" kern="1200" cap="none" spc="0" normalizeH="0" noProof="0" dirty="0" smtClean="0">
                <a:ln>
                  <a:noFill/>
                </a:ln>
                <a:solidFill>
                  <a:schemeClr val="tx1"/>
                </a:solidFill>
                <a:effectLst/>
                <a:uLnTx/>
                <a:uFillTx/>
                <a:latin typeface="+mj-lt"/>
                <a:ea typeface="+mj-ea"/>
                <a:cs typeface="+mj-cs"/>
              </a:rPr>
              <a:t>Calculate results based on our discussion.</a:t>
            </a:r>
          </a:p>
          <a:p>
            <a:pPr marL="166688" marR="0" lvl="0" indent="-166688"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Are your results different?  Why or why not?</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Arrange the sticks so that they now</a:t>
            </a:r>
            <a:br>
              <a:rPr lang="en-US" sz="2800" dirty="0" smtClean="0"/>
            </a:br>
            <a:r>
              <a:rPr lang="en-US" sz="2800" dirty="0" smtClean="0"/>
              <a:t>intersect at one end outside of the lid.</a:t>
            </a:r>
          </a:p>
          <a:p>
            <a:pPr marL="166688" indent="-166688">
              <a:tabLst>
                <a:tab pos="7032625" algn="l"/>
              </a:tabLst>
            </a:pPr>
            <a:r>
              <a:rPr lang="en-US" sz="2800" dirty="0" smtClean="0"/>
              <a:t>The sticks touch the lid at one end and cross</a:t>
            </a:r>
            <a:br>
              <a:rPr lang="en-US" sz="2800" dirty="0" smtClean="0"/>
            </a:br>
            <a:r>
              <a:rPr lang="en-US" sz="2800" dirty="0" smtClean="0"/>
              <a:t>the lid at another point.</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buNone/>
              <a:tabLst>
                <a:tab pos="7032625" algn="l"/>
              </a:tabLst>
            </a:pPr>
            <a:r>
              <a:rPr lang="en-US" sz="2800" dirty="0" smtClean="0"/>
              <a:t>How long is it from each point where a stick meets the lid to the intersection?</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 lengths outside and the total lengths?</a:t>
            </a:r>
          </a:p>
          <a:p>
            <a:pPr marL="166688" indent="-166688" algn="ctr">
              <a:buNone/>
            </a:pPr>
            <a:r>
              <a:rPr lang="en-US" sz="2200" dirty="0" smtClean="0"/>
              <a:t>[Try combining them using multiplication,… again]</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6" name="Oval 5"/>
          <p:cNvSpPr/>
          <p:nvPr/>
        </p:nvSpPr>
        <p:spPr>
          <a:xfrm>
            <a:off x="6263618" y="6096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361821">
            <a:off x="8143245" y="818887"/>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819161">
            <a:off x="8439335" y="901862"/>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endParaRPr lang="en-US" sz="2800" i="1" dirty="0">
              <a:latin typeface="Times New Roman" pitchFamily="18" charset="0"/>
              <a:ea typeface="+mj-ea"/>
              <a:cs typeface="Times New Roman" pitchFamily="18" charset="0"/>
            </a:endParaRP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inscribed angles subtending the same arc are congruent</a:t>
            </a: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r>
              <a:rPr lang="en-US" sz="2800" dirty="0" smtClean="0">
                <a:latin typeface="Times New Roman" pitchFamily="18" charset="0"/>
                <a:cs typeface="Times New Roman" pitchFamily="18" charset="0"/>
                <a:sym typeface="Symbol"/>
              </a:rPr>
              <a:t>E  E</a:t>
            </a: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an angle is congruent to itself</a:t>
            </a: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r>
              <a:rPr lang="en-US" sz="2800" dirty="0" smtClean="0">
                <a:latin typeface="Times New Roman" pitchFamily="18" charset="0"/>
                <a:cs typeface="Times New Roman" pitchFamily="18" charset="0"/>
                <a:sym typeface="Symbol"/>
              </a:rPr>
              <a:t>E  E</a:t>
            </a:r>
          </a:p>
          <a:p>
            <a:pPr>
              <a:spcBef>
                <a:spcPct val="0"/>
              </a:spcBef>
            </a:pPr>
            <a:r>
              <a:rPr lang="en-US" sz="2800" dirty="0" smtClean="0">
                <a:latin typeface="Times New Roman" pitchFamily="18" charset="0"/>
                <a:cs typeface="Times New Roman" pitchFamily="18" charset="0"/>
                <a:sym typeface="Symbol"/>
              </a:rPr>
              <a:t>ACE  BDE</a:t>
            </a: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If two corresponding angles of two triangles are congruent, so are the third angles.</a:t>
            </a:r>
          </a:p>
          <a:p>
            <a:pPr>
              <a:spcBef>
                <a:spcPct val="0"/>
              </a:spcBef>
            </a:pPr>
            <a:endParaRPr lang="en-US" sz="2800" dirty="0" smtClean="0">
              <a:latin typeface="Times New Roman" pitchFamily="18" charset="0"/>
              <a:cs typeface="Times New Roman" pitchFamily="18" charset="0"/>
              <a:sym typeface="Symbol"/>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r>
              <a:rPr lang="en-US" sz="2800" dirty="0" smtClean="0">
                <a:latin typeface="Times New Roman" pitchFamily="18" charset="0"/>
                <a:cs typeface="Times New Roman" pitchFamily="18" charset="0"/>
                <a:sym typeface="Symbol"/>
              </a:rPr>
              <a:t>E  E</a:t>
            </a:r>
          </a:p>
          <a:p>
            <a:pPr>
              <a:spcBef>
                <a:spcPct val="0"/>
              </a:spcBef>
            </a:pPr>
            <a:r>
              <a:rPr lang="en-US" sz="2800" dirty="0" smtClean="0">
                <a:latin typeface="Times New Roman" pitchFamily="18" charset="0"/>
                <a:cs typeface="Times New Roman" pitchFamily="18" charset="0"/>
                <a:sym typeface="Symbol"/>
              </a:rPr>
              <a:t>ACE  BDE</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AEC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BED</a:t>
            </a: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endParaRPr lang="en-US" sz="2800"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AAA similarity</a:t>
            </a: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p:txBody>
          <a:bodyPr>
            <a:normAutofit fontScale="77500" lnSpcReduction="20000"/>
          </a:bodyPr>
          <a:lstStyle/>
          <a:p>
            <a:pPr marL="233363" indent="-233363">
              <a:tabLst>
                <a:tab pos="7032625" algn="l"/>
              </a:tabLst>
            </a:pPr>
            <a:r>
              <a:rPr lang="en-US" b="1" dirty="0"/>
              <a:t>Counting and Cardinality	K.CC</a:t>
            </a:r>
            <a:endParaRPr lang="en-US" dirty="0"/>
          </a:p>
          <a:p>
            <a:pPr marL="233363" indent="-233363">
              <a:tabLst>
                <a:tab pos="6400800" algn="l"/>
              </a:tabLst>
            </a:pPr>
            <a:r>
              <a:rPr lang="en-US" b="1" dirty="0"/>
              <a:t>Geometry	</a:t>
            </a:r>
            <a:r>
              <a:rPr lang="en-US" b="1" dirty="0" smtClean="0"/>
              <a:t>K.G, 1.G, 2.G</a:t>
            </a:r>
            <a:endParaRPr lang="en-US" dirty="0"/>
          </a:p>
          <a:p>
            <a:pPr marL="233363" indent="-233363">
              <a:tabLst>
                <a:tab pos="7032625" algn="l"/>
              </a:tabLst>
            </a:pPr>
            <a:r>
              <a:rPr lang="en-US" b="1" dirty="0"/>
              <a:t>Measurement and Data	4.MD</a:t>
            </a:r>
            <a:endParaRPr lang="en-US" dirty="0"/>
          </a:p>
          <a:p>
            <a:pPr marL="233363" indent="-233363">
              <a:tabLst>
                <a:tab pos="7032625" algn="l"/>
              </a:tabLst>
            </a:pPr>
            <a:r>
              <a:rPr lang="en-US" b="1" dirty="0"/>
              <a:t>Geometry	7.G</a:t>
            </a:r>
            <a:endParaRPr lang="en-US" dirty="0"/>
          </a:p>
          <a:p>
            <a:pPr marL="233363" indent="-233363">
              <a:tabLst>
                <a:tab pos="7032625" algn="l"/>
              </a:tabLst>
            </a:pPr>
            <a:r>
              <a:rPr lang="en-US" b="1" dirty="0"/>
              <a:t>Reasoning with Equations and Inequalities	A-REI</a:t>
            </a:r>
            <a:endParaRPr lang="en-US" dirty="0"/>
          </a:p>
          <a:p>
            <a:pPr marL="233363" indent="-233363">
              <a:tabLst>
                <a:tab pos="7032625" algn="l"/>
              </a:tabLst>
            </a:pPr>
            <a:r>
              <a:rPr lang="en-US" b="1" dirty="0"/>
              <a:t>Congruence	G-CO</a:t>
            </a:r>
            <a:endParaRPr lang="en-US" dirty="0"/>
          </a:p>
          <a:p>
            <a:pPr marL="233363" indent="-233363">
              <a:tabLst>
                <a:tab pos="7032625" algn="l"/>
              </a:tabLst>
            </a:pPr>
            <a:r>
              <a:rPr lang="en-US" b="1" dirty="0"/>
              <a:t>Circles	G-C</a:t>
            </a:r>
            <a:endParaRPr lang="en-US" dirty="0"/>
          </a:p>
          <a:p>
            <a:pPr marL="233363" indent="-233363">
              <a:tabLst>
                <a:tab pos="7032625" algn="l"/>
              </a:tabLst>
            </a:pPr>
            <a:r>
              <a:rPr lang="en-US" b="1" dirty="0"/>
              <a:t>Expressing Geometric Properties with </a:t>
            </a:r>
            <a:r>
              <a:rPr lang="en-US" b="1" dirty="0" smtClean="0"/>
              <a:t>Equations	G-GPE</a:t>
            </a:r>
            <a:endParaRPr lang="en-US" dirty="0"/>
          </a:p>
          <a:p>
            <a:pPr marL="233363" indent="-233363">
              <a:tabLst>
                <a:tab pos="7032625" algn="l"/>
              </a:tabLst>
            </a:pPr>
            <a:r>
              <a:rPr lang="en-US" b="1" dirty="0"/>
              <a:t>Geometric Measurement and Dimension	G-GMD</a:t>
            </a:r>
            <a:endParaRPr lang="en-US" dirty="0"/>
          </a:p>
          <a:p>
            <a:pPr marL="233363" indent="-233363">
              <a:tabLst>
                <a:tab pos="7032625" algn="l"/>
              </a:tabLst>
            </a:pPr>
            <a:r>
              <a:rPr lang="en-US" b="1" dirty="0"/>
              <a:t>Trigonometric Functions	</a:t>
            </a:r>
            <a:r>
              <a:rPr lang="en-US" b="1" dirty="0" smtClean="0"/>
              <a:t>F-TF</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Common Core Standards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r>
              <a:rPr lang="en-US" sz="2800" dirty="0" smtClean="0">
                <a:latin typeface="Times New Roman" pitchFamily="18" charset="0"/>
                <a:cs typeface="Times New Roman" pitchFamily="18" charset="0"/>
                <a:sym typeface="Symbol"/>
              </a:rPr>
              <a:t>E  E</a:t>
            </a:r>
          </a:p>
          <a:p>
            <a:pPr>
              <a:spcBef>
                <a:spcPct val="0"/>
              </a:spcBef>
            </a:pPr>
            <a:r>
              <a:rPr lang="en-US" sz="2800" dirty="0" smtClean="0">
                <a:latin typeface="Times New Roman" pitchFamily="18" charset="0"/>
                <a:cs typeface="Times New Roman" pitchFamily="18" charset="0"/>
                <a:sym typeface="Symbol"/>
              </a:rPr>
              <a:t>ACE  BDE</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AEC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BED</a:t>
            </a:r>
          </a:p>
          <a:p>
            <a:pPr lvl="0">
              <a:spcBef>
                <a:spcPct val="0"/>
              </a:spcBef>
            </a:pPr>
            <a:endParaRPr lang="en-US" sz="1600" dirty="0" smtClean="0">
              <a:latin typeface="Times New Roman" pitchFamily="18" charset="0"/>
              <a:cs typeface="Times New Roman" pitchFamily="18" charset="0"/>
              <a:sym typeface="Symbol"/>
            </a:endParaRPr>
          </a:p>
          <a:p>
            <a:pPr lvl="0">
              <a:spcBef>
                <a:spcPct val="0"/>
              </a:spcBef>
            </a:pPr>
            <a:r>
              <a:rPr lang="en-US" sz="2800" dirty="0" smtClean="0">
                <a:latin typeface="Times New Roman" pitchFamily="18" charset="0"/>
                <a:cs typeface="Times New Roman" pitchFamily="18" charset="0"/>
                <a:sym typeface="Symbol"/>
              </a:rPr>
              <a:t></a:t>
            </a:r>
          </a:p>
          <a:p>
            <a:pPr lvl="0">
              <a:spcBef>
                <a:spcPct val="0"/>
              </a:spcBef>
            </a:pPr>
            <a:endParaRPr lang="en-US" sz="2800"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ratios of corresponding parts of similar triangles are constant</a:t>
            </a: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5" name="Object 24"/>
          <p:cNvGraphicFramePr>
            <a:graphicFrameLocks noChangeAspect="1"/>
          </p:cNvGraphicFramePr>
          <p:nvPr/>
        </p:nvGraphicFramePr>
        <p:xfrm>
          <a:off x="5469775" y="3657600"/>
          <a:ext cx="2133600" cy="1066800"/>
        </p:xfrm>
        <a:graphic>
          <a:graphicData uri="http://schemas.openxmlformats.org/presentationml/2006/ole">
            <mc:AlternateContent xmlns:mc="http://schemas.openxmlformats.org/markup-compatibility/2006">
              <mc:Choice xmlns:v="urn:schemas-microsoft-com:vml" Requires="v">
                <p:oleObj spid="_x0000_s4102" name="Equation" r:id="rId4" imgW="711000" imgH="355320" progId="Equation.3">
                  <p:embed/>
                </p:oleObj>
              </mc:Choice>
              <mc:Fallback>
                <p:oleObj name="Equation" r:id="rId4" imgW="711000" imgH="355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9775" y="3657600"/>
                        <a:ext cx="2133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cs typeface="Times New Roman" pitchFamily="18" charset="0"/>
                <a:sym typeface="Symbol"/>
              </a:rPr>
              <a:t>A  B</a:t>
            </a:r>
          </a:p>
          <a:p>
            <a:pPr lvl="0">
              <a:spcBef>
                <a:spcPct val="0"/>
              </a:spcBef>
            </a:pPr>
            <a:r>
              <a:rPr lang="en-US" sz="2800" dirty="0" smtClean="0">
                <a:latin typeface="Times New Roman" pitchFamily="18" charset="0"/>
                <a:cs typeface="Times New Roman" pitchFamily="18" charset="0"/>
                <a:sym typeface="Symbol"/>
              </a:rPr>
              <a:t>E  E</a:t>
            </a:r>
          </a:p>
          <a:p>
            <a:pPr>
              <a:spcBef>
                <a:spcPct val="0"/>
              </a:spcBef>
            </a:pPr>
            <a:r>
              <a:rPr lang="en-US" sz="2800" dirty="0" smtClean="0">
                <a:latin typeface="Times New Roman" pitchFamily="18" charset="0"/>
                <a:cs typeface="Times New Roman" pitchFamily="18" charset="0"/>
                <a:sym typeface="Symbol"/>
              </a:rPr>
              <a:t>ACE  BDE</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AEC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BED</a:t>
            </a:r>
          </a:p>
          <a:p>
            <a:pPr lvl="0">
              <a:spcBef>
                <a:spcPct val="0"/>
              </a:spcBef>
            </a:pPr>
            <a:endParaRPr lang="en-US" sz="1600" dirty="0" smtClean="0">
              <a:latin typeface="Times New Roman" pitchFamily="18" charset="0"/>
              <a:cs typeface="Times New Roman" pitchFamily="18" charset="0"/>
              <a:sym typeface="Symbol"/>
            </a:endParaRPr>
          </a:p>
          <a:p>
            <a:pPr lvl="0">
              <a:spcBef>
                <a:spcPct val="0"/>
              </a:spcBef>
            </a:pPr>
            <a:r>
              <a:rPr lang="en-US" sz="2800" dirty="0" smtClean="0">
                <a:latin typeface="Times New Roman" pitchFamily="18" charset="0"/>
                <a:cs typeface="Times New Roman" pitchFamily="18" charset="0"/>
                <a:sym typeface="Symbol"/>
              </a:rPr>
              <a:t></a:t>
            </a:r>
          </a:p>
          <a:p>
            <a:pPr lvl="0">
              <a:spcBef>
                <a:spcPct val="0"/>
              </a:spcBef>
            </a:pPr>
            <a:endParaRPr lang="en-US" sz="2800" dirty="0" smtClean="0">
              <a:latin typeface="Times New Roman" pitchFamily="18" charset="0"/>
              <a:cs typeface="Times New Roman" pitchFamily="18" charset="0"/>
            </a:endParaRPr>
          </a:p>
          <a:p>
            <a:pPr lvl="0">
              <a:spcBef>
                <a:spcPct val="0"/>
              </a:spcBef>
            </a:pPr>
            <a:r>
              <a:rPr lang="en-US" sz="2800" dirty="0" smtClean="0">
                <a:latin typeface="Times New Roman" pitchFamily="18" charset="0"/>
                <a:cs typeface="Times New Roman" pitchFamily="18" charset="0"/>
              </a:rPr>
              <a:t>and</a:t>
            </a:r>
          </a:p>
          <a:p>
            <a:pPr lvl="0">
              <a:spcBef>
                <a:spcPct val="0"/>
              </a:spcBef>
            </a:pPr>
            <a:r>
              <a:rPr lang="en-US" sz="2800" dirty="0" smtClean="0">
                <a:latin typeface="Times New Roman" pitchFamily="18" charset="0"/>
                <a:cs typeface="Times New Roman" pitchFamily="18" charset="0"/>
              </a:rPr>
              <a:t>        112 = 4</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+ 16</a:t>
            </a:r>
          </a:p>
          <a:p>
            <a:pPr lvl="0">
              <a:spcBef>
                <a:spcPct val="0"/>
              </a:spcBef>
            </a:pPr>
            <a:r>
              <a:rPr lang="en-US" sz="2800" i="1" dirty="0" smtClean="0">
                <a:latin typeface="Times New Roman" pitchFamily="18" charset="0"/>
                <a:cs typeface="Times New Roman" pitchFamily="18" charset="0"/>
              </a:rPr>
              <a:t>            x</a:t>
            </a:r>
            <a:r>
              <a:rPr lang="en-US" sz="2800" dirty="0" smtClean="0">
                <a:latin typeface="Times New Roman" pitchFamily="18" charset="0"/>
                <a:cs typeface="Times New Roman" pitchFamily="18" charset="0"/>
              </a:rPr>
              <a:t> = 24</a:t>
            </a: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cxnSp>
        <p:nvCxnSpPr>
          <p:cNvPr id="22" name="Straight Connector 21"/>
          <p:cNvCxnSpPr/>
          <p:nvPr/>
        </p:nvCxnSpPr>
        <p:spPr>
          <a:xfrm flipV="1">
            <a:off x="1414459" y="5105400"/>
            <a:ext cx="2776541" cy="195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4" idx="0"/>
          </p:cNvCxnSpPr>
          <p:nvPr/>
        </p:nvCxnSpPr>
        <p:spPr>
          <a:xfrm flipH="1">
            <a:off x="2362200" y="1524000"/>
            <a:ext cx="1066800" cy="41148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3" name="Object 22"/>
          <p:cNvGraphicFramePr>
            <a:graphicFrameLocks noChangeAspect="1"/>
          </p:cNvGraphicFramePr>
          <p:nvPr/>
        </p:nvGraphicFramePr>
        <p:xfrm>
          <a:off x="5469775" y="3657600"/>
          <a:ext cx="2133600" cy="1066800"/>
        </p:xfrm>
        <a:graphic>
          <a:graphicData uri="http://schemas.openxmlformats.org/presentationml/2006/ole">
            <mc:AlternateContent xmlns:mc="http://schemas.openxmlformats.org/markup-compatibility/2006">
              <mc:Choice xmlns:v="urn:schemas-microsoft-com:vml" Requires="v">
                <p:oleObj spid="_x0000_s5126" name="Equation" r:id="rId4" imgW="711000" imgH="355320" progId="Equation.3">
                  <p:embed/>
                </p:oleObj>
              </mc:Choice>
              <mc:Fallback>
                <p:oleObj name="Equation" r:id="rId4" imgW="711000" imgH="35532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9775" y="3657600"/>
                        <a:ext cx="2133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(circle-to-intersection)</a:t>
            </a:r>
            <a:r>
              <a:rPr lang="en-US" sz="2400" b="1" dirty="0" smtClean="0">
                <a:effectLst>
                  <a:innerShdw blurRad="114300">
                    <a:prstClr val="black"/>
                  </a:innerShdw>
                </a:effectLst>
                <a:latin typeface="Times New Roman" pitchFamily="18" charset="0"/>
                <a:ea typeface="+mj-ea"/>
                <a:cs typeface="Times New Roman" pitchFamily="18" charset="0"/>
              </a:rPr>
              <a:t>(intersection-to-circle)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3" name="Arc 22"/>
          <p:cNvSpPr/>
          <p:nvPr/>
        </p:nvSpPr>
        <p:spPr>
          <a:xfrm rot="20552376" flipH="1">
            <a:off x="922196" y="5288526"/>
            <a:ext cx="1196150" cy="1251484"/>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a:t>
            </a:r>
            <a:r>
              <a:rPr lang="en-US" sz="2800" dirty="0" smtClean="0">
                <a:solidFill>
                  <a:schemeClr val="bg1"/>
                </a:solidFill>
                <a:latin typeface="Times New Roman" pitchFamily="18" charset="0"/>
                <a:cs typeface="Times New Roman" pitchFamily="18" charset="0"/>
              </a:rPr>
              <a:t>(8 + </a:t>
            </a:r>
            <a:r>
              <a:rPr lang="en-US" sz="2800" i="1" dirty="0" smtClean="0">
                <a:solidFill>
                  <a:schemeClr val="bg1"/>
                </a:solidFill>
                <a:latin typeface="Times New Roman" pitchFamily="18" charset="0"/>
                <a:cs typeface="Times New Roman" pitchFamily="18" charset="0"/>
              </a:rPr>
              <a:t>x</a:t>
            </a:r>
            <a:r>
              <a:rPr lang="en-US" sz="2800" dirty="0" smtClean="0">
                <a:solidFill>
                  <a:schemeClr val="bg1"/>
                </a:solidFill>
                <a:latin typeface="Times New Roman" pitchFamily="18" charset="0"/>
                <a:cs typeface="Times New Roman" pitchFamily="18" charset="0"/>
              </a:rPr>
              <a:t>) = 4(6 + 4)</a:t>
            </a:r>
          </a:p>
        </p:txBody>
      </p:sp>
      <p:sp>
        <p:nvSpPr>
          <p:cNvPr id="27"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(intersection-to-circle) </a:t>
            </a:r>
            <a:r>
              <a:rPr lang="en-US" sz="2400" b="1" dirty="0" smtClean="0">
                <a:effectLst>
                  <a:innerShdw blurRad="114300">
                    <a:prstClr val="black"/>
                  </a:innerShdw>
                </a:effectLst>
                <a:latin typeface="Times New Roman" pitchFamily="18" charset="0"/>
                <a:ea typeface="+mj-ea"/>
                <a:cs typeface="Times New Roman" pitchFamily="18" charset="0"/>
              </a:rPr>
              <a:t>=</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3" name="Arc 22"/>
          <p:cNvSpPr/>
          <p:nvPr/>
        </p:nvSpPr>
        <p:spPr>
          <a:xfrm rot="20552376" flipH="1">
            <a:off x="922196" y="5288526"/>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5201662">
            <a:off x="825547" y="1204595"/>
            <a:ext cx="7069105" cy="7396123"/>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a:t>
            </a:r>
            <a:r>
              <a:rPr lang="en-US" sz="2800" dirty="0" smtClean="0">
                <a:solidFill>
                  <a:schemeClr val="bg1"/>
                </a:solidFill>
                <a:latin typeface="Times New Roman" pitchFamily="18" charset="0"/>
                <a:cs typeface="Times New Roman" pitchFamily="18" charset="0"/>
              </a:rPr>
              <a:t> = 4(6 + 4)</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a:t>
            </a:r>
            <a:r>
              <a:rPr lang="en-US" sz="2800" dirty="0" smtClean="0">
                <a:solidFill>
                  <a:schemeClr val="bg1"/>
                </a:solidFill>
                <a:latin typeface="Times New Roman" pitchFamily="18" charset="0"/>
                <a:cs typeface="Times New Roman" pitchFamily="18" charset="0"/>
              </a:rPr>
              <a:t>4(6 + 4)</a:t>
            </a:r>
          </a:p>
        </p:txBody>
      </p:sp>
      <p:sp>
        <p:nvSpPr>
          <p:cNvPr id="26" name="Arc 25"/>
          <p:cNvSpPr/>
          <p:nvPr/>
        </p:nvSpPr>
        <p:spPr>
          <a:xfrm rot="15201662">
            <a:off x="825547" y="1204595"/>
            <a:ext cx="7069105" cy="7396123"/>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20552376" flipH="1">
            <a:off x="922196" y="5288526"/>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solidFill>
                  <a:srgbClr val="FF0000"/>
                </a:solidFill>
                <a:effectLst>
                  <a:innerShdw blurRad="114300">
                    <a:prstClr val="black"/>
                  </a:innerShdw>
                </a:effectLst>
                <a:latin typeface="Times New Roman" pitchFamily="18" charset="0"/>
                <a:cs typeface="Times New Roman" pitchFamily="18" charset="0"/>
              </a:rPr>
              <a:t>(</a:t>
            </a:r>
            <a:r>
              <a:rPr lang="en-US" sz="2400" b="1" dirty="0">
                <a:solidFill>
                  <a:srgbClr val="FF0000"/>
                </a:solidFill>
                <a:effectLst>
                  <a:innerShdw blurRad="114300">
                    <a:prstClr val="black"/>
                  </a:innerShdw>
                </a:effectLst>
                <a:latin typeface="Times New Roman" pitchFamily="18" charset="0"/>
                <a:cs typeface="Times New Roman" pitchFamily="18" charset="0"/>
              </a:rPr>
              <a:t>circle-to-intersection)</a:t>
            </a:r>
            <a:r>
              <a:rPr lang="en-US" sz="2400" b="1" dirty="0">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8</a:t>
            </a:r>
            <a:r>
              <a:rPr lang="en-US" sz="2800" dirty="0" smtClean="0">
                <a:solidFill>
                  <a:schemeClr val="bg1"/>
                </a:solidFill>
                <a:latin typeface="Times New Roman" pitchFamily="18" charset="0"/>
                <a:cs typeface="Times New Roman" pitchFamily="18" charset="0"/>
              </a:rPr>
              <a:t>(6 + 4)</a:t>
            </a:r>
          </a:p>
        </p:txBody>
      </p:sp>
      <p:sp>
        <p:nvSpPr>
          <p:cNvPr id="26" name="Arc 25"/>
          <p:cNvSpPr/>
          <p:nvPr/>
        </p:nvSpPr>
        <p:spPr>
          <a:xfrm rot="15201662">
            <a:off x="825547" y="1204595"/>
            <a:ext cx="7069105" cy="7396123"/>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20552376" flipH="1">
            <a:off x="922196" y="5288526"/>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17873551" flipH="1" flipV="1">
            <a:off x="722006" y="4597370"/>
            <a:ext cx="1553224" cy="1625076"/>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a:t>
            </a:r>
            <a:r>
              <a:rPr lang="en-US" sz="2400" b="1" dirty="0">
                <a:solidFill>
                  <a:srgbClr val="FF0000"/>
                </a:solidFill>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solidFill>
                <a:srgbClr val="FF0000"/>
              </a:solidFill>
              <a:effectLst>
                <a:innerShdw blurRad="114300">
                  <a:prstClr val="black"/>
                </a:innerShdw>
              </a:effectLst>
              <a:uLnTx/>
              <a:uFillTx/>
              <a:latin typeface="Times New Roman" pitchFamily="18"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8(6 + 8)</a:t>
            </a:r>
          </a:p>
        </p:txBody>
      </p:sp>
      <p:sp>
        <p:nvSpPr>
          <p:cNvPr id="26" name="Arc 25"/>
          <p:cNvSpPr/>
          <p:nvPr/>
        </p:nvSpPr>
        <p:spPr>
          <a:xfrm rot="15201662">
            <a:off x="825547" y="1204595"/>
            <a:ext cx="7069105" cy="7396123"/>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20552376" flipH="1">
            <a:off x="922196" y="5288526"/>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7873551" flipH="1" flipV="1">
            <a:off x="722006" y="4597370"/>
            <a:ext cx="1553224" cy="162507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1779882" flipV="1">
            <a:off x="-61314" y="1658432"/>
            <a:ext cx="4584897" cy="4796995"/>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990601" y="1524000"/>
            <a:ext cx="2438399"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5"/>
          </p:cNvCxnSpPr>
          <p:nvPr/>
        </p:nvCxnSpPr>
        <p:spPr>
          <a:xfrm flipV="1">
            <a:off x="990600" y="5078924"/>
            <a:ext cx="3250123" cy="10170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914400" y="5257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28956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676400" y="5791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8</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2" name="Title 1"/>
          <p:cNvSpPr txBox="1">
            <a:spLocks/>
          </p:cNvSpPr>
          <p:nvPr/>
        </p:nvSpPr>
        <p:spPr>
          <a:xfrm>
            <a:off x="4191000" y="5029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133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685800" y="6294438"/>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rPr>
              <a:t>B</a:t>
            </a:r>
          </a:p>
        </p:txBody>
      </p:sp>
      <p:sp>
        <p:nvSpPr>
          <p:cNvPr id="25"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8(6 + 8)</a:t>
            </a:r>
          </a:p>
          <a:p>
            <a:pPr algn="ctr">
              <a:spcBef>
                <a:spcPct val="0"/>
              </a:spcBef>
            </a:pPr>
            <a:r>
              <a:rPr lang="en-US" sz="2800" dirty="0" smtClean="0">
                <a:latin typeface="Times New Roman" pitchFamily="18" charset="0"/>
                <a:cs typeface="Times New Roman" pitchFamily="18" charset="0"/>
              </a:rPr>
              <a:t>16 + 4</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112       </a:t>
            </a:r>
            <a:r>
              <a:rPr lang="en-US" sz="2800" dirty="0" smtClean="0">
                <a:solidFill>
                  <a:schemeClr val="bg1"/>
                </a:solidFill>
                <a:latin typeface="Times New Roman" pitchFamily="18" charset="0"/>
                <a:cs typeface="Times New Roman" pitchFamily="18" charset="0"/>
              </a:rPr>
              <a:t>.</a:t>
            </a:r>
          </a:p>
          <a:p>
            <a:pPr algn="ctr">
              <a:spcBef>
                <a:spcPct val="0"/>
              </a:spcBef>
            </a:pPr>
            <a:r>
              <a:rPr lang="en-US" sz="2800" dirty="0" smtClean="0">
                <a:solidFill>
                  <a:schemeClr val="bg1"/>
                </a:solidFill>
                <a:latin typeface="Times New Roman" pitchFamily="18" charset="0"/>
                <a:cs typeface="Times New Roman" pitchFamily="18" charset="0"/>
              </a:rPr>
              <a:t>.</a:t>
            </a:r>
            <a:r>
              <a:rPr lang="en-US" sz="2800" dirty="0" smtClean="0">
                <a:latin typeface="Times New Roman" pitchFamily="18" charset="0"/>
                <a:cs typeface="Times New Roman" pitchFamily="18" charset="0"/>
              </a:rPr>
              <a:t>       4</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96       </a:t>
            </a:r>
            <a:r>
              <a:rPr lang="en-US" sz="2800" dirty="0" smtClean="0">
                <a:solidFill>
                  <a:schemeClr val="bg1"/>
                </a:solidFill>
                <a:latin typeface="Times New Roman" pitchFamily="18" charset="0"/>
                <a:cs typeface="Times New Roman" pitchFamily="18" charset="0"/>
              </a:rPr>
              <a:t>.</a:t>
            </a:r>
          </a:p>
          <a:p>
            <a:pPr>
              <a:spcBef>
                <a:spcPct val="0"/>
              </a:spcBef>
            </a:pPr>
            <a:r>
              <a:rPr lang="en-US" sz="2800" i="1" dirty="0" smtClean="0">
                <a:latin typeface="Times New Roman" pitchFamily="18" charset="0"/>
                <a:cs typeface="Times New Roman" pitchFamily="18" charset="0"/>
              </a:rPr>
              <a:t>or</a:t>
            </a:r>
          </a:p>
          <a:p>
            <a:pPr algn="ctr">
              <a:spcBef>
                <a:spcPct val="0"/>
              </a:spcBef>
            </a:pPr>
            <a:r>
              <a:rPr lang="en-US" sz="2800" dirty="0" smtClean="0">
                <a:solidFill>
                  <a:schemeClr val="bg1"/>
                </a:solidFill>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24       </a:t>
            </a:r>
            <a:r>
              <a:rPr lang="en-US" sz="2800" dirty="0" smtClean="0">
                <a:solidFill>
                  <a:schemeClr val="bg1"/>
                </a:solidFill>
                <a:latin typeface="Times New Roman" pitchFamily="18" charset="0"/>
                <a:cs typeface="Times New Roman" pitchFamily="18" charset="0"/>
              </a:rPr>
              <a:t>.</a:t>
            </a:r>
          </a:p>
          <a:p>
            <a:pPr lvl="0" algn="ctr">
              <a:spcBef>
                <a:spcPct val="0"/>
              </a:spcBef>
            </a:pPr>
            <a:endParaRPr lang="en-US" sz="2800" dirty="0" smtClean="0">
              <a:latin typeface="Times New Roman" pitchFamily="18" charset="0"/>
              <a:cs typeface="Times New Roman" pitchFamily="18" charset="0"/>
            </a:endParaRPr>
          </a:p>
        </p:txBody>
      </p:sp>
      <p:sp>
        <p:nvSpPr>
          <p:cNvPr id="26" name="Arc 25"/>
          <p:cNvSpPr/>
          <p:nvPr/>
        </p:nvSpPr>
        <p:spPr>
          <a:xfrm rot="15201662">
            <a:off x="825547" y="1204595"/>
            <a:ext cx="7069105" cy="7396123"/>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20552376" flipH="1">
            <a:off x="922196" y="5288526"/>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7873551" flipH="1" flipV="1">
            <a:off x="722006" y="4597370"/>
            <a:ext cx="1553224" cy="1625076"/>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1779882" flipV="1">
            <a:off x="-61314" y="1658432"/>
            <a:ext cx="4584897" cy="4796995"/>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Arrange the sticks so that they now</a:t>
            </a:r>
            <a:br>
              <a:rPr lang="en-US" sz="2800" dirty="0" smtClean="0"/>
            </a:br>
            <a:r>
              <a:rPr lang="en-US" sz="2800" dirty="0" smtClean="0"/>
              <a:t>intersect at one end outside of the lid.</a:t>
            </a:r>
          </a:p>
          <a:p>
            <a:pPr marL="166688" indent="-166688">
              <a:tabLst>
                <a:tab pos="7032625" algn="l"/>
              </a:tabLst>
            </a:pPr>
            <a:r>
              <a:rPr lang="en-US" sz="2800" dirty="0" smtClean="0"/>
              <a:t>The sticks touch the lid at one end and cross</a:t>
            </a:r>
            <a:br>
              <a:rPr lang="en-US" sz="2800" dirty="0" smtClean="0"/>
            </a:br>
            <a:r>
              <a:rPr lang="en-US" sz="2800" dirty="0" smtClean="0"/>
              <a:t>the lid at another point.</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buNone/>
              <a:tabLst>
                <a:tab pos="7032625" algn="l"/>
              </a:tabLst>
            </a:pPr>
            <a:r>
              <a:rPr lang="en-US" sz="2800" dirty="0" smtClean="0"/>
              <a:t>How long is it from each point where a stick meets the lid to the intersection?</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 lengths outside and the total lengths?</a:t>
            </a:r>
          </a:p>
          <a:p>
            <a:pPr marL="166688" indent="-166688" algn="ctr">
              <a:buNone/>
            </a:pPr>
            <a:r>
              <a:rPr lang="en-US" sz="2200" dirty="0" smtClean="0"/>
              <a:t>[Try combining them using multiplication,… again]</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6" name="Oval 5"/>
          <p:cNvSpPr/>
          <p:nvPr/>
        </p:nvSpPr>
        <p:spPr>
          <a:xfrm>
            <a:off x="6263618" y="6096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361821">
            <a:off x="8143245" y="818887"/>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819161">
            <a:off x="8439335" y="901862"/>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457200" y="5791200"/>
            <a:ext cx="8229600" cy="8683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i="0" u="none" strike="noStrike" kern="1200" cap="none" spc="0" normalizeH="0" noProof="0" dirty="0" smtClean="0">
                <a:ln>
                  <a:noFill/>
                </a:ln>
                <a:solidFill>
                  <a:schemeClr val="tx1"/>
                </a:solidFill>
                <a:effectLst/>
                <a:uLnTx/>
                <a:uFillTx/>
                <a:latin typeface="+mj-lt"/>
                <a:ea typeface="+mj-ea"/>
                <a:cs typeface="+mj-cs"/>
              </a:rPr>
              <a:t>Calculate results based on our discussion.</a:t>
            </a:r>
          </a:p>
          <a:p>
            <a:pPr marL="166688" marR="0" lvl="0" indent="-166688"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Are your results different?  Why or why not?</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p:txBody>
          <a:bodyPr>
            <a:normAutofit/>
          </a:bodyPr>
          <a:lstStyle/>
          <a:p>
            <a:pPr marL="0" indent="0">
              <a:buNone/>
              <a:tabLst>
                <a:tab pos="7032625" algn="l"/>
              </a:tabLst>
            </a:pPr>
            <a:r>
              <a:rPr lang="en-US" dirty="0" smtClean="0"/>
              <a:t>In </a:t>
            </a:r>
            <a:r>
              <a:rPr lang="en-US" dirty="0"/>
              <a:t>this unit students prove basic theorems about circles, such as a tangent line is perpendicular to a radius, inscribed angle theorem, and theorems about chords, secants, and tangents dealing with segment lengths and angle measures. Students develop informal arguments justifying common formulas for circumference, area, and volume of geometric objects, especially those related to circles.</a:t>
            </a:r>
          </a:p>
          <a:p>
            <a:pPr marL="233363" indent="-233363">
              <a:buNone/>
              <a:tabLst>
                <a:tab pos="7032625" algn="l"/>
              </a:tabLst>
            </a:pP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pPr>
            <a:r>
              <a:rPr lang="en-US" sz="3600" b="1" dirty="0">
                <a:solidFill>
                  <a:srgbClr val="FF0000"/>
                </a:solidFill>
                <a:latin typeface="+mj-lt"/>
                <a:ea typeface="+mj-ea"/>
                <a:cs typeface="+mj-cs"/>
              </a:rPr>
              <a:t>Unit 3: Circles and Volume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Rearrange the sticks so that one of them</a:t>
            </a:r>
            <a:br>
              <a:rPr lang="en-US" sz="2800" dirty="0" smtClean="0"/>
            </a:br>
            <a:r>
              <a:rPr lang="en-US" sz="2800" dirty="0" smtClean="0"/>
              <a:t>is now tangent to the lid.</a:t>
            </a:r>
          </a:p>
          <a:p>
            <a:pPr marL="166688" indent="-166688">
              <a:tabLst>
                <a:tab pos="7032625" algn="l"/>
              </a:tabLst>
            </a:pPr>
            <a:r>
              <a:rPr lang="en-US" sz="2800" dirty="0" smtClean="0"/>
              <a:t>The other stick touches the lid at one end</a:t>
            </a:r>
            <a:br>
              <a:rPr lang="en-US" sz="2800" dirty="0" smtClean="0"/>
            </a:br>
            <a:r>
              <a:rPr lang="en-US" sz="2800" dirty="0" smtClean="0"/>
              <a:t>and crosses the lid at another point.</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buNone/>
              <a:tabLst>
                <a:tab pos="7032625" algn="l"/>
              </a:tabLst>
            </a:pPr>
            <a:r>
              <a:rPr lang="en-US" sz="2800" dirty="0" smtClean="0"/>
              <a:t>How long is it from each point where the stick meets the lid to the intersection?</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 length outside and total length of the one stick to the length of the tangent?</a:t>
            </a:r>
          </a:p>
          <a:p>
            <a:pPr marL="166688" indent="-166688" algn="ctr">
              <a:buNone/>
            </a:pPr>
            <a:r>
              <a:rPr lang="en-US" sz="2200" dirty="0" smtClean="0"/>
              <a:t>[Try a variation of the method we have been using]</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6" name="Oval 5"/>
          <p:cNvSpPr/>
          <p:nvPr/>
        </p:nvSpPr>
        <p:spPr>
          <a:xfrm>
            <a:off x="6263618" y="6096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458793">
            <a:off x="8387994" y="352942"/>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99274">
            <a:off x="8575114" y="364357"/>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solidFill>
                  <a:schemeClr val="bg1"/>
                </a:solidFill>
                <a:latin typeface="Times New Roman" pitchFamily="18" charset="0"/>
                <a:cs typeface="Times New Roman" pitchFamily="18" charset="0"/>
              </a:rPr>
              <a:t>.</a:t>
            </a:r>
          </a:p>
          <a:p>
            <a:pPr lvl="0" algn="ctr">
              <a:spcBef>
                <a:spcPct val="0"/>
              </a:spcBef>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r>
              <a:rPr lang="en-US" sz="2800" i="1" dirty="0" err="1" smtClean="0">
                <a:latin typeface="Times New Roman" pitchFamily="18" charset="0"/>
                <a:cs typeface="Times New Roman" pitchFamily="18" charset="0"/>
                <a:sym typeface="Symbol"/>
              </a:rPr>
              <a:t>m</a:t>
            </a:r>
            <a:r>
              <a:rPr lang="en-US" sz="2800" dirty="0" err="1" smtClean="0">
                <a:latin typeface="Times New Roman" pitchFamily="18" charset="0"/>
                <a:cs typeface="Times New Roman" pitchFamily="18" charset="0"/>
                <a:sym typeface="Symbol"/>
              </a:rPr>
              <a:t>CBD</a:t>
            </a:r>
            <a:r>
              <a:rPr lang="en-US" sz="2800" dirty="0" smtClean="0">
                <a:latin typeface="Times New Roman" pitchFamily="18" charset="0"/>
                <a:cs typeface="Times New Roman" pitchFamily="18" charset="0"/>
                <a:sym typeface="Symbol"/>
              </a:rPr>
              <a:t>=</a:t>
            </a:r>
            <a:r>
              <a:rPr lang="en-US" sz="2800" baseline="30000" dirty="0" smtClean="0">
                <a:latin typeface="Times New Roman" pitchFamily="18" charset="0"/>
                <a:cs typeface="Times New Roman" pitchFamily="18" charset="0"/>
                <a:sym typeface="Symbol"/>
              </a:rPr>
              <a:t>1</a:t>
            </a:r>
            <a:r>
              <a:rPr lang="en-US" sz="2800" dirty="0" smtClean="0">
                <a:latin typeface="Times New Roman" pitchFamily="18" charset="0"/>
                <a:cs typeface="Times New Roman" pitchFamily="18" charset="0"/>
                <a:sym typeface="Symbol"/>
              </a:rPr>
              <a:t>/</a:t>
            </a:r>
            <a:r>
              <a:rPr lang="en-US" sz="2800" baseline="-25000" dirty="0" smtClean="0">
                <a:latin typeface="Times New Roman" pitchFamily="18" charset="0"/>
                <a:cs typeface="Times New Roman" pitchFamily="18" charset="0"/>
                <a:sym typeface="Symbol"/>
              </a:rPr>
              <a:t>2</a:t>
            </a:r>
            <a:r>
              <a:rPr lang="en-US" sz="2800" dirty="0" smtClean="0">
                <a:latin typeface="Times New Roman" pitchFamily="18" charset="0"/>
                <a:cs typeface="Times New Roman" pitchFamily="18" charset="0"/>
                <a:sym typeface="Symbol"/>
              </a:rPr>
              <a:t>CB = </a:t>
            </a:r>
            <a:r>
              <a:rPr lang="en-US" sz="2800" i="1" dirty="0" err="1" smtClean="0">
                <a:latin typeface="Times New Roman" pitchFamily="18" charset="0"/>
                <a:cs typeface="Times New Roman" pitchFamily="18" charset="0"/>
                <a:sym typeface="Symbol"/>
              </a:rPr>
              <a:t>m</a:t>
            </a:r>
            <a:r>
              <a:rPr lang="en-US" sz="2800" dirty="0" err="1" smtClean="0">
                <a:latin typeface="Times New Roman" pitchFamily="18" charset="0"/>
                <a:cs typeface="Times New Roman" pitchFamily="18" charset="0"/>
                <a:sym typeface="Symbol"/>
              </a:rPr>
              <a:t>A</a:t>
            </a:r>
            <a:endParaRPr lang="en-US" sz="2800" i="1" dirty="0" smtClean="0">
              <a:latin typeface="Times New Roman" pitchFamily="18" charset="0"/>
              <a:cs typeface="Times New Roman" pitchFamily="18" charset="0"/>
            </a:endParaRP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6884325" y="5105400"/>
            <a:ext cx="914400" cy="914400"/>
          </a:xfrm>
          <a:prstGeom prst="arc">
            <a:avLst>
              <a:gd name="adj1" fmla="val 14595627"/>
              <a:gd name="adj2" fmla="val 1782388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r>
              <a:rPr lang="en-US" sz="2800" dirty="0" smtClean="0">
                <a:latin typeface="Times New Roman" pitchFamily="18" charset="0"/>
                <a:cs typeface="Times New Roman" pitchFamily="18" charset="0"/>
                <a:sym typeface="Symbol"/>
              </a:rPr>
              <a:t>D  D</a:t>
            </a: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sym typeface="Symbol"/>
              </a:rPr>
              <a:t>an angle is congruent to itself</a:t>
            </a:r>
            <a:endParaRPr lang="en-US" sz="2800" i="1" dirty="0" smtClean="0">
              <a:latin typeface="Times New Roman" pitchFamily="18" charset="0"/>
              <a:cs typeface="Times New Roman" pitchFamily="18" charset="0"/>
            </a:endParaRP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r>
              <a:rPr lang="en-US" sz="2800" dirty="0" smtClean="0">
                <a:latin typeface="Times New Roman" pitchFamily="18" charset="0"/>
                <a:cs typeface="Times New Roman" pitchFamily="18" charset="0"/>
                <a:sym typeface="Symbol"/>
              </a:rPr>
              <a:t>D  D</a:t>
            </a:r>
          </a:p>
          <a:p>
            <a:pPr>
              <a:spcBef>
                <a:spcPct val="0"/>
              </a:spcBef>
            </a:pPr>
            <a:r>
              <a:rPr lang="en-US" sz="2800" dirty="0" smtClean="0">
                <a:latin typeface="Times New Roman" pitchFamily="18" charset="0"/>
                <a:cs typeface="Times New Roman" pitchFamily="18" charset="0"/>
                <a:sym typeface="Symbol"/>
              </a:rPr>
              <a:t>DCB  ABD</a:t>
            </a: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a:spcBef>
                <a:spcPct val="0"/>
              </a:spcBef>
            </a:pPr>
            <a:r>
              <a:rPr lang="en-US" sz="2800" i="1" dirty="0" smtClean="0">
                <a:latin typeface="Times New Roman" pitchFamily="18" charset="0"/>
                <a:cs typeface="Times New Roman" pitchFamily="18" charset="0"/>
                <a:sym typeface="Symbol"/>
              </a:rPr>
              <a:t>If two corresponding angles of two triangles are congruent, so are the third angles.</a:t>
            </a: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r>
              <a:rPr lang="en-US" sz="2800" dirty="0" smtClean="0">
                <a:latin typeface="Times New Roman" pitchFamily="18" charset="0"/>
                <a:cs typeface="Times New Roman" pitchFamily="18" charset="0"/>
                <a:sym typeface="Symbol"/>
              </a:rPr>
              <a:t>D  D</a:t>
            </a:r>
          </a:p>
          <a:p>
            <a:pPr>
              <a:spcBef>
                <a:spcPct val="0"/>
              </a:spcBef>
            </a:pPr>
            <a:r>
              <a:rPr lang="en-US" sz="2800" dirty="0" smtClean="0">
                <a:latin typeface="Times New Roman" pitchFamily="18" charset="0"/>
                <a:cs typeface="Times New Roman" pitchFamily="18" charset="0"/>
                <a:sym typeface="Symbol"/>
              </a:rPr>
              <a:t>DCB  ABD</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ABD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BCD</a:t>
            </a:r>
          </a:p>
          <a:p>
            <a:pPr lvl="0">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a:p>
            <a:pPr>
              <a:spcBef>
                <a:spcPct val="0"/>
              </a:spcBef>
            </a:pPr>
            <a:endParaRPr lang="en-US" sz="2800" i="1" dirty="0" smtClean="0">
              <a:latin typeface="Times New Roman" pitchFamily="18" charset="0"/>
              <a:cs typeface="Times New Roman" pitchFamily="18" charset="0"/>
              <a:sym typeface="Symbol"/>
            </a:endParaRPr>
          </a:p>
          <a:p>
            <a:pPr>
              <a:spcBef>
                <a:spcPct val="0"/>
              </a:spcBef>
            </a:pPr>
            <a:endParaRPr lang="en-US" sz="2800" i="1" dirty="0" smtClean="0">
              <a:latin typeface="Times New Roman" pitchFamily="18" charset="0"/>
              <a:cs typeface="Times New Roman" pitchFamily="18" charset="0"/>
              <a:sym typeface="Symbol"/>
            </a:endParaRPr>
          </a:p>
          <a:p>
            <a:pPr>
              <a:spcBef>
                <a:spcPct val="0"/>
              </a:spcBef>
            </a:pPr>
            <a:endParaRPr lang="en-US" sz="2800" i="1"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AAA similarity</a:t>
            </a: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r>
              <a:rPr lang="en-US" sz="2800" dirty="0" smtClean="0">
                <a:latin typeface="Times New Roman" pitchFamily="18" charset="0"/>
                <a:cs typeface="Times New Roman" pitchFamily="18" charset="0"/>
                <a:sym typeface="Symbol"/>
              </a:rPr>
              <a:t>D  D</a:t>
            </a:r>
          </a:p>
          <a:p>
            <a:pPr>
              <a:spcBef>
                <a:spcPct val="0"/>
              </a:spcBef>
            </a:pPr>
            <a:r>
              <a:rPr lang="en-US" sz="2800" dirty="0" smtClean="0">
                <a:latin typeface="Times New Roman" pitchFamily="18" charset="0"/>
                <a:cs typeface="Times New Roman" pitchFamily="18" charset="0"/>
                <a:sym typeface="Symbol"/>
              </a:rPr>
              <a:t>DCB  ABD</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ABD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BCD</a:t>
            </a:r>
          </a:p>
          <a:p>
            <a:pPr lvl="0">
              <a:spcBef>
                <a:spcPct val="0"/>
              </a:spcBef>
            </a:pPr>
            <a:r>
              <a:rPr lang="en-US" i="1" dirty="0" smtClean="0">
                <a:latin typeface="Times New Roman" pitchFamily="18" charset="0"/>
                <a:cs typeface="Times New Roman" pitchFamily="18" charset="0"/>
              </a:rPr>
              <a:t> </a:t>
            </a:r>
          </a:p>
          <a:p>
            <a:pPr lvl="0">
              <a:spcBef>
                <a:spcPct val="0"/>
              </a:spcBef>
            </a:pPr>
            <a:r>
              <a:rPr lang="en-US" sz="2800" dirty="0" smtClean="0">
                <a:latin typeface="Times New Roman" pitchFamily="18" charset="0"/>
                <a:cs typeface="Times New Roman" pitchFamily="18" charset="0"/>
                <a:sym typeface="Symbol"/>
              </a:rPr>
              <a:t></a:t>
            </a:r>
          </a:p>
          <a:p>
            <a:pPr>
              <a:spcBef>
                <a:spcPct val="0"/>
              </a:spcBef>
            </a:pPr>
            <a:endParaRPr lang="en-US" sz="2800" i="1"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ratios of corresponding parts of similar triangles are constant</a:t>
            </a: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Object 23"/>
          <p:cNvGraphicFramePr>
            <a:graphicFrameLocks noChangeAspect="1"/>
          </p:cNvGraphicFramePr>
          <p:nvPr/>
        </p:nvGraphicFramePr>
        <p:xfrm>
          <a:off x="5981700" y="3886200"/>
          <a:ext cx="1485900" cy="990600"/>
        </p:xfrm>
        <a:graphic>
          <a:graphicData uri="http://schemas.openxmlformats.org/presentationml/2006/ole">
            <mc:AlternateContent xmlns:mc="http://schemas.openxmlformats.org/markup-compatibility/2006">
              <mc:Choice xmlns:v="urn:schemas-microsoft-com:vml" Requires="v">
                <p:oleObj spid="_x0000_s7174" name="Equation" r:id="rId4" imgW="533160" imgH="355320" progId="Equation.3">
                  <p:embed/>
                </p:oleObj>
              </mc:Choice>
              <mc:Fallback>
                <p:oleObj name="Equation" r:id="rId4" imgW="533160" imgH="3553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1700" y="3886200"/>
                        <a:ext cx="14859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a:spcBef>
                <a:spcPct val="0"/>
              </a:spcBef>
            </a:pPr>
            <a:r>
              <a:rPr lang="en-US" sz="2800" dirty="0" smtClean="0">
                <a:latin typeface="Times New Roman" pitchFamily="18" charset="0"/>
                <a:cs typeface="Times New Roman" pitchFamily="18" charset="0"/>
                <a:sym typeface="Symbol"/>
              </a:rPr>
              <a:t>A  CBD</a:t>
            </a:r>
          </a:p>
          <a:p>
            <a:pPr>
              <a:spcBef>
                <a:spcPct val="0"/>
              </a:spcBef>
            </a:pPr>
            <a:r>
              <a:rPr lang="en-US" sz="2800" dirty="0" smtClean="0">
                <a:latin typeface="Times New Roman" pitchFamily="18" charset="0"/>
                <a:cs typeface="Times New Roman" pitchFamily="18" charset="0"/>
                <a:sym typeface="Symbol"/>
              </a:rPr>
              <a:t>D  D</a:t>
            </a:r>
          </a:p>
          <a:p>
            <a:pPr>
              <a:spcBef>
                <a:spcPct val="0"/>
              </a:spcBef>
            </a:pPr>
            <a:r>
              <a:rPr lang="en-US" sz="2800" dirty="0" smtClean="0">
                <a:latin typeface="Times New Roman" pitchFamily="18" charset="0"/>
                <a:cs typeface="Times New Roman" pitchFamily="18" charset="0"/>
                <a:sym typeface="Symbol"/>
              </a:rPr>
              <a:t>DCB  ABD</a:t>
            </a:r>
          </a:p>
          <a:p>
            <a:pPr lvl="0">
              <a:spcBef>
                <a:spcPct val="0"/>
              </a:spcBef>
            </a:pP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ABD ~ </a:t>
            </a:r>
            <a:r>
              <a:rPr lang="en-US" sz="2800" i="1" dirty="0" smtClean="0">
                <a:latin typeface="Times New Roman" pitchFamily="18" charset="0"/>
                <a:cs typeface="Times New Roman" pitchFamily="18" charset="0"/>
                <a:sym typeface="Symbol"/>
              </a:rPr>
              <a:t></a:t>
            </a:r>
            <a:r>
              <a:rPr lang="en-US" sz="2800" dirty="0" smtClean="0">
                <a:latin typeface="Times New Roman" pitchFamily="18" charset="0"/>
                <a:cs typeface="Times New Roman" pitchFamily="18" charset="0"/>
                <a:sym typeface="Symbol"/>
              </a:rPr>
              <a:t>BCD</a:t>
            </a:r>
          </a:p>
          <a:p>
            <a:pPr lvl="0">
              <a:spcBef>
                <a:spcPct val="0"/>
              </a:spcBef>
            </a:pPr>
            <a:r>
              <a:rPr lang="en-US" i="1" dirty="0" smtClean="0">
                <a:latin typeface="Times New Roman" pitchFamily="18" charset="0"/>
                <a:cs typeface="Times New Roman" pitchFamily="18" charset="0"/>
              </a:rPr>
              <a:t> </a:t>
            </a:r>
          </a:p>
          <a:p>
            <a:pPr lvl="0">
              <a:spcBef>
                <a:spcPct val="0"/>
              </a:spcBef>
            </a:pPr>
            <a:r>
              <a:rPr lang="en-US" sz="2800" dirty="0" smtClean="0">
                <a:latin typeface="Times New Roman" pitchFamily="18" charset="0"/>
                <a:cs typeface="Times New Roman" pitchFamily="18" charset="0"/>
                <a:sym typeface="Symbol"/>
              </a:rPr>
              <a:t></a:t>
            </a:r>
          </a:p>
          <a:p>
            <a:pPr>
              <a:spcBef>
                <a:spcPct val="0"/>
              </a:spcBef>
            </a:pPr>
            <a:endParaRPr lang="en-US" sz="2800" i="1" dirty="0" smtClean="0">
              <a:latin typeface="Times New Roman" pitchFamily="18" charset="0"/>
              <a:cs typeface="Times New Roman" pitchFamily="18" charset="0"/>
              <a:sym typeface="Symbol"/>
            </a:endParaRPr>
          </a:p>
          <a:p>
            <a:pPr>
              <a:spcBef>
                <a:spcPct val="0"/>
              </a:spcBef>
            </a:pPr>
            <a:r>
              <a:rPr lang="en-US" sz="2800" i="1" dirty="0" smtClean="0">
                <a:latin typeface="Times New Roman" pitchFamily="18" charset="0"/>
                <a:cs typeface="Times New Roman" pitchFamily="18" charset="0"/>
                <a:sym typeface="Symbol"/>
              </a:rPr>
              <a:t>or</a:t>
            </a:r>
          </a:p>
          <a:p>
            <a:pPr>
              <a:spcBef>
                <a:spcPct val="0"/>
              </a:spcBef>
            </a:pPr>
            <a:r>
              <a:rPr lang="en-US" sz="2800" dirty="0" smtClean="0">
                <a:latin typeface="Times New Roman" pitchFamily="18" charset="0"/>
                <a:cs typeface="Times New Roman" pitchFamily="18" charset="0"/>
                <a:sym typeface="Symbol"/>
              </a:rPr>
              <a:t>    4(</a:t>
            </a:r>
            <a:r>
              <a:rPr lang="en-US" sz="2800" i="1" dirty="0" smtClean="0">
                <a:latin typeface="Times New Roman" pitchFamily="18" charset="0"/>
                <a:cs typeface="Times New Roman" pitchFamily="18" charset="0"/>
                <a:sym typeface="Symbol"/>
              </a:rPr>
              <a:t>x</a:t>
            </a:r>
            <a:r>
              <a:rPr lang="en-US" sz="2800" dirty="0" smtClean="0">
                <a:latin typeface="Times New Roman" pitchFamily="18" charset="0"/>
                <a:cs typeface="Times New Roman" pitchFamily="18" charset="0"/>
                <a:sym typeface="Symbol"/>
              </a:rPr>
              <a:t> + 4) = 6</a:t>
            </a:r>
            <a:r>
              <a:rPr lang="en-US" sz="2800" baseline="30000" dirty="0" smtClean="0">
                <a:latin typeface="Times New Roman" pitchFamily="18" charset="0"/>
                <a:cs typeface="Times New Roman" pitchFamily="18" charset="0"/>
                <a:sym typeface="Symbol"/>
              </a:rPr>
              <a:t>2</a:t>
            </a:r>
          </a:p>
          <a:p>
            <a:pPr>
              <a:spcBef>
                <a:spcPct val="0"/>
              </a:spcBef>
            </a:pPr>
            <a:r>
              <a:rPr lang="en-US" sz="2800" i="1" dirty="0" smtClean="0">
                <a:latin typeface="Times New Roman" pitchFamily="18" charset="0"/>
                <a:cs typeface="Times New Roman" pitchFamily="18" charset="0"/>
                <a:sym typeface="Symbol"/>
              </a:rPr>
              <a:t>               x</a:t>
            </a:r>
            <a:r>
              <a:rPr lang="en-US" sz="2800" dirty="0" smtClean="0">
                <a:latin typeface="Times New Roman" pitchFamily="18" charset="0"/>
                <a:cs typeface="Times New Roman" pitchFamily="18" charset="0"/>
                <a:sym typeface="Symbol"/>
              </a:rPr>
              <a:t> = 5</a:t>
            </a:r>
            <a:endParaRPr lang="en-US" sz="2800" i="1" dirty="0" smtClean="0">
              <a:latin typeface="Times New Roman" pitchFamily="18" charset="0"/>
              <a:cs typeface="Times New Roman" pitchFamily="18" charset="0"/>
              <a:sym typeface="Symbol"/>
            </a:endParaRPr>
          </a:p>
        </p:txBody>
      </p:sp>
      <p:cxnSp>
        <p:nvCxnSpPr>
          <p:cNvPr id="37" name="Straight Connector 36"/>
          <p:cNvCxnSpPr>
            <a:endCxn id="10" idx="4"/>
          </p:cNvCxnSpPr>
          <p:nvPr/>
        </p:nvCxnSpPr>
        <p:spPr>
          <a:xfrm flipH="1">
            <a:off x="2705100" y="1524000"/>
            <a:ext cx="72390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0" idx="4"/>
          </p:cNvCxnSpPr>
          <p:nvPr/>
        </p:nvCxnSpPr>
        <p:spPr>
          <a:xfrm>
            <a:off x="1066800" y="4969543"/>
            <a:ext cx="1638300" cy="74545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Object 23"/>
          <p:cNvGraphicFramePr>
            <a:graphicFrameLocks noChangeAspect="1"/>
          </p:cNvGraphicFramePr>
          <p:nvPr/>
        </p:nvGraphicFramePr>
        <p:xfrm>
          <a:off x="5981700" y="3886200"/>
          <a:ext cx="1485900" cy="990600"/>
        </p:xfrm>
        <a:graphic>
          <a:graphicData uri="http://schemas.openxmlformats.org/presentationml/2006/ole">
            <mc:AlternateContent xmlns:mc="http://schemas.openxmlformats.org/markup-compatibility/2006">
              <mc:Choice xmlns:v="urn:schemas-microsoft-com:vml" Requires="v">
                <p:oleObj spid="_x0000_s8198" name="Equation" r:id="rId4" imgW="533160" imgH="355320" progId="Equation.3">
                  <p:embed/>
                </p:oleObj>
              </mc:Choice>
              <mc:Fallback>
                <p:oleObj name="Equation" r:id="rId4" imgW="533160" imgH="35532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1700" y="3886200"/>
                        <a:ext cx="14859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solidFill>
                  <a:schemeClr val="bg1"/>
                </a:solidFill>
                <a:latin typeface="Times New Roman" pitchFamily="18" charset="0"/>
                <a:cs typeface="Times New Roman" pitchFamily="18" charset="0"/>
              </a:rPr>
              <a:t>.</a:t>
            </a:r>
          </a:p>
          <a:p>
            <a:pPr lvl="0" algn="ctr">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a:t>
            </a:r>
            <a:r>
              <a:rPr lang="en-US" sz="2800" dirty="0" smtClean="0">
                <a:solidFill>
                  <a:schemeClr val="bg1"/>
                </a:solidFill>
                <a:latin typeface="Times New Roman" pitchFamily="18" charset="0"/>
                <a:cs typeface="Times New Roman" pitchFamily="18" charset="0"/>
              </a:rPr>
              <a:t>(4 + </a:t>
            </a:r>
            <a:r>
              <a:rPr lang="en-US" sz="2800" i="1" dirty="0" smtClean="0">
                <a:solidFill>
                  <a:schemeClr val="bg1"/>
                </a:solidFill>
                <a:latin typeface="Times New Roman" pitchFamily="18" charset="0"/>
                <a:cs typeface="Times New Roman" pitchFamily="18" charset="0"/>
              </a:rPr>
              <a:t>x</a:t>
            </a:r>
            <a:r>
              <a:rPr lang="en-US" sz="2800" dirty="0" smtClean="0">
                <a:solidFill>
                  <a:schemeClr val="bg1"/>
                </a:solidFill>
                <a:latin typeface="Times New Roman" pitchFamily="18" charset="0"/>
                <a:cs typeface="Times New Roman" pitchFamily="18" charset="0"/>
              </a:rPr>
              <a:t>) = 6</a:t>
            </a:r>
            <a:r>
              <a:rPr lang="en-US" sz="2800" baseline="30000" dirty="0" smtClean="0">
                <a:solidFill>
                  <a:schemeClr val="bg1"/>
                </a:solidFill>
                <a:latin typeface="Times New Roman" pitchFamily="18" charset="0"/>
                <a:cs typeface="Times New Roman" pitchFamily="18" charset="0"/>
              </a:rPr>
              <a:t>2</a:t>
            </a:r>
            <a:endParaRPr lang="en-US" sz="2800" dirty="0" smtClean="0">
              <a:solidFill>
                <a:schemeClr val="bg1"/>
              </a:solidFill>
              <a:latin typeface="Times New Roman" pitchFamily="18" charset="0"/>
              <a:cs typeface="Times New Roman" pitchFamily="18" charset="0"/>
            </a:endParaRPr>
          </a:p>
          <a:p>
            <a:pPr lvl="0" algn="ctr">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(circle-to-intersection)</a:t>
            </a:r>
            <a:r>
              <a:rPr lang="en-US" sz="2400" b="1" dirty="0" smtClean="0">
                <a:effectLst>
                  <a:innerShdw blurRad="114300">
                    <a:prstClr val="black"/>
                  </a:innerShdw>
                </a:effectLst>
                <a:latin typeface="Times New Roman" pitchFamily="18" charset="0"/>
                <a:ea typeface="+mj-ea"/>
                <a:cs typeface="Times New Roman" pitchFamily="18" charset="0"/>
              </a:rPr>
              <a:t>(intersection-to-circle)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a:t>
            </a:r>
            <a:r>
              <a:rPr lang="en-US" sz="2800" dirty="0" smtClean="0">
                <a:solidFill>
                  <a:schemeClr val="bg1"/>
                </a:solidFill>
                <a:latin typeface="Times New Roman" pitchFamily="18" charset="0"/>
                <a:cs typeface="Times New Roman" pitchFamily="18" charset="0"/>
              </a:rPr>
              <a:t> = 6</a:t>
            </a:r>
            <a:r>
              <a:rPr lang="en-US" sz="2800" baseline="30000" dirty="0" smtClean="0">
                <a:solidFill>
                  <a:schemeClr val="bg1"/>
                </a:solidFill>
                <a:latin typeface="Times New Roman" pitchFamily="18" charset="0"/>
                <a:cs typeface="Times New Roman" pitchFamily="18" charset="0"/>
              </a:rPr>
              <a:t>2</a:t>
            </a:r>
            <a:endParaRPr lang="en-US" sz="2800" dirty="0" smtClean="0">
              <a:solidFill>
                <a:schemeClr val="bg1"/>
              </a:solidFill>
              <a:latin typeface="Times New Roman" pitchFamily="18" charset="0"/>
              <a:cs typeface="Times New Roman" pitchFamily="18" charset="0"/>
            </a:endParaRPr>
          </a:p>
          <a:p>
            <a:pPr lvl="0" algn="ctr">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(intersection-to-circle)</a:t>
            </a:r>
            <a:r>
              <a:rPr lang="en-US" sz="2400" b="1" dirty="0" smtClean="0">
                <a:effectLst>
                  <a:innerShdw blurRad="114300">
                    <a:prstClr val="black"/>
                  </a:innerShdw>
                </a:effectLst>
                <a:latin typeface="Times New Roman" pitchFamily="18" charset="0"/>
                <a:ea typeface="+mj-ea"/>
                <a:cs typeface="Times New Roman" pitchFamily="18" charset="0"/>
              </a:rPr>
              <a:t>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a:t>
            </a:r>
            <a:r>
              <a:rPr lang="en-US" sz="2800" dirty="0" smtClean="0">
                <a:solidFill>
                  <a:schemeClr val="bg1"/>
                </a:solidFill>
                <a:latin typeface="Times New Roman" pitchFamily="18" charset="0"/>
                <a:cs typeface="Times New Roman" pitchFamily="18" charset="0"/>
              </a:rPr>
              <a:t>6</a:t>
            </a:r>
            <a:r>
              <a:rPr lang="en-US" sz="2800" baseline="30000" dirty="0" smtClean="0">
                <a:solidFill>
                  <a:schemeClr val="bg1"/>
                </a:solidFill>
                <a:latin typeface="Times New Roman" pitchFamily="18" charset="0"/>
                <a:cs typeface="Times New Roman" pitchFamily="18" charset="0"/>
              </a:rPr>
              <a:t>2</a:t>
            </a:r>
            <a:endParaRPr lang="en-US" sz="2800" dirty="0" smtClean="0">
              <a:solidFill>
                <a:schemeClr val="bg1"/>
              </a:solidFill>
              <a:latin typeface="Times New Roman" pitchFamily="18" charset="0"/>
              <a:cs typeface="Times New Roman" pitchFamily="18" charset="0"/>
            </a:endParaRPr>
          </a:p>
          <a:p>
            <a:pPr lvl="0" algn="ctr">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6</a:t>
            </a:r>
            <a:r>
              <a:rPr lang="en-US" sz="2800" baseline="30000" dirty="0" smtClean="0">
                <a:solidFill>
                  <a:schemeClr val="bg1"/>
                </a:solidFill>
                <a:latin typeface="Times New Roman" pitchFamily="18" charset="0"/>
                <a:cs typeface="Times New Roman" pitchFamily="18" charset="0"/>
              </a:rPr>
              <a:t>2</a:t>
            </a:r>
            <a:endParaRPr lang="en-US" sz="2800" dirty="0" smtClean="0">
              <a:solidFill>
                <a:schemeClr val="bg1"/>
              </a:solidFill>
              <a:latin typeface="Times New Roman" pitchFamily="18" charset="0"/>
              <a:cs typeface="Times New Roman" pitchFamily="18" charset="0"/>
            </a:endParaRPr>
          </a:p>
          <a:p>
            <a:pPr lvl="0" algn="ctr">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solidFill>
                  <a:srgbClr val="FF0000"/>
                </a:solidFill>
                <a:effectLst>
                  <a:innerShdw blurRad="114300">
                    <a:prstClr val="black"/>
                  </a:innerShdw>
                </a:effectLst>
                <a:latin typeface="Times New Roman" pitchFamily="18" charset="0"/>
                <a:cs typeface="Times New Roman" pitchFamily="18" charset="0"/>
              </a:rPr>
              <a:t>(</a:t>
            </a:r>
            <a:r>
              <a:rPr lang="en-US" sz="2400" b="1" dirty="0">
                <a:solidFill>
                  <a:srgbClr val="FF0000"/>
                </a:solidFill>
                <a:effectLst>
                  <a:innerShdw blurRad="114300">
                    <a:prstClr val="black"/>
                  </a:innerShdw>
                </a:effectLst>
                <a:latin typeface="Times New Roman" pitchFamily="18" charset="0"/>
                <a:cs typeface="Times New Roman" pitchFamily="18" charset="0"/>
              </a:rPr>
              <a:t>circle-to-intersection)</a:t>
            </a:r>
            <a:r>
              <a:rPr lang="en-US" sz="2400" b="1" dirty="0">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8854404" flipH="1" flipV="1">
            <a:off x="185456" y="3357147"/>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6</a:t>
            </a:r>
            <a:r>
              <a:rPr lang="en-US" sz="2800" baseline="300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lvl="0" algn="ctr">
              <a:spcBef>
                <a:spcPct val="0"/>
              </a:spcBef>
            </a:pPr>
            <a:endParaRPr lang="en-US" sz="2800" dirty="0" smtClean="0">
              <a:latin typeface="Times New Roman" pitchFamily="18" charset="0"/>
              <a:cs typeface="Times New Roman" pitchFamily="18" charset="0"/>
            </a:endParaRPr>
          </a:p>
          <a:p>
            <a:pPr lvl="0">
              <a:spcBef>
                <a:spcPct val="0"/>
              </a:spcBef>
            </a:pPr>
            <a:endParaRPr lang="en-US" sz="2800"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a:t>
            </a:r>
            <a:r>
              <a:rPr lang="en-US" sz="2400" b="1" dirty="0">
                <a:solidFill>
                  <a:srgbClr val="FF0000"/>
                </a:solidFill>
                <a:effectLst>
                  <a:innerShdw blurRad="114300">
                    <a:prstClr val="black"/>
                  </a:innerShdw>
                </a:effectLst>
                <a:latin typeface="Times New Roman" pitchFamily="18" charset="0"/>
                <a:cs typeface="Times New Roman" pitchFamily="18" charset="0"/>
              </a:rPr>
              <a:t>(intersection-to-circle)</a:t>
            </a:r>
            <a:endParaRPr kumimoji="0" lang="en-US" sz="2400" b="1" u="none" strike="noStrike" kern="1200" cap="none" spc="0" normalizeH="0" baseline="0" noProof="0" dirty="0" smtClean="0">
              <a:ln>
                <a:noFill/>
              </a:ln>
              <a:solidFill>
                <a:srgbClr val="FF0000"/>
              </a:solidFill>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rot="18854404" flipH="1" flipV="1">
            <a:off x="185456" y="3357147"/>
            <a:ext cx="2756905" cy="2837592"/>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2835857" flipV="1">
            <a:off x="252172" y="3418852"/>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050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35"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4(4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6</a:t>
            </a:r>
            <a:r>
              <a:rPr lang="en-US" sz="2800" baseline="300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rPr>
              <a:t>or</a:t>
            </a:r>
            <a:endParaRPr lang="en-US" sz="2800" dirty="0" smtClean="0">
              <a:latin typeface="Times New Roman" pitchFamily="18" charset="0"/>
              <a:cs typeface="Times New Roman" pitchFamily="18" charset="0"/>
            </a:endParaRPr>
          </a:p>
          <a:p>
            <a:pPr lvl="0">
              <a:spcBef>
                <a:spcPct val="0"/>
              </a:spcBef>
            </a:pPr>
            <a:r>
              <a:rPr lang="en-US" sz="2800" dirty="0" smtClean="0">
                <a:latin typeface="Times New Roman" pitchFamily="18" charset="0"/>
                <a:cs typeface="Times New Roman" pitchFamily="18" charset="0"/>
              </a:rPr>
              <a:t>          16 + 4</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36</a:t>
            </a:r>
          </a:p>
          <a:p>
            <a:pPr lvl="0">
              <a:spcBef>
                <a:spcPct val="0"/>
              </a:spcBef>
            </a:pPr>
            <a:r>
              <a:rPr lang="en-US" sz="2800" dirty="0" smtClean="0">
                <a:latin typeface="Times New Roman" pitchFamily="18" charset="0"/>
                <a:cs typeface="Times New Roman" pitchFamily="18" charset="0"/>
              </a:rPr>
              <a:t>                  4</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20</a:t>
            </a:r>
          </a:p>
          <a:p>
            <a:pPr lvl="0">
              <a:spcBef>
                <a:spcPct val="0"/>
              </a:spcBef>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5</a:t>
            </a: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effectLst>
                  <a:innerShdw blurRad="114300">
                    <a:prstClr val="black"/>
                  </a:innerShdw>
                </a:effectLst>
                <a:latin typeface="Times New Roman" pitchFamily="18" charset="0"/>
                <a:cs typeface="Times New Roman" pitchFamily="18" charset="0"/>
              </a:rPr>
              <a:t>(</a:t>
            </a:r>
            <a:r>
              <a:rPr lang="en-US" sz="2400" b="1" dirty="0">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rot="18854404" flipH="1" flipV="1">
            <a:off x="185456" y="3357147"/>
            <a:ext cx="2756905" cy="2837592"/>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2835857" flipV="1">
            <a:off x="252172" y="3418852"/>
            <a:ext cx="2756905" cy="2837592"/>
          </a:xfrm>
          <a:prstGeom prst="arc">
            <a:avLst/>
          </a:prstGeom>
          <a:ln>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i="1" noProof="0" dirty="0" smtClean="0">
                <a:latin typeface="Times New Roman" pitchFamily="18" charset="0"/>
                <a:ea typeface="+mj-ea"/>
                <a:cs typeface="Times New Roman" pitchFamily="18" charset="0"/>
              </a:rPr>
              <a:t>x</a:t>
            </a:r>
            <a:endPar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6</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812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5</a:t>
            </a:r>
          </a:p>
        </p:txBody>
      </p:sp>
      <p:sp>
        <p:nvSpPr>
          <p:cNvPr id="35" name="Title 1"/>
          <p:cNvSpPr txBox="1">
            <a:spLocks/>
          </p:cNvSpPr>
          <p:nvPr/>
        </p:nvSpPr>
        <p:spPr>
          <a:xfrm>
            <a:off x="7848600" y="304800"/>
            <a:ext cx="1295400"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r>
              <a:rPr lang="en-US" sz="9600" b="1" baseline="-25000" dirty="0" smtClean="0">
                <a:solidFill>
                  <a:schemeClr val="tx1">
                    <a:alpha val="25000"/>
                  </a:schemeClr>
                </a:solidFill>
                <a:latin typeface="Arial Narrow" pitchFamily="34" charset="0"/>
                <a:ea typeface="+mj-ea"/>
                <a:cs typeface="Times New Roman" pitchFamily="18" charset="0"/>
              </a:rPr>
              <a:t>2</a:t>
            </a:r>
            <a:endParaRPr kumimoji="0" lang="en-US" sz="9600" b="1" u="none" strike="noStrike" kern="1200" cap="none" spc="0" normalizeH="0" baseline="-2500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(5 +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6</a:t>
            </a:r>
            <a:r>
              <a:rPr lang="en-US" sz="2800" baseline="300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rPr>
              <a:t>or</a:t>
            </a:r>
            <a:endParaRPr lang="en-US" sz="2800" dirty="0" smtClean="0">
              <a:latin typeface="Times New Roman" pitchFamily="18" charset="0"/>
              <a:cs typeface="Times New Roman" pitchFamily="18" charset="0"/>
            </a:endParaRPr>
          </a:p>
          <a:p>
            <a:pPr lvl="0">
              <a:spcBef>
                <a:spcPct val="0"/>
              </a:spcBef>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+ 5</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36 = 0</a:t>
            </a:r>
          </a:p>
          <a:p>
            <a:pPr lvl="0">
              <a:spcBef>
                <a:spcPct val="0"/>
              </a:spcBef>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–9, 4</a:t>
            </a:r>
          </a:p>
          <a:p>
            <a:pPr lvl="0">
              <a:spcBef>
                <a:spcPct val="0"/>
              </a:spcBef>
            </a:pPr>
            <a:r>
              <a:rPr lang="en-US" sz="2800" i="1" dirty="0" smtClean="0">
                <a:latin typeface="Times New Roman" pitchFamily="18" charset="0"/>
                <a:cs typeface="Times New Roman" pitchFamily="18" charset="0"/>
              </a:rPr>
              <a:t>since x&gt;</a:t>
            </a:r>
            <a:r>
              <a:rPr lang="en-US" sz="2800" dirty="0" smtClean="0">
                <a:latin typeface="Times New Roman" pitchFamily="18" charset="0"/>
                <a:cs typeface="Times New Roman" pitchFamily="18" charset="0"/>
              </a:rPr>
              <a:t>0,</a:t>
            </a:r>
          </a:p>
          <a:p>
            <a:pPr lvl="0">
              <a:spcBef>
                <a:spcPct val="0"/>
              </a:spcBef>
            </a:pPr>
            <a:r>
              <a:rPr lang="en-US" sz="2800" i="1" dirty="0" smtClean="0">
                <a:latin typeface="Times New Roman" pitchFamily="18" charset="0"/>
                <a:cs typeface="Times New Roman" pitchFamily="18" charset="0"/>
              </a:rPr>
              <a:t>                    x</a:t>
            </a:r>
            <a:r>
              <a:rPr lang="en-US" sz="2800" dirty="0" smtClean="0">
                <a:latin typeface="Times New Roman" pitchFamily="18" charset="0"/>
                <a:cs typeface="Times New Roman" pitchFamily="18" charset="0"/>
              </a:rPr>
              <a:t> = 4</a:t>
            </a:r>
            <a:endParaRPr lang="en-US" sz="2800" i="1"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solidFill>
                  <a:srgbClr val="FF0000"/>
                </a:solidFill>
                <a:effectLst>
                  <a:innerShdw blurRad="114300">
                    <a:prstClr val="black"/>
                  </a:innerShdw>
                </a:effectLst>
                <a:latin typeface="Times New Roman" pitchFamily="18" charset="0"/>
                <a:cs typeface="Times New Roman" pitchFamily="18" charset="0"/>
              </a:rPr>
              <a:t>(</a:t>
            </a:r>
            <a:r>
              <a:rPr lang="en-US" sz="2400" b="1" dirty="0">
                <a:solidFill>
                  <a:srgbClr val="FF0000"/>
                </a:solidFill>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solidFill>
                <a:srgbClr val="FF0000"/>
              </a:solidFill>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rot="18854404" flipH="1" flipV="1">
            <a:off x="185456" y="3357147"/>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2835857" flipV="1">
            <a:off x="252172" y="3418852"/>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Use</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533400" y="1524000"/>
            <a:ext cx="2895601" cy="419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3400" y="5715000"/>
            <a:ext cx="2259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4572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4</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3429000" y="1066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1219200" y="5631875"/>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i="1" noProof="0" dirty="0" smtClean="0">
                <a:latin typeface="Times New Roman" pitchFamily="18" charset="0"/>
                <a:ea typeface="+mj-ea"/>
                <a:cs typeface="Times New Roman" pitchFamily="18" charset="0"/>
              </a:rPr>
              <a:t>x</a:t>
            </a:r>
            <a:endPar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4343400"/>
          </a:xfrm>
          <a:prstGeom prst="rect">
            <a:avLst/>
          </a:prstGeom>
        </p:spPr>
        <p:txBody>
          <a:bodyPr vert="horz" lIns="91440" tIns="45720" rIns="91440" bIns="45720" rtlCol="0" anchor="t" anchorCtr="0">
            <a:normAutofit fontScale="97500"/>
          </a:bodyPr>
          <a:lstStyle/>
          <a:p>
            <a:pPr lvl="0">
              <a:spcBef>
                <a:spcPct val="0"/>
              </a:spcBef>
            </a:pPr>
            <a:endParaRPr lang="en-US" sz="2800" i="1" dirty="0" smtClean="0">
              <a:latin typeface="Times New Roman" pitchFamily="18" charset="0"/>
              <a:cs typeface="Times New Roman" pitchFamily="18" charset="0"/>
            </a:endParaRPr>
          </a:p>
        </p:txBody>
      </p:sp>
      <p:sp>
        <p:nvSpPr>
          <p:cNvPr id="43" name="Title 1"/>
          <p:cNvSpPr txBox="1">
            <a:spLocks/>
          </p:cNvSpPr>
          <p:nvPr/>
        </p:nvSpPr>
        <p:spPr>
          <a:xfrm>
            <a:off x="457200" y="4572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4" name="Title 1"/>
          <p:cNvSpPr txBox="1">
            <a:spLocks/>
          </p:cNvSpPr>
          <p:nvPr/>
        </p:nvSpPr>
        <p:spPr>
          <a:xfrm>
            <a:off x="2412075" y="5592013"/>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5" name="Title 1"/>
          <p:cNvSpPr txBox="1">
            <a:spLocks/>
          </p:cNvSpPr>
          <p:nvPr/>
        </p:nvSpPr>
        <p:spPr>
          <a:xfrm>
            <a:off x="2286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6" name="Title 1"/>
          <p:cNvSpPr txBox="1">
            <a:spLocks/>
          </p:cNvSpPr>
          <p:nvPr/>
        </p:nvSpPr>
        <p:spPr>
          <a:xfrm>
            <a:off x="1981200" y="3352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5</a:t>
            </a:r>
          </a:p>
        </p:txBody>
      </p:sp>
      <p:sp>
        <p:nvSpPr>
          <p:cNvPr id="35" name="Title 1"/>
          <p:cNvSpPr txBox="1">
            <a:spLocks/>
          </p:cNvSpPr>
          <p:nvPr/>
        </p:nvSpPr>
        <p:spPr>
          <a:xfrm>
            <a:off x="7848600" y="304800"/>
            <a:ext cx="1295400"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C</a:t>
            </a:r>
            <a:r>
              <a:rPr lang="en-US" sz="9600" b="1" baseline="-25000" dirty="0" smtClean="0">
                <a:solidFill>
                  <a:schemeClr val="tx1">
                    <a:alpha val="25000"/>
                  </a:schemeClr>
                </a:solidFill>
                <a:latin typeface="Arial Narrow" pitchFamily="34" charset="0"/>
                <a:ea typeface="+mj-ea"/>
                <a:cs typeface="Times New Roman" pitchFamily="18" charset="0"/>
              </a:rPr>
              <a:t>3</a:t>
            </a:r>
            <a:endParaRPr kumimoji="0" lang="en-US" sz="9600" b="1" u="none" strike="noStrike" kern="1200" cap="none" spc="0" normalizeH="0" baseline="-2500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23" name="Title 1"/>
          <p:cNvSpPr txBox="1">
            <a:spLocks/>
          </p:cNvSpPr>
          <p:nvPr/>
        </p:nvSpPr>
        <p:spPr>
          <a:xfrm>
            <a:off x="5257800" y="2209800"/>
            <a:ext cx="3505200" cy="4343400"/>
          </a:xfrm>
          <a:prstGeom prst="rect">
            <a:avLst/>
          </a:prstGeom>
        </p:spPr>
        <p:txBody>
          <a:bodyPr vert="horz" lIns="91440" tIns="45720" rIns="91440" bIns="45720" rtlCol="0" anchor="t" anchorCtr="0">
            <a:normAutofit fontScale="97500"/>
          </a:bodyPr>
          <a:lstStyle/>
          <a:p>
            <a:pPr lvl="0" algn="ctr">
              <a:spcBef>
                <a:spcPct val="0"/>
              </a:spcBef>
            </a:pPr>
            <a:r>
              <a:rPr lang="en-US" sz="2800" dirty="0" smtClean="0">
                <a:latin typeface="Times New Roman" pitchFamily="18" charset="0"/>
                <a:cs typeface="Times New Roman" pitchFamily="18" charset="0"/>
              </a:rPr>
              <a:t>4(5 + 4) = </a:t>
            </a:r>
            <a:r>
              <a:rPr lang="en-US" sz="2800" i="1" dirty="0" smtClean="0">
                <a:latin typeface="Times New Roman" pitchFamily="18" charset="0"/>
                <a:cs typeface="Times New Roman" pitchFamily="18" charset="0"/>
              </a:rPr>
              <a:t>x</a:t>
            </a:r>
            <a:r>
              <a:rPr lang="en-US" sz="2800" baseline="300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lvl="0">
              <a:spcBef>
                <a:spcPct val="0"/>
              </a:spcBef>
            </a:pPr>
            <a:r>
              <a:rPr lang="en-US" sz="2800" i="1" dirty="0" smtClean="0">
                <a:latin typeface="Times New Roman" pitchFamily="18" charset="0"/>
                <a:cs typeface="Times New Roman" pitchFamily="18" charset="0"/>
              </a:rPr>
              <a:t>or</a:t>
            </a:r>
            <a:endParaRPr lang="en-US" sz="2800" dirty="0" smtClean="0">
              <a:latin typeface="Times New Roman" pitchFamily="18" charset="0"/>
              <a:cs typeface="Times New Roman" pitchFamily="18" charset="0"/>
            </a:endParaRPr>
          </a:p>
          <a:p>
            <a:pPr lvl="0">
              <a:spcBef>
                <a:spcPct val="0"/>
              </a:spcBef>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 36</a:t>
            </a:r>
          </a:p>
          <a:p>
            <a:pPr lvl="0">
              <a:spcBef>
                <a:spcPct val="0"/>
              </a:spcBef>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±6</a:t>
            </a:r>
          </a:p>
          <a:p>
            <a:pPr lvl="0">
              <a:spcBef>
                <a:spcPct val="0"/>
              </a:spcBef>
            </a:pPr>
            <a:r>
              <a:rPr lang="en-US" sz="2800" i="1" dirty="0" smtClean="0">
                <a:latin typeface="Times New Roman" pitchFamily="18" charset="0"/>
                <a:cs typeface="Times New Roman" pitchFamily="18" charset="0"/>
              </a:rPr>
              <a:t>since x&gt;</a:t>
            </a:r>
            <a:r>
              <a:rPr lang="en-US" sz="2800" dirty="0" smtClean="0">
                <a:latin typeface="Times New Roman" pitchFamily="18" charset="0"/>
                <a:cs typeface="Times New Roman" pitchFamily="18" charset="0"/>
              </a:rPr>
              <a:t>0,</a:t>
            </a:r>
          </a:p>
          <a:p>
            <a:pPr lvl="0">
              <a:spcBef>
                <a:spcPct val="0"/>
              </a:spcBef>
            </a:pPr>
            <a:r>
              <a:rPr lang="en-US" sz="2800" i="1" dirty="0" smtClean="0">
                <a:latin typeface="Times New Roman" pitchFamily="18" charset="0"/>
                <a:cs typeface="Times New Roman" pitchFamily="18" charset="0"/>
              </a:rPr>
              <a:t>                    x</a:t>
            </a:r>
            <a:r>
              <a:rPr lang="en-US" sz="2800" dirty="0" smtClean="0">
                <a:latin typeface="Times New Roman" pitchFamily="18" charset="0"/>
                <a:cs typeface="Times New Roman" pitchFamily="18" charset="0"/>
              </a:rPr>
              <a:t> </a:t>
            </a:r>
            <a:r>
              <a:rPr lang="en-US" sz="2800" smtClean="0">
                <a:latin typeface="Times New Roman" pitchFamily="18" charset="0"/>
                <a:cs typeface="Times New Roman" pitchFamily="18" charset="0"/>
              </a:rPr>
              <a:t>= 6</a:t>
            </a:r>
            <a:endParaRPr lang="en-US" sz="2800" i="1" dirty="0" smtClean="0">
              <a:latin typeface="Times New Roman" pitchFamily="18" charset="0"/>
              <a:cs typeface="Times New Roman" pitchFamily="18" charset="0"/>
            </a:endParaRPr>
          </a:p>
        </p:txBody>
      </p:sp>
      <p:sp>
        <p:nvSpPr>
          <p:cNvPr id="22" name="Title 1"/>
          <p:cNvSpPr txBox="1">
            <a:spLocks/>
          </p:cNvSpPr>
          <p:nvPr/>
        </p:nvSpPr>
        <p:spPr>
          <a:xfrm>
            <a:off x="0" y="6019800"/>
            <a:ext cx="9144000" cy="838200"/>
          </a:xfrm>
          <a:prstGeom prst="rect">
            <a:avLst/>
          </a:prstGeom>
        </p:spPr>
        <p:txBody>
          <a:bodyPr vert="horz" lIns="91440" tIns="45720" rIns="91440" bIns="45720" rtlCol="0" anchor="ctr">
            <a:normAutofit fontScale="97500"/>
          </a:bodyPr>
          <a:lstStyle/>
          <a:p>
            <a:pPr lvl="0" algn="ctr">
              <a:spcBef>
                <a:spcPct val="0"/>
              </a:spcBef>
            </a:pPr>
            <a:r>
              <a:rPr lang="en-US" sz="2400" b="1" dirty="0" smtClean="0">
                <a:solidFill>
                  <a:srgbClr val="FF0000"/>
                </a:solidFill>
                <a:effectLst>
                  <a:innerShdw blurRad="114300">
                    <a:prstClr val="black"/>
                  </a:innerShdw>
                </a:effectLst>
                <a:latin typeface="Times New Roman" pitchFamily="18" charset="0"/>
                <a:ea typeface="+mj-ea"/>
                <a:cs typeface="Times New Roman" pitchFamily="18" charset="0"/>
              </a:rPr>
              <a:t>(circle-to-intersection)(intersection-to-circle) =</a:t>
            </a:r>
          </a:p>
          <a:p>
            <a:pPr lvl="0" algn="ctr">
              <a:spcBef>
                <a:spcPct val="0"/>
              </a:spcBef>
            </a:pPr>
            <a:r>
              <a:rPr lang="en-US" sz="2400" b="1" dirty="0" smtClean="0">
                <a:solidFill>
                  <a:srgbClr val="FF0000"/>
                </a:solidFill>
                <a:effectLst>
                  <a:innerShdw blurRad="114300">
                    <a:prstClr val="black"/>
                  </a:innerShdw>
                </a:effectLst>
                <a:latin typeface="Times New Roman" pitchFamily="18" charset="0"/>
                <a:cs typeface="Times New Roman" pitchFamily="18" charset="0"/>
              </a:rPr>
              <a:t>(</a:t>
            </a:r>
            <a:r>
              <a:rPr lang="en-US" sz="2400" b="1" dirty="0">
                <a:solidFill>
                  <a:srgbClr val="FF0000"/>
                </a:solidFill>
                <a:effectLst>
                  <a:innerShdw blurRad="114300">
                    <a:prstClr val="black"/>
                  </a:innerShdw>
                </a:effectLst>
                <a:latin typeface="Times New Roman" pitchFamily="18" charset="0"/>
                <a:cs typeface="Times New Roman" pitchFamily="18" charset="0"/>
              </a:rPr>
              <a:t>circle-to-intersection)(intersection-to-circle)</a:t>
            </a:r>
            <a:endParaRPr kumimoji="0" lang="en-US" sz="2400" b="1" u="none" strike="noStrike" kern="1200" cap="none" spc="0" normalizeH="0" baseline="0" noProof="0" dirty="0" smtClean="0">
              <a:ln>
                <a:noFill/>
              </a:ln>
              <a:solidFill>
                <a:srgbClr val="FF0000"/>
              </a:solidFill>
              <a:effectLst>
                <a:innerShdw blurRad="114300">
                  <a:prstClr val="black"/>
                </a:innerShdw>
              </a:effectLst>
              <a:uLnTx/>
              <a:uFillTx/>
              <a:latin typeface="Times New Roman" pitchFamily="18" charset="0"/>
              <a:ea typeface="+mj-ea"/>
              <a:cs typeface="Times New Roman" pitchFamily="18" charset="0"/>
            </a:endParaRPr>
          </a:p>
        </p:txBody>
      </p:sp>
      <p:sp>
        <p:nvSpPr>
          <p:cNvPr id="20" name="Arc 19"/>
          <p:cNvSpPr/>
          <p:nvPr/>
        </p:nvSpPr>
        <p:spPr>
          <a:xfrm rot="20978140" flipH="1">
            <a:off x="483817" y="4974189"/>
            <a:ext cx="1196150" cy="1251484"/>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15532974">
            <a:off x="561678" y="1283381"/>
            <a:ext cx="6882120" cy="7263037"/>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rot="18854404" flipH="1" flipV="1">
            <a:off x="185456" y="3357147"/>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2835857" flipV="1">
            <a:off x="252172" y="3418852"/>
            <a:ext cx="2756905" cy="2837592"/>
          </a:xfrm>
          <a:prstGeom prst="arc">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tabLst>
                <a:tab pos="7032625" algn="l"/>
              </a:tabLst>
            </a:pPr>
            <a:r>
              <a:rPr lang="en-US" sz="2800" dirty="0" smtClean="0"/>
              <a:t>You have a round lid and a stick.</a:t>
            </a:r>
          </a:p>
          <a:p>
            <a:pPr marL="166688" indent="-166688">
              <a:tabLst>
                <a:tab pos="7032625" algn="l"/>
              </a:tabLst>
            </a:pPr>
            <a:r>
              <a:rPr lang="en-US" sz="2800" dirty="0" smtClean="0"/>
              <a:t>Rearrange the sticks so that one of them</a:t>
            </a:r>
            <a:br>
              <a:rPr lang="en-US" sz="2800" dirty="0" smtClean="0"/>
            </a:br>
            <a:r>
              <a:rPr lang="en-US" sz="2800" dirty="0" smtClean="0"/>
              <a:t>is now tangent to the lid.</a:t>
            </a:r>
          </a:p>
          <a:p>
            <a:pPr marL="166688" indent="-166688">
              <a:tabLst>
                <a:tab pos="7032625" algn="l"/>
              </a:tabLst>
            </a:pPr>
            <a:r>
              <a:rPr lang="en-US" sz="2800" dirty="0" smtClean="0"/>
              <a:t>The other stick touches the lid at one end</a:t>
            </a:r>
            <a:br>
              <a:rPr lang="en-US" sz="2800" dirty="0" smtClean="0"/>
            </a:br>
            <a:r>
              <a:rPr lang="en-US" sz="2800" dirty="0" smtClean="0"/>
              <a:t>and crosses the lid at another point.</a:t>
            </a:r>
          </a:p>
          <a:p>
            <a:pPr marL="166688" indent="-166688">
              <a:buNone/>
              <a:tabLst>
                <a:tab pos="7032625" algn="l"/>
              </a:tabLst>
            </a:pPr>
            <a:r>
              <a:rPr lang="en-US" sz="2800" dirty="0" smtClean="0"/>
              <a:t>	</a:t>
            </a:r>
            <a:r>
              <a:rPr lang="en-US" sz="1900" dirty="0" smtClean="0"/>
              <a:t>(</a:t>
            </a:r>
            <a:r>
              <a:rPr lang="en-US" sz="1900" i="1" dirty="0" smtClean="0"/>
              <a:t>refer to the diagram</a:t>
            </a:r>
            <a:r>
              <a:rPr lang="en-US" sz="1900" dirty="0" smtClean="0"/>
              <a:t>)</a:t>
            </a:r>
          </a:p>
          <a:p>
            <a:pPr marL="0" indent="0">
              <a:buNone/>
              <a:tabLst>
                <a:tab pos="7032625" algn="l"/>
              </a:tabLst>
            </a:pPr>
            <a:r>
              <a:rPr lang="en-US" sz="2800" dirty="0" smtClean="0"/>
              <a:t>How long is it from each point where the stick meets the lid to the intersection?</a:t>
            </a:r>
            <a:endParaRPr lang="en-US" dirty="0"/>
          </a:p>
          <a:p>
            <a:pPr marL="0" indent="0">
              <a:buNone/>
              <a:tabLst>
                <a:tab pos="7032625" algn="l"/>
              </a:tabLst>
            </a:pPr>
            <a:endParaRPr lang="en-US" sz="1200" dirty="0" smtClean="0"/>
          </a:p>
          <a:p>
            <a:pPr marL="0" indent="0">
              <a:buNone/>
              <a:tabLst>
                <a:tab pos="7032625" algn="l"/>
              </a:tabLst>
            </a:pPr>
            <a:r>
              <a:rPr lang="en-US" sz="2800" dirty="0" smtClean="0"/>
              <a:t>What is the relationship between the length outside and total length of the one stick to the length of the tangent?</a:t>
            </a:r>
          </a:p>
          <a:p>
            <a:pPr marL="166688" indent="-166688" algn="ctr">
              <a:buNone/>
            </a:pPr>
            <a:r>
              <a:rPr lang="en-US" sz="2200" dirty="0" smtClean="0"/>
              <a:t>[Try a variation of the method we have been using]</a:t>
            </a:r>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6" name="Oval 5"/>
          <p:cNvSpPr/>
          <p:nvPr/>
        </p:nvSpPr>
        <p:spPr>
          <a:xfrm>
            <a:off x="6263618" y="609600"/>
            <a:ext cx="2286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458793">
            <a:off x="8387994" y="352942"/>
            <a:ext cx="76200" cy="2057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99274">
            <a:off x="8575114" y="364357"/>
            <a:ext cx="762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457200" y="5791200"/>
            <a:ext cx="8229600" cy="8683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i="0" u="none" strike="noStrike" kern="1200" cap="none" spc="0" normalizeH="0" noProof="0" dirty="0" smtClean="0">
                <a:ln>
                  <a:noFill/>
                </a:ln>
                <a:solidFill>
                  <a:schemeClr val="tx1"/>
                </a:solidFill>
                <a:effectLst/>
                <a:uLnTx/>
                <a:uFillTx/>
                <a:latin typeface="+mj-lt"/>
                <a:ea typeface="+mj-ea"/>
                <a:cs typeface="+mj-cs"/>
              </a:rPr>
              <a:t>Calculate results based on our discussion.</a:t>
            </a:r>
          </a:p>
          <a:p>
            <a:pPr marL="166688" marR="0" lvl="0" indent="-166688"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Are your results different?  Why or why not?</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Because he is not allowed inside, to determine the diameter of Stonehenge, a researcher stretches a rope 120ft long from the edge of Stonehenge along a line through the center.  His assistant stretches a rope 240ft long from the side of and tangent to the circle to a point where the ropes meet.  What is the diameter of the Stonehenge circle?</a:t>
            </a:r>
          </a:p>
          <a:p>
            <a:pPr marL="0" indent="0">
              <a:buNone/>
              <a:tabLst>
                <a:tab pos="7032625" algn="l"/>
              </a:tabLst>
            </a:pPr>
            <a:endParaRPr lang="en-US" sz="2400" dirty="0" smtClean="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What Can We Do?</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pic>
        <p:nvPicPr>
          <p:cNvPr id="11" name="Picture 10" descr="220px-Stonehenge_phase_one.jpg"/>
          <p:cNvPicPr>
            <a:picLocks noChangeAspect="1"/>
          </p:cNvPicPr>
          <p:nvPr/>
        </p:nvPicPr>
        <p:blipFill>
          <a:blip r:embed="rId3" cstate="print">
            <a:clrChange>
              <a:clrFrom>
                <a:srgbClr val="BAD9AF"/>
              </a:clrFrom>
              <a:clrTo>
                <a:srgbClr val="BAD9AF">
                  <a:alpha val="0"/>
                </a:srgbClr>
              </a:clrTo>
            </a:clrChange>
          </a:blip>
          <a:stretch>
            <a:fillRect/>
          </a:stretch>
        </p:blipFill>
        <p:spPr>
          <a:xfrm>
            <a:off x="1066800" y="3429000"/>
            <a:ext cx="2971800" cy="2890751"/>
          </a:xfrm>
          <a:prstGeom prst="rect">
            <a:avLst/>
          </a:prstGeom>
        </p:spPr>
      </p:pic>
      <p:sp>
        <p:nvSpPr>
          <p:cNvPr id="18" name="Title 1"/>
          <p:cNvSpPr txBox="1">
            <a:spLocks/>
          </p:cNvSpPr>
          <p:nvPr/>
        </p:nvSpPr>
        <p:spPr>
          <a:xfrm>
            <a:off x="3962400" y="4876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12</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9" name="Title 1"/>
          <p:cNvSpPr txBox="1">
            <a:spLocks/>
          </p:cNvSpPr>
          <p:nvPr/>
        </p:nvSpPr>
        <p:spPr>
          <a:xfrm>
            <a:off x="3733800" y="3886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24</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cxnSp>
        <p:nvCxnSpPr>
          <p:cNvPr id="13" name="Straight Connector 12"/>
          <p:cNvCxnSpPr/>
          <p:nvPr/>
        </p:nvCxnSpPr>
        <p:spPr>
          <a:xfrm>
            <a:off x="2362200" y="4876801"/>
            <a:ext cx="2895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819400" y="3733801"/>
            <a:ext cx="24384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362200" y="3733801"/>
            <a:ext cx="457200" cy="11430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581400" y="4876801"/>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rot="1490198">
            <a:off x="1548491" y="3601261"/>
            <a:ext cx="122461" cy="122461"/>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Because he is not allowed inside, to determine the diameter of Stonehenge, a researcher stretches a rope 120ft long from the edge of Stonehenge along a line through the center.  His assistant stretches a rope 240ft long from the side of and tangent to the circle to a point where the ropes meet.  What is the diameter of the Stonehenge circle?</a:t>
            </a:r>
          </a:p>
          <a:p>
            <a:pPr marL="0" indent="0">
              <a:buNone/>
              <a:tabLst>
                <a:tab pos="7032625" algn="l"/>
              </a:tabLst>
            </a:pPr>
            <a:endParaRPr lang="en-US" sz="2400" dirty="0" smtClean="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What Can We Do?</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8" name="Title 1"/>
          <p:cNvSpPr txBox="1">
            <a:spLocks/>
          </p:cNvSpPr>
          <p:nvPr/>
        </p:nvSpPr>
        <p:spPr>
          <a:xfrm>
            <a:off x="4038600" y="5791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12</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9" name="Title 1"/>
          <p:cNvSpPr txBox="1">
            <a:spLocks/>
          </p:cNvSpPr>
          <p:nvPr/>
        </p:nvSpPr>
        <p:spPr>
          <a:xfrm>
            <a:off x="3505200" y="41910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24</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cxnSp>
        <p:nvCxnSpPr>
          <p:cNvPr id="13" name="Straight Connector 12"/>
          <p:cNvCxnSpPr/>
          <p:nvPr/>
        </p:nvCxnSpPr>
        <p:spPr>
          <a:xfrm>
            <a:off x="685800" y="5791200"/>
            <a:ext cx="5598154"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1569719" y="3581402"/>
            <a:ext cx="4714235" cy="22097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85800" y="3581402"/>
            <a:ext cx="883919" cy="220979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042917" y="5791200"/>
            <a:ext cx="32410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3434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r</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6" name="Title 1"/>
          <p:cNvSpPr txBox="1">
            <a:spLocks/>
          </p:cNvSpPr>
          <p:nvPr/>
        </p:nvSpPr>
        <p:spPr>
          <a:xfrm>
            <a:off x="1676400" y="5791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r</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21" name="Title 1"/>
          <p:cNvSpPr txBox="1">
            <a:spLocks/>
          </p:cNvSpPr>
          <p:nvPr/>
        </p:nvSpPr>
        <p:spPr>
          <a:xfrm>
            <a:off x="2286000" y="6019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solidFill>
                  <a:srgbClr val="FF0000"/>
                </a:solidFill>
                <a:latin typeface="+mj-lt"/>
                <a:ea typeface="+mj-ea"/>
                <a:cs typeface="+mj-cs"/>
              </a:rPr>
              <a:t>r + 120</a:t>
            </a:r>
            <a:endParaRPr kumimoji="0" lang="en-US" sz="2600" i="0" u="none" strike="noStrike" kern="1200" cap="none" spc="0" normalizeH="0" noProof="0" dirty="0">
              <a:ln>
                <a:noFill/>
              </a:ln>
              <a:solidFill>
                <a:srgbClr val="FF0000"/>
              </a:solidFill>
              <a:effectLst/>
              <a:uLnTx/>
              <a:uFillTx/>
              <a:latin typeface="+mj-lt"/>
              <a:ea typeface="+mj-ea"/>
              <a:cs typeface="+mj-cs"/>
            </a:endParaRPr>
          </a:p>
        </p:txBody>
      </p:sp>
      <p:sp>
        <p:nvSpPr>
          <p:cNvPr id="23" name="Title 1"/>
          <p:cNvSpPr txBox="1">
            <a:spLocks/>
          </p:cNvSpPr>
          <p:nvPr/>
        </p:nvSpPr>
        <p:spPr>
          <a:xfrm>
            <a:off x="6019800" y="3276600"/>
            <a:ext cx="2819400" cy="3382962"/>
          </a:xfrm>
          <a:prstGeom prst="rect">
            <a:avLst/>
          </a:prstGeom>
        </p:spPr>
        <p:txBody>
          <a:bodyPr vert="horz" lIns="91440" tIns="45720" rIns="91440" bIns="45720" rtlCol="0" anchor="t">
            <a:normAutofit fontScale="97500"/>
          </a:bodyPr>
          <a:lstStyle/>
          <a:p>
            <a:pPr lvl="0">
              <a:spcBef>
                <a:spcPct val="0"/>
              </a:spcBef>
            </a:pPr>
            <a:r>
              <a:rPr kumimoji="0" lang="en-US" sz="2600" i="0" u="none" strike="noStrike" kern="1200" cap="none" spc="0" normalizeH="0" noProof="0" dirty="0" smtClean="0">
                <a:ln>
                  <a:noFill/>
                </a:ln>
                <a:solidFill>
                  <a:schemeClr val="tx1"/>
                </a:solidFill>
                <a:effectLst/>
                <a:uLnTx/>
                <a:uFillTx/>
                <a:latin typeface="+mj-lt"/>
                <a:ea typeface="+mj-ea"/>
                <a:cs typeface="+mj-cs"/>
              </a:rPr>
              <a:t>r</a:t>
            </a:r>
            <a:r>
              <a:rPr kumimoji="0" lang="en-US" sz="2600" i="0" u="none" strike="noStrike" kern="1200" cap="none" spc="0" normalizeH="0" baseline="30000" noProof="0" dirty="0" smtClean="0">
                <a:ln>
                  <a:noFill/>
                </a:ln>
                <a:solidFill>
                  <a:schemeClr val="tx1"/>
                </a:solidFill>
                <a:effectLst/>
                <a:uLnTx/>
                <a:uFillTx/>
                <a:latin typeface="+mj-lt"/>
                <a:ea typeface="+mj-ea"/>
                <a:cs typeface="+mj-cs"/>
              </a:rPr>
              <a:t>2</a:t>
            </a:r>
            <a:r>
              <a:rPr kumimoji="0" lang="en-US" sz="2600" i="0" u="none" strike="noStrike" kern="1200" cap="none" spc="0" normalizeH="0" noProof="0" dirty="0" smtClean="0">
                <a:ln>
                  <a:noFill/>
                </a:ln>
                <a:solidFill>
                  <a:schemeClr val="tx1"/>
                </a:solidFill>
                <a:effectLst/>
                <a:uLnTx/>
                <a:uFillTx/>
                <a:latin typeface="+mj-lt"/>
                <a:ea typeface="+mj-ea"/>
                <a:cs typeface="+mj-cs"/>
              </a:rPr>
              <a:t> + 240</a:t>
            </a:r>
            <a:r>
              <a:rPr lang="en-US" sz="2600" baseline="30000" dirty="0" smtClean="0"/>
              <a:t>2</a:t>
            </a:r>
            <a:r>
              <a:rPr kumimoji="0" lang="en-US" sz="2600" i="0" u="none" strike="noStrike" kern="1200" cap="none" spc="0" normalizeH="0" noProof="0" dirty="0" smtClean="0">
                <a:ln>
                  <a:noFill/>
                </a:ln>
                <a:solidFill>
                  <a:schemeClr val="tx1"/>
                </a:solidFill>
                <a:effectLst/>
                <a:uLnTx/>
                <a:uFillTx/>
                <a:latin typeface="+mj-lt"/>
                <a:ea typeface="+mj-ea"/>
                <a:cs typeface="+mj-cs"/>
              </a:rPr>
              <a:t> = (r+120)</a:t>
            </a:r>
            <a:r>
              <a:rPr lang="en-US" sz="2600" baseline="30000" dirty="0" smtClean="0"/>
              <a:t>2</a:t>
            </a:r>
            <a:endParaRPr kumimoji="0" lang="en-US" sz="2600" i="0" u="none" strike="noStrike" kern="1200" cap="none" spc="0" normalizeH="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n-US" sz="2600" noProof="0" dirty="0" smtClean="0">
              <a:latin typeface="+mj-lt"/>
              <a:ea typeface="+mj-ea"/>
              <a:cs typeface="+mj-cs"/>
            </a:endParaRPr>
          </a:p>
          <a:p>
            <a:pPr lvl="0">
              <a:spcBef>
                <a:spcPct val="0"/>
              </a:spcBef>
            </a:pPr>
            <a:r>
              <a:rPr lang="en-US" sz="2600" noProof="0" dirty="0" smtClean="0">
                <a:latin typeface="+mj-lt"/>
                <a:ea typeface="+mj-ea"/>
                <a:cs typeface="+mj-cs"/>
              </a:rPr>
              <a:t>240</a:t>
            </a:r>
            <a:r>
              <a:rPr lang="en-US" sz="2600" baseline="30000" noProof="0" dirty="0" smtClean="0">
                <a:latin typeface="+mj-lt"/>
                <a:ea typeface="+mj-ea"/>
                <a:cs typeface="+mj-cs"/>
              </a:rPr>
              <a:t>2</a:t>
            </a:r>
            <a:r>
              <a:rPr lang="en-US" sz="2600" noProof="0" dirty="0" smtClean="0">
                <a:latin typeface="+mj-lt"/>
                <a:ea typeface="+mj-ea"/>
                <a:cs typeface="+mj-cs"/>
              </a:rPr>
              <a:t> = 240r + 120</a:t>
            </a:r>
            <a:r>
              <a:rPr lang="en-US" sz="2600" baseline="30000" dirty="0" smtClean="0"/>
              <a:t>2</a:t>
            </a:r>
            <a:endParaRPr lang="en-US" sz="2600" noProof="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600" i="0" u="none" strike="noStrike" kern="1200" cap="none" spc="0" normalizeH="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r = 180</a:t>
            </a:r>
            <a:endParaRPr kumimoji="0" lang="en-US" sz="2600" i="0" u="none" strike="noStrike" kern="1200" cap="none" spc="0" normalizeH="0" dirty="0" smtClean="0">
              <a:ln>
                <a:noFill/>
              </a:ln>
              <a:solidFill>
                <a:schemeClr val="tx1"/>
              </a:solidFill>
              <a:effectLst/>
              <a:uLnTx/>
              <a:uFillTx/>
              <a:latin typeface="+mj-lt"/>
              <a:ea typeface="+mj-ea"/>
              <a:cs typeface="+mj-cs"/>
            </a:endParaRPr>
          </a:p>
        </p:txBody>
      </p:sp>
      <p:sp>
        <p:nvSpPr>
          <p:cNvPr id="24" name="Title 1"/>
          <p:cNvSpPr txBox="1">
            <a:spLocks/>
          </p:cNvSpPr>
          <p:nvPr/>
        </p:nvSpPr>
        <p:spPr>
          <a:xfrm>
            <a:off x="4953000" y="6278562"/>
            <a:ext cx="3733800" cy="381000"/>
          </a:xfrm>
          <a:prstGeom prst="rect">
            <a:avLst/>
          </a:prstGeom>
        </p:spPr>
        <p:txBody>
          <a:bodyPr vert="horz" lIns="91440" tIns="45720" rIns="91440" bIns="45720" rtlCol="0" anchor="ctr">
            <a:normAutofit fontScale="900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Pythagoras’ Theorem</a:t>
            </a:r>
            <a:endParaRPr kumimoji="0" lang="en-US" sz="2600" i="0" u="none" strike="noStrike" kern="1200" cap="none" spc="0" normalizeH="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1945795" y="4046886"/>
            <a:ext cx="251791" cy="251791"/>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1941860" y="4046886"/>
            <a:ext cx="251791" cy="251791"/>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1" name="Title 1"/>
          <p:cNvSpPr txBox="1">
            <a:spLocks/>
          </p:cNvSpPr>
          <p:nvPr/>
        </p:nvSpPr>
        <p:spPr>
          <a:xfrm>
            <a:off x="5105400" y="2057400"/>
            <a:ext cx="3505200" cy="36576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endParaRPr lang="en-US" sz="2800" i="1" dirty="0" smtClean="0">
              <a:latin typeface="Times New Roman" pitchFamily="18" charset="0"/>
              <a:cs typeface="Times New Roman" pitchFamily="18" charset="0"/>
              <a:sym typeface="Symbol"/>
            </a:endParaRPr>
          </a:p>
          <a:p>
            <a:pPr lvl="0">
              <a:spcBef>
                <a:spcPct val="0"/>
              </a:spcBef>
            </a:pPr>
            <a:endParaRPr lang="en-US" sz="2800" i="1" dirty="0">
              <a:latin typeface="Times New Roman" pitchFamily="18" charset="0"/>
              <a:cs typeface="Times New Roman" pitchFamily="18" charset="0"/>
              <a:sym typeface="Symbol"/>
            </a:endParaRPr>
          </a:p>
          <a:p>
            <a:pPr lvl="0">
              <a:spcBef>
                <a:spcPct val="0"/>
              </a:spcBef>
            </a:pPr>
            <a:endParaRPr lang="en-US" sz="2800" i="1" dirty="0" smtClean="0">
              <a:latin typeface="Times New Roman" pitchFamily="18" charset="0"/>
              <a:cs typeface="Times New Roman" pitchFamily="18" charset="0"/>
              <a:sym typeface="Symbol"/>
            </a:endParaRPr>
          </a:p>
          <a:p>
            <a:pPr lvl="0">
              <a:spcBef>
                <a:spcPct val="0"/>
              </a:spcBef>
            </a:pPr>
            <a:endParaRPr lang="en-US" sz="2800" i="1" dirty="0">
              <a:latin typeface="Times New Roman" pitchFamily="18" charset="0"/>
              <a:cs typeface="Times New Roman" pitchFamily="18" charset="0"/>
              <a:sym typeface="Symbol"/>
            </a:endParaRPr>
          </a:p>
          <a:p>
            <a:pPr lvl="0">
              <a:spcBef>
                <a:spcPct val="0"/>
              </a:spcBef>
            </a:pPr>
            <a:endParaRPr lang="en-US" sz="2800" i="1" dirty="0" smtClean="0">
              <a:latin typeface="Times New Roman" pitchFamily="18" charset="0"/>
              <a:cs typeface="Times New Roman" pitchFamily="18" charset="0"/>
              <a:sym typeface="Symbol"/>
            </a:endParaRPr>
          </a:p>
          <a:p>
            <a:pPr lvl="0">
              <a:spcBef>
                <a:spcPct val="0"/>
              </a:spcBef>
            </a:pPr>
            <a:endParaRPr lang="en-US" sz="2800" i="1"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vertical angles are </a:t>
            </a:r>
            <a:endPar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Because he is not allowed inside, to determine the diameter of Stonehenge, a researcher stretches a rope 120ft long from the edge of Stonehenge along a line through the center.  His assistant stretches a rope 240ft long from the side of and tangent to the circle to a point where the ropes meet.  What is the diameter of the Stonehenge circle?</a:t>
            </a:r>
          </a:p>
          <a:p>
            <a:pPr marL="0" indent="0">
              <a:buNone/>
              <a:tabLst>
                <a:tab pos="7032625" algn="l"/>
              </a:tabLst>
            </a:pPr>
            <a:endParaRPr lang="en-US" sz="2400" dirty="0" smtClean="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What Can We Do?</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pic>
        <p:nvPicPr>
          <p:cNvPr id="11" name="Picture 10" descr="220px-Stonehenge_phase_one.jpg"/>
          <p:cNvPicPr>
            <a:picLocks noChangeAspect="1"/>
          </p:cNvPicPr>
          <p:nvPr/>
        </p:nvPicPr>
        <p:blipFill>
          <a:blip r:embed="rId3" cstate="print">
            <a:clrChange>
              <a:clrFrom>
                <a:srgbClr val="BAD9AF"/>
              </a:clrFrom>
              <a:clrTo>
                <a:srgbClr val="BAD9AF">
                  <a:alpha val="0"/>
                </a:srgbClr>
              </a:clrTo>
            </a:clrChange>
          </a:blip>
          <a:stretch>
            <a:fillRect/>
          </a:stretch>
        </p:blipFill>
        <p:spPr>
          <a:xfrm>
            <a:off x="1066800" y="3429000"/>
            <a:ext cx="2971800" cy="2890751"/>
          </a:xfrm>
          <a:prstGeom prst="rect">
            <a:avLst/>
          </a:prstGeom>
        </p:spPr>
      </p:pic>
      <p:sp>
        <p:nvSpPr>
          <p:cNvPr id="18" name="Title 1"/>
          <p:cNvSpPr txBox="1">
            <a:spLocks/>
          </p:cNvSpPr>
          <p:nvPr/>
        </p:nvSpPr>
        <p:spPr>
          <a:xfrm>
            <a:off x="3962400" y="4876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12</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9" name="Title 1"/>
          <p:cNvSpPr txBox="1">
            <a:spLocks/>
          </p:cNvSpPr>
          <p:nvPr/>
        </p:nvSpPr>
        <p:spPr>
          <a:xfrm>
            <a:off x="3733800" y="3886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24</a:t>
            </a:r>
            <a:r>
              <a:rPr kumimoji="0" lang="en-US" sz="2600" i="0" u="none" strike="noStrike" kern="1200" cap="none" spc="0" normalizeH="0" noProof="0" dirty="0" smtClean="0">
                <a:ln>
                  <a:noFill/>
                </a:ln>
                <a:solidFill>
                  <a:schemeClr val="tx1"/>
                </a:solidFill>
                <a:effectLst/>
                <a:uLnTx/>
                <a:uFillTx/>
                <a:latin typeface="+mj-lt"/>
                <a:ea typeface="+mj-ea"/>
                <a:cs typeface="+mj-cs"/>
              </a:rPr>
              <a:t>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cxnSp>
        <p:nvCxnSpPr>
          <p:cNvPr id="13" name="Straight Connector 12"/>
          <p:cNvCxnSpPr/>
          <p:nvPr/>
        </p:nvCxnSpPr>
        <p:spPr>
          <a:xfrm>
            <a:off x="2362200" y="4876801"/>
            <a:ext cx="2895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819400" y="3733801"/>
            <a:ext cx="24384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2"/>
          </p:cNvCxnSpPr>
          <p:nvPr/>
        </p:nvCxnSpPr>
        <p:spPr>
          <a:xfrm>
            <a:off x="1117600" y="4851400"/>
            <a:ext cx="1244600" cy="2540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581400" y="4876801"/>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1117600" y="3632200"/>
            <a:ext cx="2438400" cy="24384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1828800" y="4876800"/>
            <a:ext cx="1066800" cy="381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600" noProof="0" dirty="0">
                <a:solidFill>
                  <a:srgbClr val="FF0000"/>
                </a:solidFill>
                <a:latin typeface="+mj-lt"/>
                <a:ea typeface="+mj-ea"/>
                <a:cs typeface="+mj-cs"/>
              </a:rPr>
              <a:t>d</a:t>
            </a:r>
            <a:endParaRPr kumimoji="0" lang="en-US" sz="2600" i="0" u="none" strike="noStrike" kern="1200" cap="none" spc="0" normalizeH="0" noProof="0" dirty="0">
              <a:ln>
                <a:noFill/>
              </a:ln>
              <a:solidFill>
                <a:srgbClr val="FF0000"/>
              </a:solidFill>
              <a:effectLst/>
              <a:uLnTx/>
              <a:uFillTx/>
              <a:latin typeface="+mj-lt"/>
              <a:ea typeface="+mj-ea"/>
              <a:cs typeface="+mj-cs"/>
            </a:endParaRPr>
          </a:p>
        </p:txBody>
      </p:sp>
      <p:sp>
        <p:nvSpPr>
          <p:cNvPr id="21" name="Title 1"/>
          <p:cNvSpPr txBox="1">
            <a:spLocks/>
          </p:cNvSpPr>
          <p:nvPr/>
        </p:nvSpPr>
        <p:spPr>
          <a:xfrm>
            <a:off x="4914900" y="3276600"/>
            <a:ext cx="3924300" cy="3382962"/>
          </a:xfrm>
          <a:prstGeom prst="rect">
            <a:avLst/>
          </a:prstGeom>
        </p:spPr>
        <p:txBody>
          <a:bodyPr vert="horz" lIns="91440" tIns="45720" rIns="91440" bIns="45720" rtlCol="0" anchor="t">
            <a:normAutofit fontScale="97500"/>
          </a:bodyPr>
          <a:lstStyle/>
          <a:p>
            <a:pPr lvl="0">
              <a:spcBef>
                <a:spcPct val="0"/>
              </a:spcBef>
            </a:pPr>
            <a:r>
              <a:rPr kumimoji="0" lang="en-US" sz="2600" i="0" u="none" strike="noStrike" kern="1200" cap="none" spc="0" normalizeH="0" noProof="0" dirty="0" smtClean="0">
                <a:ln>
                  <a:noFill/>
                </a:ln>
                <a:solidFill>
                  <a:schemeClr val="tx1"/>
                </a:solidFill>
                <a:effectLst/>
                <a:uLnTx/>
                <a:uFillTx/>
                <a:latin typeface="+mj-lt"/>
                <a:ea typeface="+mj-ea"/>
                <a:cs typeface="+mj-cs"/>
              </a:rPr>
              <a:t>120(d + 120) = 240</a:t>
            </a:r>
            <a:r>
              <a:rPr lang="en-US" sz="2600" baseline="30000" dirty="0" smtClean="0"/>
              <a:t>2</a:t>
            </a:r>
          </a:p>
          <a:p>
            <a:pPr lvl="0">
              <a:spcBef>
                <a:spcPct val="0"/>
              </a:spcBef>
            </a:pPr>
            <a:endParaRPr lang="en-US" sz="1200" baseline="30000" dirty="0"/>
          </a:p>
          <a:p>
            <a:pPr lvl="0">
              <a:spcBef>
                <a:spcPct val="0"/>
              </a:spcBef>
            </a:pPr>
            <a:r>
              <a:rPr lang="en-US" sz="2600" dirty="0" smtClean="0"/>
              <a:t>120d </a:t>
            </a:r>
            <a:r>
              <a:rPr lang="en-US" sz="2600" dirty="0"/>
              <a:t>+ </a:t>
            </a:r>
            <a:r>
              <a:rPr lang="en-US" sz="2600" dirty="0" smtClean="0"/>
              <a:t>120</a:t>
            </a:r>
            <a:r>
              <a:rPr lang="en-US" sz="2600" baseline="30000" dirty="0" smtClean="0"/>
              <a:t>2</a:t>
            </a:r>
            <a:r>
              <a:rPr lang="en-US" sz="2600" dirty="0" smtClean="0"/>
              <a:t> = 240</a:t>
            </a:r>
            <a:r>
              <a:rPr lang="en-US" sz="2600" baseline="30000" dirty="0" smtClean="0"/>
              <a:t>2</a:t>
            </a:r>
            <a:endParaRPr lang="en-US" sz="2600" dirty="0"/>
          </a:p>
          <a:p>
            <a:pPr lvl="0">
              <a:spcBef>
                <a:spcPct val="0"/>
              </a:spcBef>
            </a:pPr>
            <a:endParaRPr lang="en-US" sz="1200" baseline="30000" dirty="0" smtClean="0"/>
          </a:p>
          <a:p>
            <a:pPr lvl="0">
              <a:spcBef>
                <a:spcPct val="0"/>
              </a:spcBef>
            </a:pPr>
            <a:r>
              <a:rPr lang="en-US" sz="2600" dirty="0" smtClean="0"/>
              <a:t>120d = 240</a:t>
            </a:r>
            <a:r>
              <a:rPr lang="en-US" sz="2600" baseline="30000" dirty="0" smtClean="0"/>
              <a:t>2</a:t>
            </a:r>
            <a:r>
              <a:rPr lang="en-US" sz="2600" dirty="0" smtClean="0"/>
              <a:t> – 120</a:t>
            </a:r>
            <a:r>
              <a:rPr lang="en-US" sz="2600" baseline="30000" dirty="0" smtClean="0"/>
              <a:t>2</a:t>
            </a:r>
          </a:p>
          <a:p>
            <a:pPr lvl="0">
              <a:spcBef>
                <a:spcPct val="0"/>
              </a:spcBef>
            </a:pPr>
            <a:endParaRPr lang="en-US" sz="1200" baseline="30000" dirty="0" smtClean="0"/>
          </a:p>
          <a:p>
            <a:pPr>
              <a:spcBef>
                <a:spcPct val="0"/>
              </a:spcBef>
            </a:pPr>
            <a:r>
              <a:rPr lang="en-US" sz="2600" dirty="0"/>
              <a:t>120d = (</a:t>
            </a:r>
            <a:r>
              <a:rPr lang="en-US" sz="2600" dirty="0" smtClean="0"/>
              <a:t>240–120)(240+120)</a:t>
            </a:r>
            <a:endParaRPr lang="en-US" sz="2600" baseline="30000" dirty="0"/>
          </a:p>
          <a:p>
            <a:pPr lvl="0">
              <a:spcBef>
                <a:spcPct val="0"/>
              </a:spcBef>
            </a:pPr>
            <a:endParaRPr lang="en-US" sz="1200" baseline="30000" dirty="0"/>
          </a:p>
          <a:p>
            <a:pPr lvl="0">
              <a:spcBef>
                <a:spcPct val="0"/>
              </a:spcBef>
            </a:pPr>
            <a:r>
              <a:rPr lang="en-US" sz="2600" dirty="0" smtClean="0"/>
              <a:t>120d = (120)(360)</a:t>
            </a:r>
          </a:p>
          <a:p>
            <a:pPr lvl="0">
              <a:spcBef>
                <a:spcPct val="0"/>
              </a:spcBef>
            </a:pPr>
            <a:endParaRPr lang="en-US" sz="1200" baseline="30000" dirty="0"/>
          </a:p>
          <a:p>
            <a:pPr lvl="0">
              <a:spcBef>
                <a:spcPct val="0"/>
              </a:spcBef>
            </a:pPr>
            <a:r>
              <a:rPr lang="en-US" sz="2600" dirty="0" smtClean="0"/>
              <a:t>d = 360  so r </a:t>
            </a:r>
            <a:r>
              <a:rPr lang="en-US" sz="2600" dirty="0"/>
              <a:t>= </a:t>
            </a:r>
            <a:r>
              <a:rPr lang="en-US" sz="2600" dirty="0" smtClean="0"/>
              <a:t>180</a:t>
            </a:r>
            <a:endParaRPr lang="en-US" sz="2600" baseline="30000" dirty="0"/>
          </a:p>
        </p:txBody>
      </p:sp>
      <p:sp>
        <p:nvSpPr>
          <p:cNvPr id="22" name="Title 1"/>
          <p:cNvSpPr txBox="1">
            <a:spLocks/>
          </p:cNvSpPr>
          <p:nvPr/>
        </p:nvSpPr>
        <p:spPr>
          <a:xfrm>
            <a:off x="4953000" y="6278562"/>
            <a:ext cx="3733800" cy="381000"/>
          </a:xfrm>
          <a:prstGeom prst="rect">
            <a:avLst/>
          </a:prstGeom>
        </p:spPr>
        <p:txBody>
          <a:bodyPr vert="horz" lIns="91440" tIns="45720" rIns="91440" bIns="45720" rtlCol="0" anchor="ctr">
            <a:normAutofit fontScale="900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Secant-Tangent Intersection</a:t>
            </a:r>
            <a:endParaRPr kumimoji="0" lang="en-US" sz="2600" i="0" u="none" strike="noStrike" kern="1200" cap="none" spc="0" normalizeH="0" noProof="0" dirty="0">
              <a:ln>
                <a:noFill/>
              </a:ln>
              <a:effectLst/>
              <a:uLnTx/>
              <a:uFillTx/>
              <a:latin typeface="+mj-lt"/>
              <a:ea typeface="+mj-ea"/>
              <a:cs typeface="+mj-cs"/>
            </a:endParaRPr>
          </a:p>
        </p:txBody>
      </p:sp>
    </p:spTree>
    <p:extLst>
      <p:ext uri="{BB962C8B-B14F-4D97-AF65-F5344CB8AC3E}">
        <p14:creationId xmlns:p14="http://schemas.microsoft.com/office/powerpoint/2010/main" val="28149412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rot="1490198">
            <a:off x="1548491" y="3601261"/>
            <a:ext cx="122461" cy="122461"/>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Because he is not allowed inside, to determine the diameter of Stonehenge, a researcher stretches a rope 120ft long from the edge of Stonehenge along a line through the center.  His assistant stretches a rope 240ft long from the side of and tangent to the circle to a point where the ropes meet.  What is the diameter of the Stonehenge circle?</a:t>
            </a:r>
          </a:p>
          <a:p>
            <a:pPr marL="0" indent="0">
              <a:buNone/>
              <a:tabLst>
                <a:tab pos="7032625" algn="l"/>
              </a:tabLst>
            </a:pPr>
            <a:endParaRPr lang="en-US" sz="2400" dirty="0" smtClean="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Why Can We Do It?</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8" name="Title 1"/>
          <p:cNvSpPr txBox="1">
            <a:spLocks/>
          </p:cNvSpPr>
          <p:nvPr/>
        </p:nvSpPr>
        <p:spPr>
          <a:xfrm>
            <a:off x="4038600" y="5791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d</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9" name="Title 1"/>
          <p:cNvSpPr txBox="1">
            <a:spLocks/>
          </p:cNvSpPr>
          <p:nvPr/>
        </p:nvSpPr>
        <p:spPr>
          <a:xfrm>
            <a:off x="3505200" y="41910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t</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cxnSp>
        <p:nvCxnSpPr>
          <p:cNvPr id="13" name="Straight Connector 12"/>
          <p:cNvCxnSpPr/>
          <p:nvPr/>
        </p:nvCxnSpPr>
        <p:spPr>
          <a:xfrm>
            <a:off x="685800" y="5791200"/>
            <a:ext cx="5598154"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1569719" y="3581402"/>
            <a:ext cx="4714235" cy="22097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85800" y="3581402"/>
            <a:ext cx="883919" cy="220979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042917" y="5791200"/>
            <a:ext cx="32410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3434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r</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16" name="Title 1"/>
          <p:cNvSpPr txBox="1">
            <a:spLocks/>
          </p:cNvSpPr>
          <p:nvPr/>
        </p:nvSpPr>
        <p:spPr>
          <a:xfrm>
            <a:off x="1676400" y="57912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r</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21" name="Title 1"/>
          <p:cNvSpPr txBox="1">
            <a:spLocks/>
          </p:cNvSpPr>
          <p:nvPr/>
        </p:nvSpPr>
        <p:spPr>
          <a:xfrm>
            <a:off x="2286000" y="6019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solidFill>
                  <a:srgbClr val="FF0000"/>
                </a:solidFill>
                <a:latin typeface="+mj-lt"/>
                <a:ea typeface="+mj-ea"/>
                <a:cs typeface="+mj-cs"/>
              </a:rPr>
              <a:t>r + d</a:t>
            </a:r>
            <a:endParaRPr kumimoji="0" lang="en-US" sz="2600" i="0" u="none" strike="noStrike" kern="1200" cap="none" spc="0" normalizeH="0" noProof="0" dirty="0">
              <a:ln>
                <a:noFill/>
              </a:ln>
              <a:solidFill>
                <a:srgbClr val="FF0000"/>
              </a:solidFill>
              <a:effectLst/>
              <a:uLnTx/>
              <a:uFillTx/>
              <a:latin typeface="+mj-lt"/>
              <a:ea typeface="+mj-ea"/>
              <a:cs typeface="+mj-cs"/>
            </a:endParaRPr>
          </a:p>
        </p:txBody>
      </p:sp>
      <p:sp>
        <p:nvSpPr>
          <p:cNvPr id="23" name="Title 1"/>
          <p:cNvSpPr txBox="1">
            <a:spLocks/>
          </p:cNvSpPr>
          <p:nvPr/>
        </p:nvSpPr>
        <p:spPr>
          <a:xfrm>
            <a:off x="5486400" y="3246438"/>
            <a:ext cx="3352800" cy="3382962"/>
          </a:xfrm>
          <a:prstGeom prst="rect">
            <a:avLst/>
          </a:prstGeom>
        </p:spPr>
        <p:txBody>
          <a:bodyPr vert="horz" lIns="91440" tIns="45720" rIns="91440" bIns="45720" rtlCol="0" anchor="t">
            <a:normAutofit fontScale="97500"/>
          </a:bodyPr>
          <a:lstStyle/>
          <a:p>
            <a:pPr lvl="0">
              <a:spcBef>
                <a:spcPct val="0"/>
              </a:spcBef>
            </a:pPr>
            <a:r>
              <a:rPr kumimoji="0" lang="en-US" sz="2600" i="0" u="none" strike="noStrike" kern="1200" cap="none" spc="0" normalizeH="0" noProof="0" dirty="0" smtClean="0">
                <a:ln>
                  <a:noFill/>
                </a:ln>
                <a:solidFill>
                  <a:schemeClr val="tx1"/>
                </a:solidFill>
                <a:effectLst/>
                <a:uLnTx/>
                <a:uFillTx/>
                <a:latin typeface="+mj-lt"/>
                <a:ea typeface="+mj-ea"/>
                <a:cs typeface="+mj-cs"/>
              </a:rPr>
              <a:t>r</a:t>
            </a:r>
            <a:r>
              <a:rPr kumimoji="0" lang="en-US" sz="2600" i="0" u="none" strike="noStrike" kern="1200" cap="none" spc="0" normalizeH="0" baseline="30000" noProof="0" dirty="0" smtClean="0">
                <a:ln>
                  <a:noFill/>
                </a:ln>
                <a:solidFill>
                  <a:schemeClr val="tx1"/>
                </a:solidFill>
                <a:effectLst/>
                <a:uLnTx/>
                <a:uFillTx/>
                <a:latin typeface="+mj-lt"/>
                <a:ea typeface="+mj-ea"/>
                <a:cs typeface="+mj-cs"/>
              </a:rPr>
              <a:t>2</a:t>
            </a:r>
            <a:r>
              <a:rPr kumimoji="0" lang="en-US" sz="2600" i="0" u="none" strike="noStrike" kern="1200" cap="none" spc="0" normalizeH="0" noProof="0" dirty="0" smtClean="0">
                <a:ln>
                  <a:noFill/>
                </a:ln>
                <a:solidFill>
                  <a:schemeClr val="tx1"/>
                </a:solidFill>
                <a:effectLst/>
                <a:uLnTx/>
                <a:uFillTx/>
                <a:latin typeface="+mj-lt"/>
                <a:ea typeface="+mj-ea"/>
                <a:cs typeface="+mj-cs"/>
              </a:rPr>
              <a:t> + t</a:t>
            </a:r>
            <a:r>
              <a:rPr lang="en-US" sz="2600" baseline="30000" dirty="0" smtClean="0"/>
              <a:t>2</a:t>
            </a:r>
            <a:r>
              <a:rPr kumimoji="0" lang="en-US" sz="2600" i="0" u="none" strike="noStrike" kern="1200" cap="none" spc="0" normalizeH="0" noProof="0" dirty="0" smtClean="0">
                <a:ln>
                  <a:noFill/>
                </a:ln>
                <a:solidFill>
                  <a:schemeClr val="tx1"/>
                </a:solidFill>
                <a:effectLst/>
                <a:uLnTx/>
                <a:uFillTx/>
                <a:latin typeface="+mj-lt"/>
                <a:ea typeface="+mj-ea"/>
                <a:cs typeface="+mj-cs"/>
              </a:rPr>
              <a:t> = (r + d)</a:t>
            </a:r>
            <a:r>
              <a:rPr lang="en-US" sz="2600" baseline="30000" dirty="0" smtClean="0"/>
              <a:t>2</a:t>
            </a:r>
            <a:endParaRPr kumimoji="0" lang="en-US" sz="2600" i="0" u="none" strike="noStrike" kern="1200" cap="none" spc="0" normalizeH="0" noProof="0" dirty="0" smtClean="0">
              <a:ln>
                <a:noFill/>
              </a:ln>
              <a:solidFill>
                <a:schemeClr val="tx1"/>
              </a:solidFill>
              <a:effectLst/>
              <a:uLnTx/>
              <a:uFillTx/>
              <a:latin typeface="+mj-lt"/>
              <a:ea typeface="+mj-ea"/>
              <a:cs typeface="+mj-cs"/>
            </a:endParaRPr>
          </a:p>
          <a:p>
            <a:pPr lvl="0">
              <a:spcBef>
                <a:spcPct val="0"/>
              </a:spcBef>
            </a:pPr>
            <a:r>
              <a:rPr lang="en-US" sz="2600" dirty="0" smtClean="0"/>
              <a:t>r</a:t>
            </a:r>
            <a:r>
              <a:rPr lang="en-US" sz="2600" baseline="30000" dirty="0" smtClean="0"/>
              <a:t>2</a:t>
            </a:r>
            <a:r>
              <a:rPr lang="en-US" sz="2600" dirty="0" smtClean="0"/>
              <a:t> + t</a:t>
            </a:r>
            <a:r>
              <a:rPr lang="en-US" sz="2600" baseline="30000" dirty="0" smtClean="0"/>
              <a:t>2</a:t>
            </a:r>
            <a:r>
              <a:rPr lang="en-US" sz="2600" dirty="0" smtClean="0"/>
              <a:t> = r</a:t>
            </a:r>
            <a:r>
              <a:rPr lang="en-US" sz="2600" baseline="30000" dirty="0" smtClean="0"/>
              <a:t>2</a:t>
            </a:r>
            <a:r>
              <a:rPr lang="en-US" sz="2600" dirty="0" smtClean="0"/>
              <a:t>+2rd + d</a:t>
            </a:r>
            <a:r>
              <a:rPr lang="en-US" sz="2600" baseline="30000" dirty="0" smtClean="0"/>
              <a:t>2</a:t>
            </a:r>
            <a:endParaRPr lang="en-US" sz="2600" noProof="0" dirty="0" smtClean="0">
              <a:latin typeface="+mj-lt"/>
              <a:ea typeface="+mj-ea"/>
              <a:cs typeface="+mj-cs"/>
            </a:endParaRPr>
          </a:p>
          <a:p>
            <a:pPr>
              <a:spcBef>
                <a:spcPct val="0"/>
              </a:spcBef>
            </a:pPr>
            <a:r>
              <a:rPr lang="en-US" sz="2600" dirty="0" smtClean="0"/>
              <a:t>       t</a:t>
            </a:r>
            <a:r>
              <a:rPr lang="en-US" sz="2600" baseline="30000" dirty="0" smtClean="0"/>
              <a:t>2</a:t>
            </a:r>
            <a:r>
              <a:rPr lang="en-US" sz="2600" dirty="0" smtClean="0"/>
              <a:t> = 2rd + d</a:t>
            </a:r>
            <a:r>
              <a:rPr lang="en-US" sz="2600" baseline="30000" dirty="0" smtClean="0"/>
              <a:t>2</a:t>
            </a:r>
            <a:endParaRPr lang="en-US" sz="2600" dirty="0" smtClean="0"/>
          </a:p>
          <a:p>
            <a:pPr>
              <a:spcBef>
                <a:spcPct val="0"/>
              </a:spcBef>
            </a:pPr>
            <a:r>
              <a:rPr lang="en-US" sz="2600" dirty="0" smtClean="0"/>
              <a:t>        r = (t</a:t>
            </a:r>
            <a:r>
              <a:rPr lang="en-US" sz="2600" baseline="30000" dirty="0" smtClean="0"/>
              <a:t>2</a:t>
            </a:r>
            <a:r>
              <a:rPr lang="en-US" sz="2600" dirty="0" smtClean="0"/>
              <a:t> –d</a:t>
            </a:r>
            <a:r>
              <a:rPr lang="en-US" sz="2600" baseline="30000" dirty="0" smtClean="0"/>
              <a:t>2</a:t>
            </a:r>
            <a:r>
              <a:rPr lang="en-US" sz="2600" noProof="0" dirty="0" smtClean="0">
                <a:latin typeface="+mj-lt"/>
                <a:ea typeface="+mj-ea"/>
                <a:cs typeface="+mj-cs"/>
              </a:rPr>
              <a:t>)/2d</a:t>
            </a:r>
          </a:p>
          <a:p>
            <a:pPr lvl="0">
              <a:spcBef>
                <a:spcPct val="0"/>
              </a:spcBef>
            </a:pPr>
            <a:r>
              <a:rPr lang="en-US" sz="2600" dirty="0" smtClean="0"/>
              <a:t>        r = (</a:t>
            </a:r>
            <a:r>
              <a:rPr lang="en-US" sz="2600" dirty="0" err="1" smtClean="0"/>
              <a:t>t+d</a:t>
            </a:r>
            <a:r>
              <a:rPr lang="en-US" sz="2600" dirty="0" smtClean="0"/>
              <a:t>)(t–d)/2d</a:t>
            </a:r>
            <a:endParaRPr kumimoji="0" lang="en-US" sz="2600" i="0" u="none" strike="noStrike" kern="1200" cap="none" spc="0" normalizeH="0" dirty="0" smtClean="0">
              <a:ln>
                <a:noFill/>
              </a:ln>
              <a:solidFill>
                <a:schemeClr val="tx1"/>
              </a:solidFill>
              <a:effectLst/>
              <a:uLnTx/>
              <a:uFillTx/>
              <a:latin typeface="+mj-lt"/>
              <a:ea typeface="+mj-ea"/>
              <a:cs typeface="+mj-cs"/>
            </a:endParaRPr>
          </a:p>
          <a:p>
            <a:pPr lvl="0">
              <a:spcBef>
                <a:spcPct val="0"/>
              </a:spcBef>
            </a:pPr>
            <a:r>
              <a:rPr lang="en-US" sz="2600" dirty="0" smtClean="0"/>
              <a:t>        r =   </a:t>
            </a:r>
            <a:r>
              <a:rPr lang="en-US" sz="2600" u="sng" dirty="0" err="1" smtClean="0"/>
              <a:t>t+d</a:t>
            </a:r>
            <a:r>
              <a:rPr lang="en-US" sz="2600" dirty="0" smtClean="0"/>
              <a:t>  .  </a:t>
            </a:r>
            <a:r>
              <a:rPr lang="en-US" sz="2600" u="sng" dirty="0" smtClean="0"/>
              <a:t>t–d</a:t>
            </a:r>
            <a:endParaRPr lang="en-US" sz="2600" dirty="0" smtClean="0"/>
          </a:p>
          <a:p>
            <a:pPr lvl="0">
              <a:spcBef>
                <a:spcPct val="0"/>
              </a:spcBef>
            </a:pPr>
            <a:r>
              <a:rPr kumimoji="0" lang="en-US" sz="2600" i="0" u="none" strike="noStrike" kern="1200" cap="none" spc="0" normalizeH="0" dirty="0" smtClean="0">
                <a:ln>
                  <a:noFill/>
                </a:ln>
                <a:solidFill>
                  <a:schemeClr val="tx1"/>
                </a:solidFill>
                <a:effectLst/>
                <a:uLnTx/>
                <a:uFillTx/>
                <a:latin typeface="+mj-lt"/>
                <a:ea typeface="+mj-ea"/>
                <a:cs typeface="+mj-cs"/>
              </a:rPr>
              <a:t>                  2        d</a:t>
            </a:r>
          </a:p>
        </p:txBody>
      </p:sp>
      <p:sp>
        <p:nvSpPr>
          <p:cNvPr id="24" name="Title 1"/>
          <p:cNvSpPr txBox="1">
            <a:spLocks/>
          </p:cNvSpPr>
          <p:nvPr/>
        </p:nvSpPr>
        <p:spPr>
          <a:xfrm>
            <a:off x="3505200" y="6172200"/>
            <a:ext cx="5105400" cy="381000"/>
          </a:xfrm>
          <a:prstGeom prst="rect">
            <a:avLst/>
          </a:prstGeom>
        </p:spPr>
        <p:txBody>
          <a:bodyPr vert="horz" lIns="91440" tIns="45720" rIns="91440" bIns="45720" rtlCol="0" anchor="ctr">
            <a:normAutofit fontScale="82500" lnSpcReduction="10000"/>
          </a:bodyPr>
          <a:lstStyle/>
          <a:p>
            <a:pPr>
              <a:spcBef>
                <a:spcPct val="0"/>
              </a:spcBef>
            </a:pPr>
            <a:r>
              <a:rPr lang="en-US" sz="2600" dirty="0" smtClean="0">
                <a:solidFill>
                  <a:srgbClr val="FF0000"/>
                </a:solidFill>
              </a:rPr>
              <a:t>r = (average)(relative error to diameter line)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25" name="Freeform 24"/>
          <p:cNvSpPr/>
          <p:nvPr/>
        </p:nvSpPr>
        <p:spPr>
          <a:xfrm>
            <a:off x="30576" y="2472267"/>
            <a:ext cx="4253557" cy="3558993"/>
          </a:xfrm>
          <a:custGeom>
            <a:avLst/>
            <a:gdLst>
              <a:gd name="connsiteX0" fmla="*/ 223424 w 4253557"/>
              <a:gd name="connsiteY0" fmla="*/ 880533 h 3558993"/>
              <a:gd name="connsiteX1" fmla="*/ 833024 w 4253557"/>
              <a:gd name="connsiteY1" fmla="*/ 1049866 h 3558993"/>
              <a:gd name="connsiteX2" fmla="*/ 1120891 w 4253557"/>
              <a:gd name="connsiteY2" fmla="*/ 1032933 h 3558993"/>
              <a:gd name="connsiteX3" fmla="*/ 1307157 w 4253557"/>
              <a:gd name="connsiteY3" fmla="*/ 948266 h 3558993"/>
              <a:gd name="connsiteX4" fmla="*/ 1408757 w 4253557"/>
              <a:gd name="connsiteY4" fmla="*/ 914400 h 3558993"/>
              <a:gd name="connsiteX5" fmla="*/ 1459557 w 4253557"/>
              <a:gd name="connsiteY5" fmla="*/ 880533 h 3558993"/>
              <a:gd name="connsiteX6" fmla="*/ 1544224 w 4253557"/>
              <a:gd name="connsiteY6" fmla="*/ 863600 h 3558993"/>
              <a:gd name="connsiteX7" fmla="*/ 1578091 w 4253557"/>
              <a:gd name="connsiteY7" fmla="*/ 812800 h 3558993"/>
              <a:gd name="connsiteX8" fmla="*/ 1730491 w 4253557"/>
              <a:gd name="connsiteY8" fmla="*/ 643466 h 3558993"/>
              <a:gd name="connsiteX9" fmla="*/ 1798224 w 4253557"/>
              <a:gd name="connsiteY9" fmla="*/ 541866 h 3558993"/>
              <a:gd name="connsiteX10" fmla="*/ 1815157 w 4253557"/>
              <a:gd name="connsiteY10" fmla="*/ 457200 h 3558993"/>
              <a:gd name="connsiteX11" fmla="*/ 1899824 w 4253557"/>
              <a:gd name="connsiteY11" fmla="*/ 372533 h 3558993"/>
              <a:gd name="connsiteX12" fmla="*/ 1950624 w 4253557"/>
              <a:gd name="connsiteY12" fmla="*/ 355600 h 3558993"/>
              <a:gd name="connsiteX13" fmla="*/ 2052224 w 4253557"/>
              <a:gd name="connsiteY13" fmla="*/ 304800 h 3558993"/>
              <a:gd name="connsiteX14" fmla="*/ 2153824 w 4253557"/>
              <a:gd name="connsiteY14" fmla="*/ 254000 h 3558993"/>
              <a:gd name="connsiteX15" fmla="*/ 2289291 w 4253557"/>
              <a:gd name="connsiteY15" fmla="*/ 237066 h 3558993"/>
              <a:gd name="connsiteX16" fmla="*/ 2390891 w 4253557"/>
              <a:gd name="connsiteY16" fmla="*/ 169333 h 3558993"/>
              <a:gd name="connsiteX17" fmla="*/ 2441691 w 4253557"/>
              <a:gd name="connsiteY17" fmla="*/ 135466 h 3558993"/>
              <a:gd name="connsiteX18" fmla="*/ 2475557 w 4253557"/>
              <a:gd name="connsiteY18" fmla="*/ 84666 h 3558993"/>
              <a:gd name="connsiteX19" fmla="*/ 2627957 w 4253557"/>
              <a:gd name="connsiteY19" fmla="*/ 0 h 3558993"/>
              <a:gd name="connsiteX20" fmla="*/ 2729557 w 4253557"/>
              <a:gd name="connsiteY20" fmla="*/ 16933 h 3558993"/>
              <a:gd name="connsiteX21" fmla="*/ 2966624 w 4253557"/>
              <a:gd name="connsiteY21" fmla="*/ 33866 h 3558993"/>
              <a:gd name="connsiteX22" fmla="*/ 2983557 w 4253557"/>
              <a:gd name="connsiteY22" fmla="*/ 84666 h 3558993"/>
              <a:gd name="connsiteX23" fmla="*/ 3017424 w 4253557"/>
              <a:gd name="connsiteY23" fmla="*/ 135466 h 3558993"/>
              <a:gd name="connsiteX24" fmla="*/ 3135957 w 4253557"/>
              <a:gd name="connsiteY24" fmla="*/ 237066 h 3558993"/>
              <a:gd name="connsiteX25" fmla="*/ 3220624 w 4253557"/>
              <a:gd name="connsiteY25" fmla="*/ 338666 h 3558993"/>
              <a:gd name="connsiteX26" fmla="*/ 3559291 w 4253557"/>
              <a:gd name="connsiteY26" fmla="*/ 389466 h 3558993"/>
              <a:gd name="connsiteX27" fmla="*/ 3593157 w 4253557"/>
              <a:gd name="connsiteY27" fmla="*/ 457200 h 3558993"/>
              <a:gd name="connsiteX28" fmla="*/ 3610091 w 4253557"/>
              <a:gd name="connsiteY28" fmla="*/ 508000 h 3558993"/>
              <a:gd name="connsiteX29" fmla="*/ 3677824 w 4253557"/>
              <a:gd name="connsiteY29" fmla="*/ 626533 h 3558993"/>
              <a:gd name="connsiteX30" fmla="*/ 3728624 w 4253557"/>
              <a:gd name="connsiteY30" fmla="*/ 677333 h 3558993"/>
              <a:gd name="connsiteX31" fmla="*/ 3796357 w 4253557"/>
              <a:gd name="connsiteY31" fmla="*/ 694266 h 3558993"/>
              <a:gd name="connsiteX32" fmla="*/ 3914891 w 4253557"/>
              <a:gd name="connsiteY32" fmla="*/ 728133 h 3558993"/>
              <a:gd name="connsiteX33" fmla="*/ 3965691 w 4253557"/>
              <a:gd name="connsiteY33" fmla="*/ 965200 h 3558993"/>
              <a:gd name="connsiteX34" fmla="*/ 3999557 w 4253557"/>
              <a:gd name="connsiteY34" fmla="*/ 1066800 h 3558993"/>
              <a:gd name="connsiteX35" fmla="*/ 4016491 w 4253557"/>
              <a:gd name="connsiteY35" fmla="*/ 1151466 h 3558993"/>
              <a:gd name="connsiteX36" fmla="*/ 4067291 w 4253557"/>
              <a:gd name="connsiteY36" fmla="*/ 1286933 h 3558993"/>
              <a:gd name="connsiteX37" fmla="*/ 4118091 w 4253557"/>
              <a:gd name="connsiteY37" fmla="*/ 1303866 h 3558993"/>
              <a:gd name="connsiteX38" fmla="*/ 4151957 w 4253557"/>
              <a:gd name="connsiteY38" fmla="*/ 1354666 h 3558993"/>
              <a:gd name="connsiteX39" fmla="*/ 4253557 w 4253557"/>
              <a:gd name="connsiteY39" fmla="*/ 1405466 h 3558993"/>
              <a:gd name="connsiteX40" fmla="*/ 4219691 w 4253557"/>
              <a:gd name="connsiteY40" fmla="*/ 1456266 h 3558993"/>
              <a:gd name="connsiteX41" fmla="*/ 4168891 w 4253557"/>
              <a:gd name="connsiteY41" fmla="*/ 1507066 h 3558993"/>
              <a:gd name="connsiteX42" fmla="*/ 4101157 w 4253557"/>
              <a:gd name="connsiteY42" fmla="*/ 1608666 h 3558993"/>
              <a:gd name="connsiteX43" fmla="*/ 3999557 w 4253557"/>
              <a:gd name="connsiteY43" fmla="*/ 1676400 h 3558993"/>
              <a:gd name="connsiteX44" fmla="*/ 3965691 w 4253557"/>
              <a:gd name="connsiteY44" fmla="*/ 1727200 h 3558993"/>
              <a:gd name="connsiteX45" fmla="*/ 3948757 w 4253557"/>
              <a:gd name="connsiteY45" fmla="*/ 1778000 h 3558993"/>
              <a:gd name="connsiteX46" fmla="*/ 3897957 w 4253557"/>
              <a:gd name="connsiteY46" fmla="*/ 1845733 h 3558993"/>
              <a:gd name="connsiteX47" fmla="*/ 3864091 w 4253557"/>
              <a:gd name="connsiteY47" fmla="*/ 1896533 h 3558993"/>
              <a:gd name="connsiteX48" fmla="*/ 3881024 w 4253557"/>
              <a:gd name="connsiteY48" fmla="*/ 2269066 h 3558993"/>
              <a:gd name="connsiteX49" fmla="*/ 3914891 w 4253557"/>
              <a:gd name="connsiteY49" fmla="*/ 2319866 h 3558993"/>
              <a:gd name="connsiteX50" fmla="*/ 3948757 w 4253557"/>
              <a:gd name="connsiteY50" fmla="*/ 2421466 h 3558993"/>
              <a:gd name="connsiteX51" fmla="*/ 3965691 w 4253557"/>
              <a:gd name="connsiteY51" fmla="*/ 2472266 h 3558993"/>
              <a:gd name="connsiteX52" fmla="*/ 3948757 w 4253557"/>
              <a:gd name="connsiteY52" fmla="*/ 2895600 h 3558993"/>
              <a:gd name="connsiteX53" fmla="*/ 3864091 w 4253557"/>
              <a:gd name="connsiteY53" fmla="*/ 2980266 h 3558993"/>
              <a:gd name="connsiteX54" fmla="*/ 3813291 w 4253557"/>
              <a:gd name="connsiteY54" fmla="*/ 3031066 h 3558993"/>
              <a:gd name="connsiteX55" fmla="*/ 3762491 w 4253557"/>
              <a:gd name="connsiteY55" fmla="*/ 3064933 h 3558993"/>
              <a:gd name="connsiteX56" fmla="*/ 3440757 w 4253557"/>
              <a:gd name="connsiteY56" fmla="*/ 3098800 h 3558993"/>
              <a:gd name="connsiteX57" fmla="*/ 3339157 w 4253557"/>
              <a:gd name="connsiteY57" fmla="*/ 3115733 h 3558993"/>
              <a:gd name="connsiteX58" fmla="*/ 3237557 w 4253557"/>
              <a:gd name="connsiteY58" fmla="*/ 3217333 h 3558993"/>
              <a:gd name="connsiteX59" fmla="*/ 3220624 w 4253557"/>
              <a:gd name="connsiteY59" fmla="*/ 3268133 h 3558993"/>
              <a:gd name="connsiteX60" fmla="*/ 3152891 w 4253557"/>
              <a:gd name="connsiteY60" fmla="*/ 3369733 h 3558993"/>
              <a:gd name="connsiteX61" fmla="*/ 3135957 w 4253557"/>
              <a:gd name="connsiteY61" fmla="*/ 3437466 h 3558993"/>
              <a:gd name="connsiteX62" fmla="*/ 3085157 w 4253557"/>
              <a:gd name="connsiteY62" fmla="*/ 3471333 h 3558993"/>
              <a:gd name="connsiteX63" fmla="*/ 2966624 w 4253557"/>
              <a:gd name="connsiteY63" fmla="*/ 3556000 h 3558993"/>
              <a:gd name="connsiteX64" fmla="*/ 2678757 w 4253557"/>
              <a:gd name="connsiteY64" fmla="*/ 3539066 h 3558993"/>
              <a:gd name="connsiteX65" fmla="*/ 2627957 w 4253557"/>
              <a:gd name="connsiteY65" fmla="*/ 3488266 h 3558993"/>
              <a:gd name="connsiteX66" fmla="*/ 2577157 w 4253557"/>
              <a:gd name="connsiteY66" fmla="*/ 3454400 h 3558993"/>
              <a:gd name="connsiteX67" fmla="*/ 2543291 w 4253557"/>
              <a:gd name="connsiteY67" fmla="*/ 3403600 h 3558993"/>
              <a:gd name="connsiteX68" fmla="*/ 2492491 w 4253557"/>
              <a:gd name="connsiteY68" fmla="*/ 3369733 h 3558993"/>
              <a:gd name="connsiteX69" fmla="*/ 2475557 w 4253557"/>
              <a:gd name="connsiteY69" fmla="*/ 3318933 h 3558993"/>
              <a:gd name="connsiteX70" fmla="*/ 2424757 w 4253557"/>
              <a:gd name="connsiteY70" fmla="*/ 3285066 h 3558993"/>
              <a:gd name="connsiteX71" fmla="*/ 2373957 w 4253557"/>
              <a:gd name="connsiteY71" fmla="*/ 3234266 h 3558993"/>
              <a:gd name="connsiteX72" fmla="*/ 2323157 w 4253557"/>
              <a:gd name="connsiteY72" fmla="*/ 3166533 h 3558993"/>
              <a:gd name="connsiteX73" fmla="*/ 2255424 w 4253557"/>
              <a:gd name="connsiteY73" fmla="*/ 3132666 h 3558993"/>
              <a:gd name="connsiteX74" fmla="*/ 2153824 w 4253557"/>
              <a:gd name="connsiteY74" fmla="*/ 3031066 h 3558993"/>
              <a:gd name="connsiteX75" fmla="*/ 2103024 w 4253557"/>
              <a:gd name="connsiteY75" fmla="*/ 2997200 h 3558993"/>
              <a:gd name="connsiteX76" fmla="*/ 2069157 w 4253557"/>
              <a:gd name="connsiteY76" fmla="*/ 2946400 h 3558993"/>
              <a:gd name="connsiteX77" fmla="*/ 2018357 w 4253557"/>
              <a:gd name="connsiteY77" fmla="*/ 2895600 h 3558993"/>
              <a:gd name="connsiteX78" fmla="*/ 2001424 w 4253557"/>
              <a:gd name="connsiteY78" fmla="*/ 2844800 h 3558993"/>
              <a:gd name="connsiteX79" fmla="*/ 1815157 w 4253557"/>
              <a:gd name="connsiteY79" fmla="*/ 2726266 h 3558993"/>
              <a:gd name="connsiteX80" fmla="*/ 1595024 w 4253557"/>
              <a:gd name="connsiteY80" fmla="*/ 2743200 h 3558993"/>
              <a:gd name="connsiteX81" fmla="*/ 1544224 w 4253557"/>
              <a:gd name="connsiteY81" fmla="*/ 2760133 h 3558993"/>
              <a:gd name="connsiteX82" fmla="*/ 1324091 w 4253557"/>
              <a:gd name="connsiteY82" fmla="*/ 2743200 h 3558993"/>
              <a:gd name="connsiteX83" fmla="*/ 1273291 w 4253557"/>
              <a:gd name="connsiteY83" fmla="*/ 2692400 h 3558993"/>
              <a:gd name="connsiteX84" fmla="*/ 1002357 w 4253557"/>
              <a:gd name="connsiteY84" fmla="*/ 2675466 h 3558993"/>
              <a:gd name="connsiteX85" fmla="*/ 663691 w 4253557"/>
              <a:gd name="connsiteY85" fmla="*/ 2675466 h 3558993"/>
              <a:gd name="connsiteX86" fmla="*/ 562091 w 4253557"/>
              <a:gd name="connsiteY86" fmla="*/ 2641600 h 3558993"/>
              <a:gd name="connsiteX87" fmla="*/ 138757 w 4253557"/>
              <a:gd name="connsiteY87" fmla="*/ 2624666 h 3558993"/>
              <a:gd name="connsiteX88" fmla="*/ 104891 w 4253557"/>
              <a:gd name="connsiteY88" fmla="*/ 2556933 h 3558993"/>
              <a:gd name="connsiteX89" fmla="*/ 37157 w 4253557"/>
              <a:gd name="connsiteY89" fmla="*/ 1659466 h 3558993"/>
              <a:gd name="connsiteX90" fmla="*/ 3291 w 4253557"/>
              <a:gd name="connsiteY90" fmla="*/ 1608666 h 3558993"/>
              <a:gd name="connsiteX91" fmla="*/ 20224 w 4253557"/>
              <a:gd name="connsiteY91" fmla="*/ 1540933 h 3558993"/>
              <a:gd name="connsiteX92" fmla="*/ 87957 w 4253557"/>
              <a:gd name="connsiteY92" fmla="*/ 1388533 h 3558993"/>
              <a:gd name="connsiteX93" fmla="*/ 121824 w 4253557"/>
              <a:gd name="connsiteY93" fmla="*/ 1337733 h 3558993"/>
              <a:gd name="connsiteX94" fmla="*/ 138757 w 4253557"/>
              <a:gd name="connsiteY94" fmla="*/ 1270000 h 3558993"/>
              <a:gd name="connsiteX95" fmla="*/ 172624 w 4253557"/>
              <a:gd name="connsiteY95" fmla="*/ 1219200 h 3558993"/>
              <a:gd name="connsiteX96" fmla="*/ 172624 w 4253557"/>
              <a:gd name="connsiteY96" fmla="*/ 931333 h 355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53557" h="3558993">
                <a:moveTo>
                  <a:pt x="223424" y="880533"/>
                </a:moveTo>
                <a:cubicBezTo>
                  <a:pt x="446113" y="975971"/>
                  <a:pt x="498457" y="1006227"/>
                  <a:pt x="833024" y="1049866"/>
                </a:cubicBezTo>
                <a:cubicBezTo>
                  <a:pt x="928338" y="1062298"/>
                  <a:pt x="1024935" y="1038577"/>
                  <a:pt x="1120891" y="1032933"/>
                </a:cubicBezTo>
                <a:cubicBezTo>
                  <a:pt x="1403772" y="938639"/>
                  <a:pt x="1053535" y="1063548"/>
                  <a:pt x="1307157" y="948266"/>
                </a:cubicBezTo>
                <a:cubicBezTo>
                  <a:pt x="1339656" y="933494"/>
                  <a:pt x="1374890" y="925689"/>
                  <a:pt x="1408757" y="914400"/>
                </a:cubicBezTo>
                <a:cubicBezTo>
                  <a:pt x="1425690" y="903111"/>
                  <a:pt x="1440501" y="887679"/>
                  <a:pt x="1459557" y="880533"/>
                </a:cubicBezTo>
                <a:cubicBezTo>
                  <a:pt x="1486506" y="870427"/>
                  <a:pt x="1519235" y="877879"/>
                  <a:pt x="1544224" y="863600"/>
                </a:cubicBezTo>
                <a:cubicBezTo>
                  <a:pt x="1561894" y="853503"/>
                  <a:pt x="1564945" y="828336"/>
                  <a:pt x="1578091" y="812800"/>
                </a:cubicBezTo>
                <a:cubicBezTo>
                  <a:pt x="1627143" y="754830"/>
                  <a:pt x="1682605" y="702403"/>
                  <a:pt x="1730491" y="643466"/>
                </a:cubicBezTo>
                <a:cubicBezTo>
                  <a:pt x="1756158" y="611876"/>
                  <a:pt x="1798224" y="541866"/>
                  <a:pt x="1798224" y="541866"/>
                </a:cubicBezTo>
                <a:cubicBezTo>
                  <a:pt x="1803868" y="513644"/>
                  <a:pt x="1805051" y="484148"/>
                  <a:pt x="1815157" y="457200"/>
                </a:cubicBezTo>
                <a:cubicBezTo>
                  <a:pt x="1830788" y="415519"/>
                  <a:pt x="1861616" y="391637"/>
                  <a:pt x="1899824" y="372533"/>
                </a:cubicBezTo>
                <a:cubicBezTo>
                  <a:pt x="1915789" y="364551"/>
                  <a:pt x="1933691" y="361244"/>
                  <a:pt x="1950624" y="355600"/>
                </a:cubicBezTo>
                <a:cubicBezTo>
                  <a:pt x="2096210" y="258542"/>
                  <a:pt x="1912010" y="374907"/>
                  <a:pt x="2052224" y="304800"/>
                </a:cubicBezTo>
                <a:cubicBezTo>
                  <a:pt x="2114203" y="273810"/>
                  <a:pt x="2086937" y="266161"/>
                  <a:pt x="2153824" y="254000"/>
                </a:cubicBezTo>
                <a:cubicBezTo>
                  <a:pt x="2198597" y="245859"/>
                  <a:pt x="2244135" y="242711"/>
                  <a:pt x="2289291" y="237066"/>
                </a:cubicBezTo>
                <a:lnTo>
                  <a:pt x="2390891" y="169333"/>
                </a:lnTo>
                <a:lnTo>
                  <a:pt x="2441691" y="135466"/>
                </a:lnTo>
                <a:cubicBezTo>
                  <a:pt x="2452980" y="118533"/>
                  <a:pt x="2460241" y="98067"/>
                  <a:pt x="2475557" y="84666"/>
                </a:cubicBezTo>
                <a:cubicBezTo>
                  <a:pt x="2547219" y="21962"/>
                  <a:pt x="2558185" y="23257"/>
                  <a:pt x="2627957" y="0"/>
                </a:cubicBezTo>
                <a:cubicBezTo>
                  <a:pt x="2661824" y="5644"/>
                  <a:pt x="2695394" y="13517"/>
                  <a:pt x="2729557" y="16933"/>
                </a:cubicBezTo>
                <a:cubicBezTo>
                  <a:pt x="2808388" y="24816"/>
                  <a:pt x="2890075" y="13453"/>
                  <a:pt x="2966624" y="33866"/>
                </a:cubicBezTo>
                <a:cubicBezTo>
                  <a:pt x="2983871" y="38465"/>
                  <a:pt x="2975575" y="68701"/>
                  <a:pt x="2983557" y="84666"/>
                </a:cubicBezTo>
                <a:cubicBezTo>
                  <a:pt x="2992658" y="102869"/>
                  <a:pt x="3004395" y="119832"/>
                  <a:pt x="3017424" y="135466"/>
                </a:cubicBezTo>
                <a:cubicBezTo>
                  <a:pt x="3069947" y="198493"/>
                  <a:pt x="3070555" y="181007"/>
                  <a:pt x="3135957" y="237066"/>
                </a:cubicBezTo>
                <a:cubicBezTo>
                  <a:pt x="3330141" y="403510"/>
                  <a:pt x="3063850" y="181892"/>
                  <a:pt x="3220624" y="338666"/>
                </a:cubicBezTo>
                <a:cubicBezTo>
                  <a:pt x="3305086" y="423128"/>
                  <a:pt x="3469863" y="384206"/>
                  <a:pt x="3559291" y="389466"/>
                </a:cubicBezTo>
                <a:cubicBezTo>
                  <a:pt x="3570580" y="412044"/>
                  <a:pt x="3583213" y="433998"/>
                  <a:pt x="3593157" y="457200"/>
                </a:cubicBezTo>
                <a:cubicBezTo>
                  <a:pt x="3600188" y="473606"/>
                  <a:pt x="3603060" y="491594"/>
                  <a:pt x="3610091" y="508000"/>
                </a:cubicBezTo>
                <a:cubicBezTo>
                  <a:pt x="3624706" y="542102"/>
                  <a:pt x="3652813" y="596520"/>
                  <a:pt x="3677824" y="626533"/>
                </a:cubicBezTo>
                <a:cubicBezTo>
                  <a:pt x="3693155" y="644930"/>
                  <a:pt x="3707832" y="665452"/>
                  <a:pt x="3728624" y="677333"/>
                </a:cubicBezTo>
                <a:cubicBezTo>
                  <a:pt x="3748830" y="688879"/>
                  <a:pt x="3773980" y="687872"/>
                  <a:pt x="3796357" y="694266"/>
                </a:cubicBezTo>
                <a:cubicBezTo>
                  <a:pt x="3966396" y="742849"/>
                  <a:pt x="3703158" y="675201"/>
                  <a:pt x="3914891" y="728133"/>
                </a:cubicBezTo>
                <a:cubicBezTo>
                  <a:pt x="3991184" y="842575"/>
                  <a:pt x="3922882" y="722616"/>
                  <a:pt x="3965691" y="965200"/>
                </a:cubicBezTo>
                <a:cubicBezTo>
                  <a:pt x="3971895" y="1000355"/>
                  <a:pt x="3992556" y="1031795"/>
                  <a:pt x="3999557" y="1066800"/>
                </a:cubicBezTo>
                <a:cubicBezTo>
                  <a:pt x="4005202" y="1095022"/>
                  <a:pt x="4009510" y="1123544"/>
                  <a:pt x="4016491" y="1151466"/>
                </a:cubicBezTo>
                <a:cubicBezTo>
                  <a:pt x="4022516" y="1175565"/>
                  <a:pt x="4061740" y="1280272"/>
                  <a:pt x="4067291" y="1286933"/>
                </a:cubicBezTo>
                <a:cubicBezTo>
                  <a:pt x="4078718" y="1300645"/>
                  <a:pt x="4101158" y="1298222"/>
                  <a:pt x="4118091" y="1303866"/>
                </a:cubicBezTo>
                <a:cubicBezTo>
                  <a:pt x="4129380" y="1320799"/>
                  <a:pt x="4137567" y="1340275"/>
                  <a:pt x="4151957" y="1354666"/>
                </a:cubicBezTo>
                <a:cubicBezTo>
                  <a:pt x="4184783" y="1387492"/>
                  <a:pt x="4212240" y="1391694"/>
                  <a:pt x="4253557" y="1405466"/>
                </a:cubicBezTo>
                <a:cubicBezTo>
                  <a:pt x="4242268" y="1422399"/>
                  <a:pt x="4232719" y="1440632"/>
                  <a:pt x="4219691" y="1456266"/>
                </a:cubicBezTo>
                <a:cubicBezTo>
                  <a:pt x="4204360" y="1474663"/>
                  <a:pt x="4182175" y="1487141"/>
                  <a:pt x="4168891" y="1507066"/>
                </a:cubicBezTo>
                <a:cubicBezTo>
                  <a:pt x="4108032" y="1598354"/>
                  <a:pt x="4213349" y="1521405"/>
                  <a:pt x="4101157" y="1608666"/>
                </a:cubicBezTo>
                <a:cubicBezTo>
                  <a:pt x="4069028" y="1633655"/>
                  <a:pt x="3999557" y="1676400"/>
                  <a:pt x="3999557" y="1676400"/>
                </a:cubicBezTo>
                <a:cubicBezTo>
                  <a:pt x="3988268" y="1693333"/>
                  <a:pt x="3974792" y="1708997"/>
                  <a:pt x="3965691" y="1727200"/>
                </a:cubicBezTo>
                <a:cubicBezTo>
                  <a:pt x="3957709" y="1743165"/>
                  <a:pt x="3957613" y="1762502"/>
                  <a:pt x="3948757" y="1778000"/>
                </a:cubicBezTo>
                <a:cubicBezTo>
                  <a:pt x="3934755" y="1802504"/>
                  <a:pt x="3914361" y="1822768"/>
                  <a:pt x="3897957" y="1845733"/>
                </a:cubicBezTo>
                <a:cubicBezTo>
                  <a:pt x="3886128" y="1862293"/>
                  <a:pt x="3875380" y="1879600"/>
                  <a:pt x="3864091" y="1896533"/>
                </a:cubicBezTo>
                <a:cubicBezTo>
                  <a:pt x="3869735" y="2020711"/>
                  <a:pt x="3866214" y="2145646"/>
                  <a:pt x="3881024" y="2269066"/>
                </a:cubicBezTo>
                <a:cubicBezTo>
                  <a:pt x="3883449" y="2289272"/>
                  <a:pt x="3906626" y="2301269"/>
                  <a:pt x="3914891" y="2319866"/>
                </a:cubicBezTo>
                <a:cubicBezTo>
                  <a:pt x="3929389" y="2352488"/>
                  <a:pt x="3937468" y="2387599"/>
                  <a:pt x="3948757" y="2421466"/>
                </a:cubicBezTo>
                <a:lnTo>
                  <a:pt x="3965691" y="2472266"/>
                </a:lnTo>
                <a:cubicBezTo>
                  <a:pt x="3960046" y="2613377"/>
                  <a:pt x="3963802" y="2755179"/>
                  <a:pt x="3948757" y="2895600"/>
                </a:cubicBezTo>
                <a:cubicBezTo>
                  <a:pt x="3943887" y="2941052"/>
                  <a:pt x="3891540" y="2957392"/>
                  <a:pt x="3864091" y="2980266"/>
                </a:cubicBezTo>
                <a:cubicBezTo>
                  <a:pt x="3845694" y="2995597"/>
                  <a:pt x="3831688" y="3015735"/>
                  <a:pt x="3813291" y="3031066"/>
                </a:cubicBezTo>
                <a:cubicBezTo>
                  <a:pt x="3797657" y="3044095"/>
                  <a:pt x="3780694" y="3055832"/>
                  <a:pt x="3762491" y="3064933"/>
                </a:cubicBezTo>
                <a:cubicBezTo>
                  <a:pt x="3677904" y="3107226"/>
                  <a:pt x="3465599" y="3097247"/>
                  <a:pt x="3440757" y="3098800"/>
                </a:cubicBezTo>
                <a:cubicBezTo>
                  <a:pt x="3406890" y="3104444"/>
                  <a:pt x="3371729" y="3104876"/>
                  <a:pt x="3339157" y="3115733"/>
                </a:cubicBezTo>
                <a:cubicBezTo>
                  <a:pt x="3289636" y="3132240"/>
                  <a:pt x="3266230" y="3179102"/>
                  <a:pt x="3237557" y="3217333"/>
                </a:cubicBezTo>
                <a:cubicBezTo>
                  <a:pt x="3231913" y="3234266"/>
                  <a:pt x="3229292" y="3252530"/>
                  <a:pt x="3220624" y="3268133"/>
                </a:cubicBezTo>
                <a:cubicBezTo>
                  <a:pt x="3200857" y="3303714"/>
                  <a:pt x="3152891" y="3369733"/>
                  <a:pt x="3152891" y="3369733"/>
                </a:cubicBezTo>
                <a:cubicBezTo>
                  <a:pt x="3147246" y="3392311"/>
                  <a:pt x="3148866" y="3418102"/>
                  <a:pt x="3135957" y="3437466"/>
                </a:cubicBezTo>
                <a:cubicBezTo>
                  <a:pt x="3124668" y="3454399"/>
                  <a:pt x="3100609" y="3458088"/>
                  <a:pt x="3085157" y="3471333"/>
                </a:cubicBezTo>
                <a:cubicBezTo>
                  <a:pt x="2982888" y="3558993"/>
                  <a:pt x="3059966" y="3524885"/>
                  <a:pt x="2966624" y="3556000"/>
                </a:cubicBezTo>
                <a:cubicBezTo>
                  <a:pt x="2870668" y="3550355"/>
                  <a:pt x="2773012" y="3557917"/>
                  <a:pt x="2678757" y="3539066"/>
                </a:cubicBezTo>
                <a:cubicBezTo>
                  <a:pt x="2655275" y="3534369"/>
                  <a:pt x="2646354" y="3503597"/>
                  <a:pt x="2627957" y="3488266"/>
                </a:cubicBezTo>
                <a:cubicBezTo>
                  <a:pt x="2612323" y="3475238"/>
                  <a:pt x="2594090" y="3465689"/>
                  <a:pt x="2577157" y="3454400"/>
                </a:cubicBezTo>
                <a:cubicBezTo>
                  <a:pt x="2565868" y="3437467"/>
                  <a:pt x="2557681" y="3417991"/>
                  <a:pt x="2543291" y="3403600"/>
                </a:cubicBezTo>
                <a:cubicBezTo>
                  <a:pt x="2528900" y="3389209"/>
                  <a:pt x="2505204" y="3385625"/>
                  <a:pt x="2492491" y="3369733"/>
                </a:cubicBezTo>
                <a:cubicBezTo>
                  <a:pt x="2481341" y="3355795"/>
                  <a:pt x="2486707" y="3332871"/>
                  <a:pt x="2475557" y="3318933"/>
                </a:cubicBezTo>
                <a:cubicBezTo>
                  <a:pt x="2462844" y="3303041"/>
                  <a:pt x="2440391" y="3298095"/>
                  <a:pt x="2424757" y="3285066"/>
                </a:cubicBezTo>
                <a:cubicBezTo>
                  <a:pt x="2406360" y="3269735"/>
                  <a:pt x="2389542" y="3252448"/>
                  <a:pt x="2373957" y="3234266"/>
                </a:cubicBezTo>
                <a:cubicBezTo>
                  <a:pt x="2355590" y="3212838"/>
                  <a:pt x="2344585" y="3184900"/>
                  <a:pt x="2323157" y="3166533"/>
                </a:cubicBezTo>
                <a:cubicBezTo>
                  <a:pt x="2303991" y="3150105"/>
                  <a:pt x="2275135" y="3148435"/>
                  <a:pt x="2255424" y="3132666"/>
                </a:cubicBezTo>
                <a:cubicBezTo>
                  <a:pt x="2218025" y="3102746"/>
                  <a:pt x="2193675" y="3057633"/>
                  <a:pt x="2153824" y="3031066"/>
                </a:cubicBezTo>
                <a:lnTo>
                  <a:pt x="2103024" y="2997200"/>
                </a:lnTo>
                <a:cubicBezTo>
                  <a:pt x="2091735" y="2980267"/>
                  <a:pt x="2082186" y="2962034"/>
                  <a:pt x="2069157" y="2946400"/>
                </a:cubicBezTo>
                <a:cubicBezTo>
                  <a:pt x="2053826" y="2928003"/>
                  <a:pt x="2031641" y="2915525"/>
                  <a:pt x="2018357" y="2895600"/>
                </a:cubicBezTo>
                <a:cubicBezTo>
                  <a:pt x="2008456" y="2880748"/>
                  <a:pt x="2014045" y="2857421"/>
                  <a:pt x="2001424" y="2844800"/>
                </a:cubicBezTo>
                <a:cubicBezTo>
                  <a:pt x="1979924" y="2823300"/>
                  <a:pt x="1847813" y="2745860"/>
                  <a:pt x="1815157" y="2726266"/>
                </a:cubicBezTo>
                <a:cubicBezTo>
                  <a:pt x="1741779" y="2731911"/>
                  <a:pt x="1668050" y="2734072"/>
                  <a:pt x="1595024" y="2743200"/>
                </a:cubicBezTo>
                <a:cubicBezTo>
                  <a:pt x="1577313" y="2745414"/>
                  <a:pt x="1562073" y="2760133"/>
                  <a:pt x="1544224" y="2760133"/>
                </a:cubicBezTo>
                <a:cubicBezTo>
                  <a:pt x="1470630" y="2760133"/>
                  <a:pt x="1397469" y="2748844"/>
                  <a:pt x="1324091" y="2743200"/>
                </a:cubicBezTo>
                <a:cubicBezTo>
                  <a:pt x="1307158" y="2726267"/>
                  <a:pt x="1291688" y="2707731"/>
                  <a:pt x="1273291" y="2692400"/>
                </a:cubicBezTo>
                <a:cubicBezTo>
                  <a:pt x="1181770" y="2616132"/>
                  <a:pt x="1168604" y="2662678"/>
                  <a:pt x="1002357" y="2675466"/>
                </a:cubicBezTo>
                <a:cubicBezTo>
                  <a:pt x="851784" y="2700562"/>
                  <a:pt x="867689" y="2706066"/>
                  <a:pt x="663691" y="2675466"/>
                </a:cubicBezTo>
                <a:cubicBezTo>
                  <a:pt x="628387" y="2670170"/>
                  <a:pt x="597761" y="2643027"/>
                  <a:pt x="562091" y="2641600"/>
                </a:cubicBezTo>
                <a:lnTo>
                  <a:pt x="138757" y="2624666"/>
                </a:lnTo>
                <a:cubicBezTo>
                  <a:pt x="127468" y="2602088"/>
                  <a:pt x="106241" y="2582139"/>
                  <a:pt x="104891" y="2556933"/>
                </a:cubicBezTo>
                <a:cubicBezTo>
                  <a:pt x="56203" y="1648083"/>
                  <a:pt x="368366" y="1769873"/>
                  <a:pt x="37157" y="1659466"/>
                </a:cubicBezTo>
                <a:cubicBezTo>
                  <a:pt x="25868" y="1642533"/>
                  <a:pt x="6169" y="1628813"/>
                  <a:pt x="3291" y="1608666"/>
                </a:cubicBezTo>
                <a:cubicBezTo>
                  <a:pt x="0" y="1585627"/>
                  <a:pt x="12865" y="1563011"/>
                  <a:pt x="20224" y="1540933"/>
                </a:cubicBezTo>
                <a:cubicBezTo>
                  <a:pt x="34737" y="1497393"/>
                  <a:pt x="64355" y="1429837"/>
                  <a:pt x="87957" y="1388533"/>
                </a:cubicBezTo>
                <a:cubicBezTo>
                  <a:pt x="98054" y="1370863"/>
                  <a:pt x="110535" y="1354666"/>
                  <a:pt x="121824" y="1337733"/>
                </a:cubicBezTo>
                <a:cubicBezTo>
                  <a:pt x="127468" y="1315155"/>
                  <a:pt x="129589" y="1291391"/>
                  <a:pt x="138757" y="1270000"/>
                </a:cubicBezTo>
                <a:cubicBezTo>
                  <a:pt x="146774" y="1251294"/>
                  <a:pt x="170599" y="1239450"/>
                  <a:pt x="172624" y="1219200"/>
                </a:cubicBezTo>
                <a:cubicBezTo>
                  <a:pt x="182172" y="1123721"/>
                  <a:pt x="172624" y="1027289"/>
                  <a:pt x="172624" y="931333"/>
                </a:cubicBezTo>
              </a:path>
            </a:pathLst>
          </a:custGeom>
          <a:solidFill>
            <a:schemeClr val="tx2">
              <a:lumMod val="40000"/>
              <a:lumOff val="6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Straight Connector 26"/>
          <p:cNvCxnSpPr/>
          <p:nvPr/>
        </p:nvCxnSpPr>
        <p:spPr>
          <a:xfrm>
            <a:off x="1463033" y="3128968"/>
            <a:ext cx="3642367" cy="304323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66562" name="Picture 2" descr="C:\Program Files\Microsoft Office XP\Media\CntCD1\Animated\j0219108.gif"/>
          <p:cNvPicPr>
            <a:picLocks noChangeAspect="1" noChangeArrowheads="1" noCrop="1"/>
          </p:cNvPicPr>
          <p:nvPr/>
        </p:nvPicPr>
        <p:blipFill>
          <a:blip r:embed="rId3" cstate="print"/>
          <a:srcRect/>
          <a:stretch>
            <a:fillRect/>
          </a:stretch>
        </p:blipFill>
        <p:spPr bwMode="auto">
          <a:xfrm>
            <a:off x="1295400" y="2867025"/>
            <a:ext cx="340570" cy="333375"/>
          </a:xfrm>
          <a:prstGeom prst="rect">
            <a:avLst/>
          </a:prstGeom>
          <a:noFill/>
        </p:spPr>
      </p:pic>
      <p:pic>
        <p:nvPicPr>
          <p:cNvPr id="66564" name="Picture 4" descr="C:\Program Files\Microsoft Office XP\Media\CntCD1\Animated\j0303385.gif"/>
          <p:cNvPicPr>
            <a:picLocks noChangeAspect="1" noChangeArrowheads="1" noCrop="1"/>
          </p:cNvPicPr>
          <p:nvPr/>
        </p:nvPicPr>
        <p:blipFill>
          <a:blip r:embed="rId4" cstate="print"/>
          <a:srcRect/>
          <a:stretch>
            <a:fillRect/>
          </a:stretch>
        </p:blipFill>
        <p:spPr bwMode="auto">
          <a:xfrm>
            <a:off x="3810000" y="5029200"/>
            <a:ext cx="366712" cy="300037"/>
          </a:xfrm>
          <a:prstGeom prst="rect">
            <a:avLst/>
          </a:prstGeom>
          <a:noFill/>
        </p:spPr>
      </p:pic>
      <p:pic>
        <p:nvPicPr>
          <p:cNvPr id="66563" name="Picture 3" descr="C:\Program Files\Microsoft Office XP\Media\CntCD1\Animated\j0219107.gif"/>
          <p:cNvPicPr>
            <a:picLocks noChangeAspect="1" noChangeArrowheads="1" noCrop="1"/>
          </p:cNvPicPr>
          <p:nvPr/>
        </p:nvPicPr>
        <p:blipFill>
          <a:blip r:embed="rId5" cstate="print"/>
          <a:srcRect/>
          <a:stretch>
            <a:fillRect/>
          </a:stretch>
        </p:blipFill>
        <p:spPr bwMode="auto">
          <a:xfrm>
            <a:off x="4876800" y="3962400"/>
            <a:ext cx="405130" cy="414337"/>
          </a:xfrm>
          <a:prstGeom prst="rect">
            <a:avLst/>
          </a:prstGeom>
          <a:noFill/>
        </p:spPr>
      </p:pic>
      <p:cxnSp>
        <p:nvCxnSpPr>
          <p:cNvPr id="31" name="Straight Connector 30"/>
          <p:cNvCxnSpPr/>
          <p:nvPr/>
        </p:nvCxnSpPr>
        <p:spPr>
          <a:xfrm>
            <a:off x="5029200" y="2667000"/>
            <a:ext cx="76200" cy="3505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46" name="Picture 4" descr="C:\Program Files\Microsoft Office XP\Media\CntCD1\Animated\j0303385.gif"/>
          <p:cNvPicPr>
            <a:picLocks noChangeAspect="1" noChangeArrowheads="1" noCrop="1"/>
          </p:cNvPicPr>
          <p:nvPr/>
        </p:nvPicPr>
        <p:blipFill>
          <a:blip r:embed="rId4" cstate="print"/>
          <a:srcRect/>
          <a:stretch>
            <a:fillRect/>
          </a:stretch>
        </p:blipFill>
        <p:spPr bwMode="auto">
          <a:xfrm>
            <a:off x="4724400" y="2438400"/>
            <a:ext cx="366712" cy="300037"/>
          </a:xfrm>
          <a:prstGeom prst="rect">
            <a:avLst/>
          </a:prstGeom>
          <a:noFill/>
        </p:spPr>
      </p:pic>
      <p:grpSp>
        <p:nvGrpSpPr>
          <p:cNvPr id="4" name="Group 46"/>
          <p:cNvGrpSpPr/>
          <p:nvPr/>
        </p:nvGrpSpPr>
        <p:grpSpPr>
          <a:xfrm>
            <a:off x="4993477" y="5734048"/>
            <a:ext cx="304800" cy="468313"/>
            <a:chOff x="4648200" y="6019800"/>
            <a:chExt cx="304800" cy="468313"/>
          </a:xfrm>
        </p:grpSpPr>
        <p:sp>
          <p:nvSpPr>
            <p:cNvPr id="6" name="AutoShape 5"/>
            <p:cNvSpPr>
              <a:spLocks noChangeAspect="1" noChangeArrowheads="1" noTextEdit="1"/>
            </p:cNvSpPr>
            <p:nvPr/>
          </p:nvSpPr>
          <p:spPr bwMode="auto">
            <a:xfrm>
              <a:off x="4648200" y="6019800"/>
              <a:ext cx="304800" cy="468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568" name="Freeform 8"/>
            <p:cNvSpPr>
              <a:spLocks/>
            </p:cNvSpPr>
            <p:nvPr/>
          </p:nvSpPr>
          <p:spPr bwMode="auto">
            <a:xfrm>
              <a:off x="4678363" y="6208713"/>
              <a:ext cx="153988" cy="236538"/>
            </a:xfrm>
            <a:custGeom>
              <a:avLst/>
              <a:gdLst/>
              <a:ahLst/>
              <a:cxnLst>
                <a:cxn ang="0">
                  <a:pos x="47" y="22"/>
                </a:cxn>
                <a:cxn ang="0">
                  <a:pos x="36" y="52"/>
                </a:cxn>
                <a:cxn ang="0">
                  <a:pos x="22" y="97"/>
                </a:cxn>
                <a:cxn ang="0">
                  <a:pos x="9" y="154"/>
                </a:cxn>
                <a:cxn ang="0">
                  <a:pos x="2" y="227"/>
                </a:cxn>
                <a:cxn ang="0">
                  <a:pos x="1" y="316"/>
                </a:cxn>
                <a:cxn ang="0">
                  <a:pos x="7" y="420"/>
                </a:cxn>
                <a:cxn ang="0">
                  <a:pos x="18" y="530"/>
                </a:cxn>
                <a:cxn ang="0">
                  <a:pos x="32" y="641"/>
                </a:cxn>
                <a:cxn ang="0">
                  <a:pos x="47" y="745"/>
                </a:cxn>
                <a:cxn ang="0">
                  <a:pos x="62" y="831"/>
                </a:cxn>
                <a:cxn ang="0">
                  <a:pos x="73" y="892"/>
                </a:cxn>
                <a:cxn ang="0">
                  <a:pos x="79" y="922"/>
                </a:cxn>
                <a:cxn ang="0">
                  <a:pos x="305" y="1024"/>
                </a:cxn>
                <a:cxn ang="0">
                  <a:pos x="305" y="997"/>
                </a:cxn>
                <a:cxn ang="0">
                  <a:pos x="297" y="966"/>
                </a:cxn>
                <a:cxn ang="0">
                  <a:pos x="277" y="942"/>
                </a:cxn>
                <a:cxn ang="0">
                  <a:pos x="248" y="918"/>
                </a:cxn>
                <a:cxn ang="0">
                  <a:pos x="221" y="897"/>
                </a:cxn>
                <a:cxn ang="0">
                  <a:pos x="209" y="884"/>
                </a:cxn>
                <a:cxn ang="0">
                  <a:pos x="211" y="858"/>
                </a:cxn>
                <a:cxn ang="0">
                  <a:pos x="214" y="825"/>
                </a:cxn>
                <a:cxn ang="0">
                  <a:pos x="216" y="782"/>
                </a:cxn>
                <a:cxn ang="0">
                  <a:pos x="222" y="733"/>
                </a:cxn>
                <a:cxn ang="0">
                  <a:pos x="227" y="680"/>
                </a:cxn>
                <a:cxn ang="0">
                  <a:pos x="236" y="623"/>
                </a:cxn>
                <a:cxn ang="0">
                  <a:pos x="244" y="564"/>
                </a:cxn>
                <a:cxn ang="0">
                  <a:pos x="253" y="511"/>
                </a:cxn>
                <a:cxn ang="0">
                  <a:pos x="262" y="463"/>
                </a:cxn>
                <a:cxn ang="0">
                  <a:pos x="272" y="422"/>
                </a:cxn>
                <a:cxn ang="0">
                  <a:pos x="279" y="390"/>
                </a:cxn>
                <a:cxn ang="0">
                  <a:pos x="285" y="367"/>
                </a:cxn>
                <a:cxn ang="0">
                  <a:pos x="308" y="365"/>
                </a:cxn>
                <a:cxn ang="0">
                  <a:pos x="334" y="367"/>
                </a:cxn>
                <a:cxn ang="0">
                  <a:pos x="364" y="373"/>
                </a:cxn>
                <a:cxn ang="0">
                  <a:pos x="397" y="380"/>
                </a:cxn>
                <a:cxn ang="0">
                  <a:pos x="427" y="389"/>
                </a:cxn>
                <a:cxn ang="0">
                  <a:pos x="455" y="401"/>
                </a:cxn>
                <a:cxn ang="0">
                  <a:pos x="481" y="430"/>
                </a:cxn>
                <a:cxn ang="0">
                  <a:pos x="484" y="467"/>
                </a:cxn>
                <a:cxn ang="0">
                  <a:pos x="473" y="498"/>
                </a:cxn>
                <a:cxn ang="0">
                  <a:pos x="572" y="886"/>
                </a:cxn>
                <a:cxn ang="0">
                  <a:pos x="582" y="859"/>
                </a:cxn>
                <a:cxn ang="0">
                  <a:pos x="582" y="830"/>
                </a:cxn>
                <a:cxn ang="0">
                  <a:pos x="568" y="797"/>
                </a:cxn>
                <a:cxn ang="0">
                  <a:pos x="549" y="771"/>
                </a:cxn>
                <a:cxn ang="0">
                  <a:pos x="525" y="750"/>
                </a:cxn>
                <a:cxn ang="0">
                  <a:pos x="678" y="399"/>
                </a:cxn>
                <a:cxn ang="0">
                  <a:pos x="666" y="373"/>
                </a:cxn>
                <a:cxn ang="0">
                  <a:pos x="652" y="344"/>
                </a:cxn>
                <a:cxn ang="0">
                  <a:pos x="633" y="308"/>
                </a:cxn>
                <a:cxn ang="0">
                  <a:pos x="608" y="269"/>
                </a:cxn>
                <a:cxn ang="0">
                  <a:pos x="578" y="230"/>
                </a:cxn>
                <a:cxn ang="0">
                  <a:pos x="542" y="192"/>
                </a:cxn>
                <a:cxn ang="0">
                  <a:pos x="502" y="155"/>
                </a:cxn>
                <a:cxn ang="0">
                  <a:pos x="461" y="123"/>
                </a:cxn>
                <a:cxn ang="0">
                  <a:pos x="422" y="97"/>
                </a:cxn>
                <a:cxn ang="0">
                  <a:pos x="387" y="73"/>
                </a:cxn>
                <a:cxn ang="0">
                  <a:pos x="360" y="57"/>
                </a:cxn>
                <a:cxn ang="0">
                  <a:pos x="61" y="0"/>
                </a:cxn>
              </a:cxnLst>
              <a:rect l="0" t="0" r="r" b="b"/>
              <a:pathLst>
                <a:path w="683" h="1039">
                  <a:moveTo>
                    <a:pt x="61" y="0"/>
                  </a:moveTo>
                  <a:lnTo>
                    <a:pt x="61" y="0"/>
                  </a:lnTo>
                  <a:lnTo>
                    <a:pt x="59" y="3"/>
                  </a:lnTo>
                  <a:lnTo>
                    <a:pt x="57" y="6"/>
                  </a:lnTo>
                  <a:lnTo>
                    <a:pt x="56" y="9"/>
                  </a:lnTo>
                  <a:lnTo>
                    <a:pt x="53" y="13"/>
                  </a:lnTo>
                  <a:lnTo>
                    <a:pt x="51" y="17"/>
                  </a:lnTo>
                  <a:lnTo>
                    <a:pt x="50" y="20"/>
                  </a:lnTo>
                  <a:lnTo>
                    <a:pt x="47" y="22"/>
                  </a:lnTo>
                  <a:lnTo>
                    <a:pt x="46" y="24"/>
                  </a:lnTo>
                  <a:lnTo>
                    <a:pt x="45" y="28"/>
                  </a:lnTo>
                  <a:lnTo>
                    <a:pt x="44" y="30"/>
                  </a:lnTo>
                  <a:lnTo>
                    <a:pt x="43" y="34"/>
                  </a:lnTo>
                  <a:lnTo>
                    <a:pt x="42" y="37"/>
                  </a:lnTo>
                  <a:lnTo>
                    <a:pt x="39" y="41"/>
                  </a:lnTo>
                  <a:lnTo>
                    <a:pt x="38" y="44"/>
                  </a:lnTo>
                  <a:lnTo>
                    <a:pt x="37" y="48"/>
                  </a:lnTo>
                  <a:lnTo>
                    <a:pt x="36" y="52"/>
                  </a:lnTo>
                  <a:lnTo>
                    <a:pt x="33" y="57"/>
                  </a:lnTo>
                  <a:lnTo>
                    <a:pt x="32" y="60"/>
                  </a:lnTo>
                  <a:lnTo>
                    <a:pt x="31" y="65"/>
                  </a:lnTo>
                  <a:lnTo>
                    <a:pt x="30" y="70"/>
                  </a:lnTo>
                  <a:lnTo>
                    <a:pt x="28" y="76"/>
                  </a:lnTo>
                  <a:lnTo>
                    <a:pt x="26" y="80"/>
                  </a:lnTo>
                  <a:lnTo>
                    <a:pt x="25" y="85"/>
                  </a:lnTo>
                  <a:lnTo>
                    <a:pt x="23" y="91"/>
                  </a:lnTo>
                  <a:lnTo>
                    <a:pt x="22" y="97"/>
                  </a:lnTo>
                  <a:lnTo>
                    <a:pt x="21" y="101"/>
                  </a:lnTo>
                  <a:lnTo>
                    <a:pt x="18" y="107"/>
                  </a:lnTo>
                  <a:lnTo>
                    <a:pt x="17" y="113"/>
                  </a:lnTo>
                  <a:lnTo>
                    <a:pt x="16" y="120"/>
                  </a:lnTo>
                  <a:lnTo>
                    <a:pt x="15" y="126"/>
                  </a:lnTo>
                  <a:lnTo>
                    <a:pt x="14" y="133"/>
                  </a:lnTo>
                  <a:lnTo>
                    <a:pt x="12" y="140"/>
                  </a:lnTo>
                  <a:lnTo>
                    <a:pt x="10" y="147"/>
                  </a:lnTo>
                  <a:lnTo>
                    <a:pt x="9" y="154"/>
                  </a:lnTo>
                  <a:lnTo>
                    <a:pt x="9" y="161"/>
                  </a:lnTo>
                  <a:lnTo>
                    <a:pt x="8" y="169"/>
                  </a:lnTo>
                  <a:lnTo>
                    <a:pt x="7" y="177"/>
                  </a:lnTo>
                  <a:lnTo>
                    <a:pt x="5" y="184"/>
                  </a:lnTo>
                  <a:lnTo>
                    <a:pt x="4" y="192"/>
                  </a:lnTo>
                  <a:lnTo>
                    <a:pt x="3" y="200"/>
                  </a:lnTo>
                  <a:lnTo>
                    <a:pt x="3" y="210"/>
                  </a:lnTo>
                  <a:lnTo>
                    <a:pt x="2" y="218"/>
                  </a:lnTo>
                  <a:lnTo>
                    <a:pt x="2" y="227"/>
                  </a:lnTo>
                  <a:lnTo>
                    <a:pt x="1" y="237"/>
                  </a:lnTo>
                  <a:lnTo>
                    <a:pt x="1" y="246"/>
                  </a:lnTo>
                  <a:lnTo>
                    <a:pt x="1" y="255"/>
                  </a:lnTo>
                  <a:lnTo>
                    <a:pt x="0" y="265"/>
                  </a:lnTo>
                  <a:lnTo>
                    <a:pt x="0" y="274"/>
                  </a:lnTo>
                  <a:lnTo>
                    <a:pt x="0" y="284"/>
                  </a:lnTo>
                  <a:lnTo>
                    <a:pt x="0" y="295"/>
                  </a:lnTo>
                  <a:lnTo>
                    <a:pt x="0" y="305"/>
                  </a:lnTo>
                  <a:lnTo>
                    <a:pt x="1" y="316"/>
                  </a:lnTo>
                  <a:lnTo>
                    <a:pt x="1" y="328"/>
                  </a:lnTo>
                  <a:lnTo>
                    <a:pt x="1" y="338"/>
                  </a:lnTo>
                  <a:lnTo>
                    <a:pt x="2" y="348"/>
                  </a:lnTo>
                  <a:lnTo>
                    <a:pt x="2" y="360"/>
                  </a:lnTo>
                  <a:lnTo>
                    <a:pt x="3" y="372"/>
                  </a:lnTo>
                  <a:lnTo>
                    <a:pt x="4" y="382"/>
                  </a:lnTo>
                  <a:lnTo>
                    <a:pt x="4" y="395"/>
                  </a:lnTo>
                  <a:lnTo>
                    <a:pt x="5" y="407"/>
                  </a:lnTo>
                  <a:lnTo>
                    <a:pt x="7" y="420"/>
                  </a:lnTo>
                  <a:lnTo>
                    <a:pt x="8" y="431"/>
                  </a:lnTo>
                  <a:lnTo>
                    <a:pt x="9" y="443"/>
                  </a:lnTo>
                  <a:lnTo>
                    <a:pt x="10" y="456"/>
                  </a:lnTo>
                  <a:lnTo>
                    <a:pt x="11" y="469"/>
                  </a:lnTo>
                  <a:lnTo>
                    <a:pt x="12" y="480"/>
                  </a:lnTo>
                  <a:lnTo>
                    <a:pt x="14" y="493"/>
                  </a:lnTo>
                  <a:lnTo>
                    <a:pt x="15" y="506"/>
                  </a:lnTo>
                  <a:lnTo>
                    <a:pt x="17" y="518"/>
                  </a:lnTo>
                  <a:lnTo>
                    <a:pt x="18" y="530"/>
                  </a:lnTo>
                  <a:lnTo>
                    <a:pt x="19" y="543"/>
                  </a:lnTo>
                  <a:lnTo>
                    <a:pt x="21" y="555"/>
                  </a:lnTo>
                  <a:lnTo>
                    <a:pt x="23" y="568"/>
                  </a:lnTo>
                  <a:lnTo>
                    <a:pt x="24" y="581"/>
                  </a:lnTo>
                  <a:lnTo>
                    <a:pt x="26" y="592"/>
                  </a:lnTo>
                  <a:lnTo>
                    <a:pt x="28" y="605"/>
                  </a:lnTo>
                  <a:lnTo>
                    <a:pt x="30" y="618"/>
                  </a:lnTo>
                  <a:lnTo>
                    <a:pt x="31" y="630"/>
                  </a:lnTo>
                  <a:lnTo>
                    <a:pt x="32" y="641"/>
                  </a:lnTo>
                  <a:lnTo>
                    <a:pt x="35" y="653"/>
                  </a:lnTo>
                  <a:lnTo>
                    <a:pt x="36" y="666"/>
                  </a:lnTo>
                  <a:lnTo>
                    <a:pt x="38" y="677"/>
                  </a:lnTo>
                  <a:lnTo>
                    <a:pt x="39" y="689"/>
                  </a:lnTo>
                  <a:lnTo>
                    <a:pt x="42" y="701"/>
                  </a:lnTo>
                  <a:lnTo>
                    <a:pt x="44" y="712"/>
                  </a:lnTo>
                  <a:lnTo>
                    <a:pt x="45" y="723"/>
                  </a:lnTo>
                  <a:lnTo>
                    <a:pt x="46" y="733"/>
                  </a:lnTo>
                  <a:lnTo>
                    <a:pt x="47" y="745"/>
                  </a:lnTo>
                  <a:lnTo>
                    <a:pt x="50" y="755"/>
                  </a:lnTo>
                  <a:lnTo>
                    <a:pt x="51" y="765"/>
                  </a:lnTo>
                  <a:lnTo>
                    <a:pt x="53" y="775"/>
                  </a:lnTo>
                  <a:lnTo>
                    <a:pt x="54" y="786"/>
                  </a:lnTo>
                  <a:lnTo>
                    <a:pt x="57" y="795"/>
                  </a:lnTo>
                  <a:lnTo>
                    <a:pt x="58" y="804"/>
                  </a:lnTo>
                  <a:lnTo>
                    <a:pt x="59" y="814"/>
                  </a:lnTo>
                  <a:lnTo>
                    <a:pt x="60" y="822"/>
                  </a:lnTo>
                  <a:lnTo>
                    <a:pt x="62" y="831"/>
                  </a:lnTo>
                  <a:lnTo>
                    <a:pt x="64" y="839"/>
                  </a:lnTo>
                  <a:lnTo>
                    <a:pt x="65" y="848"/>
                  </a:lnTo>
                  <a:lnTo>
                    <a:pt x="66" y="855"/>
                  </a:lnTo>
                  <a:lnTo>
                    <a:pt x="68" y="862"/>
                  </a:lnTo>
                  <a:lnTo>
                    <a:pt x="69" y="869"/>
                  </a:lnTo>
                  <a:lnTo>
                    <a:pt x="69" y="874"/>
                  </a:lnTo>
                  <a:lnTo>
                    <a:pt x="71" y="881"/>
                  </a:lnTo>
                  <a:lnTo>
                    <a:pt x="72" y="887"/>
                  </a:lnTo>
                  <a:lnTo>
                    <a:pt x="73" y="892"/>
                  </a:lnTo>
                  <a:lnTo>
                    <a:pt x="74" y="898"/>
                  </a:lnTo>
                  <a:lnTo>
                    <a:pt x="75" y="902"/>
                  </a:lnTo>
                  <a:lnTo>
                    <a:pt x="76" y="906"/>
                  </a:lnTo>
                  <a:lnTo>
                    <a:pt x="76" y="909"/>
                  </a:lnTo>
                  <a:lnTo>
                    <a:pt x="76" y="913"/>
                  </a:lnTo>
                  <a:lnTo>
                    <a:pt x="78" y="915"/>
                  </a:lnTo>
                  <a:lnTo>
                    <a:pt x="79" y="919"/>
                  </a:lnTo>
                  <a:lnTo>
                    <a:pt x="79" y="921"/>
                  </a:lnTo>
                  <a:lnTo>
                    <a:pt x="79" y="922"/>
                  </a:lnTo>
                  <a:lnTo>
                    <a:pt x="109" y="938"/>
                  </a:lnTo>
                  <a:lnTo>
                    <a:pt x="95" y="1026"/>
                  </a:lnTo>
                  <a:lnTo>
                    <a:pt x="304" y="1039"/>
                  </a:lnTo>
                  <a:lnTo>
                    <a:pt x="304" y="1038"/>
                  </a:lnTo>
                  <a:lnTo>
                    <a:pt x="304" y="1036"/>
                  </a:lnTo>
                  <a:lnTo>
                    <a:pt x="304" y="1033"/>
                  </a:lnTo>
                  <a:lnTo>
                    <a:pt x="305" y="1029"/>
                  </a:lnTo>
                  <a:lnTo>
                    <a:pt x="305" y="1027"/>
                  </a:lnTo>
                  <a:lnTo>
                    <a:pt x="305" y="1024"/>
                  </a:lnTo>
                  <a:lnTo>
                    <a:pt x="305" y="1021"/>
                  </a:lnTo>
                  <a:lnTo>
                    <a:pt x="305" y="1019"/>
                  </a:lnTo>
                  <a:lnTo>
                    <a:pt x="305" y="1017"/>
                  </a:lnTo>
                  <a:lnTo>
                    <a:pt x="305" y="1013"/>
                  </a:lnTo>
                  <a:lnTo>
                    <a:pt x="305" y="1010"/>
                  </a:lnTo>
                  <a:lnTo>
                    <a:pt x="306" y="1007"/>
                  </a:lnTo>
                  <a:lnTo>
                    <a:pt x="305" y="1004"/>
                  </a:lnTo>
                  <a:lnTo>
                    <a:pt x="305" y="1000"/>
                  </a:lnTo>
                  <a:lnTo>
                    <a:pt x="305" y="997"/>
                  </a:lnTo>
                  <a:lnTo>
                    <a:pt x="305" y="993"/>
                  </a:lnTo>
                  <a:lnTo>
                    <a:pt x="304" y="990"/>
                  </a:lnTo>
                  <a:lnTo>
                    <a:pt x="304" y="986"/>
                  </a:lnTo>
                  <a:lnTo>
                    <a:pt x="303" y="983"/>
                  </a:lnTo>
                  <a:lnTo>
                    <a:pt x="303" y="979"/>
                  </a:lnTo>
                  <a:lnTo>
                    <a:pt x="301" y="976"/>
                  </a:lnTo>
                  <a:lnTo>
                    <a:pt x="300" y="973"/>
                  </a:lnTo>
                  <a:lnTo>
                    <a:pt x="299" y="969"/>
                  </a:lnTo>
                  <a:lnTo>
                    <a:pt x="297" y="966"/>
                  </a:lnTo>
                  <a:lnTo>
                    <a:pt x="296" y="963"/>
                  </a:lnTo>
                  <a:lnTo>
                    <a:pt x="293" y="961"/>
                  </a:lnTo>
                  <a:lnTo>
                    <a:pt x="292" y="958"/>
                  </a:lnTo>
                  <a:lnTo>
                    <a:pt x="290" y="956"/>
                  </a:lnTo>
                  <a:lnTo>
                    <a:pt x="287" y="954"/>
                  </a:lnTo>
                  <a:lnTo>
                    <a:pt x="285" y="950"/>
                  </a:lnTo>
                  <a:lnTo>
                    <a:pt x="282" y="948"/>
                  </a:lnTo>
                  <a:lnTo>
                    <a:pt x="279" y="945"/>
                  </a:lnTo>
                  <a:lnTo>
                    <a:pt x="277" y="942"/>
                  </a:lnTo>
                  <a:lnTo>
                    <a:pt x="273" y="940"/>
                  </a:lnTo>
                  <a:lnTo>
                    <a:pt x="270" y="937"/>
                  </a:lnTo>
                  <a:lnTo>
                    <a:pt x="268" y="934"/>
                  </a:lnTo>
                  <a:lnTo>
                    <a:pt x="264" y="932"/>
                  </a:lnTo>
                  <a:lnTo>
                    <a:pt x="261" y="928"/>
                  </a:lnTo>
                  <a:lnTo>
                    <a:pt x="257" y="926"/>
                  </a:lnTo>
                  <a:lnTo>
                    <a:pt x="255" y="923"/>
                  </a:lnTo>
                  <a:lnTo>
                    <a:pt x="250" y="920"/>
                  </a:lnTo>
                  <a:lnTo>
                    <a:pt x="248" y="918"/>
                  </a:lnTo>
                  <a:lnTo>
                    <a:pt x="244" y="915"/>
                  </a:lnTo>
                  <a:lnTo>
                    <a:pt x="241" y="913"/>
                  </a:lnTo>
                  <a:lnTo>
                    <a:pt x="237" y="911"/>
                  </a:lnTo>
                  <a:lnTo>
                    <a:pt x="235" y="907"/>
                  </a:lnTo>
                  <a:lnTo>
                    <a:pt x="232" y="905"/>
                  </a:lnTo>
                  <a:lnTo>
                    <a:pt x="229" y="904"/>
                  </a:lnTo>
                  <a:lnTo>
                    <a:pt x="226" y="900"/>
                  </a:lnTo>
                  <a:lnTo>
                    <a:pt x="223" y="899"/>
                  </a:lnTo>
                  <a:lnTo>
                    <a:pt x="221" y="897"/>
                  </a:lnTo>
                  <a:lnTo>
                    <a:pt x="219" y="895"/>
                  </a:lnTo>
                  <a:lnTo>
                    <a:pt x="215" y="893"/>
                  </a:lnTo>
                  <a:lnTo>
                    <a:pt x="212" y="891"/>
                  </a:lnTo>
                  <a:lnTo>
                    <a:pt x="211" y="890"/>
                  </a:lnTo>
                  <a:lnTo>
                    <a:pt x="209" y="890"/>
                  </a:lnTo>
                  <a:lnTo>
                    <a:pt x="209" y="888"/>
                  </a:lnTo>
                  <a:lnTo>
                    <a:pt x="209" y="887"/>
                  </a:lnTo>
                  <a:lnTo>
                    <a:pt x="209" y="886"/>
                  </a:lnTo>
                  <a:lnTo>
                    <a:pt x="209" y="884"/>
                  </a:lnTo>
                  <a:lnTo>
                    <a:pt x="209" y="880"/>
                  </a:lnTo>
                  <a:lnTo>
                    <a:pt x="209" y="877"/>
                  </a:lnTo>
                  <a:lnTo>
                    <a:pt x="209" y="874"/>
                  </a:lnTo>
                  <a:lnTo>
                    <a:pt x="211" y="872"/>
                  </a:lnTo>
                  <a:lnTo>
                    <a:pt x="211" y="869"/>
                  </a:lnTo>
                  <a:lnTo>
                    <a:pt x="211" y="867"/>
                  </a:lnTo>
                  <a:lnTo>
                    <a:pt x="211" y="864"/>
                  </a:lnTo>
                  <a:lnTo>
                    <a:pt x="211" y="862"/>
                  </a:lnTo>
                  <a:lnTo>
                    <a:pt x="211" y="858"/>
                  </a:lnTo>
                  <a:lnTo>
                    <a:pt x="212" y="855"/>
                  </a:lnTo>
                  <a:lnTo>
                    <a:pt x="212" y="851"/>
                  </a:lnTo>
                  <a:lnTo>
                    <a:pt x="212" y="848"/>
                  </a:lnTo>
                  <a:lnTo>
                    <a:pt x="212" y="844"/>
                  </a:lnTo>
                  <a:lnTo>
                    <a:pt x="212" y="842"/>
                  </a:lnTo>
                  <a:lnTo>
                    <a:pt x="212" y="837"/>
                  </a:lnTo>
                  <a:lnTo>
                    <a:pt x="213" y="834"/>
                  </a:lnTo>
                  <a:lnTo>
                    <a:pt x="213" y="829"/>
                  </a:lnTo>
                  <a:lnTo>
                    <a:pt x="214" y="825"/>
                  </a:lnTo>
                  <a:lnTo>
                    <a:pt x="214" y="821"/>
                  </a:lnTo>
                  <a:lnTo>
                    <a:pt x="214" y="816"/>
                  </a:lnTo>
                  <a:lnTo>
                    <a:pt x="214" y="813"/>
                  </a:lnTo>
                  <a:lnTo>
                    <a:pt x="215" y="808"/>
                  </a:lnTo>
                  <a:lnTo>
                    <a:pt x="215" y="803"/>
                  </a:lnTo>
                  <a:lnTo>
                    <a:pt x="215" y="799"/>
                  </a:lnTo>
                  <a:lnTo>
                    <a:pt x="216" y="793"/>
                  </a:lnTo>
                  <a:lnTo>
                    <a:pt x="216" y="788"/>
                  </a:lnTo>
                  <a:lnTo>
                    <a:pt x="216" y="782"/>
                  </a:lnTo>
                  <a:lnTo>
                    <a:pt x="218" y="778"/>
                  </a:lnTo>
                  <a:lnTo>
                    <a:pt x="218" y="773"/>
                  </a:lnTo>
                  <a:lnTo>
                    <a:pt x="219" y="768"/>
                  </a:lnTo>
                  <a:lnTo>
                    <a:pt x="219" y="762"/>
                  </a:lnTo>
                  <a:lnTo>
                    <a:pt x="220" y="757"/>
                  </a:lnTo>
                  <a:lnTo>
                    <a:pt x="220" y="751"/>
                  </a:lnTo>
                  <a:lnTo>
                    <a:pt x="221" y="745"/>
                  </a:lnTo>
                  <a:lnTo>
                    <a:pt x="221" y="739"/>
                  </a:lnTo>
                  <a:lnTo>
                    <a:pt x="222" y="733"/>
                  </a:lnTo>
                  <a:lnTo>
                    <a:pt x="222" y="727"/>
                  </a:lnTo>
                  <a:lnTo>
                    <a:pt x="223" y="723"/>
                  </a:lnTo>
                  <a:lnTo>
                    <a:pt x="223" y="716"/>
                  </a:lnTo>
                  <a:lnTo>
                    <a:pt x="225" y="710"/>
                  </a:lnTo>
                  <a:lnTo>
                    <a:pt x="225" y="704"/>
                  </a:lnTo>
                  <a:lnTo>
                    <a:pt x="226" y="698"/>
                  </a:lnTo>
                  <a:lnTo>
                    <a:pt x="226" y="692"/>
                  </a:lnTo>
                  <a:lnTo>
                    <a:pt x="227" y="685"/>
                  </a:lnTo>
                  <a:lnTo>
                    <a:pt x="227" y="680"/>
                  </a:lnTo>
                  <a:lnTo>
                    <a:pt x="229" y="674"/>
                  </a:lnTo>
                  <a:lnTo>
                    <a:pt x="229" y="667"/>
                  </a:lnTo>
                  <a:lnTo>
                    <a:pt x="230" y="661"/>
                  </a:lnTo>
                  <a:lnTo>
                    <a:pt x="232" y="654"/>
                  </a:lnTo>
                  <a:lnTo>
                    <a:pt x="232" y="648"/>
                  </a:lnTo>
                  <a:lnTo>
                    <a:pt x="233" y="641"/>
                  </a:lnTo>
                  <a:lnTo>
                    <a:pt x="234" y="635"/>
                  </a:lnTo>
                  <a:lnTo>
                    <a:pt x="235" y="628"/>
                  </a:lnTo>
                  <a:lnTo>
                    <a:pt x="236" y="623"/>
                  </a:lnTo>
                  <a:lnTo>
                    <a:pt x="236" y="616"/>
                  </a:lnTo>
                  <a:lnTo>
                    <a:pt x="237" y="609"/>
                  </a:lnTo>
                  <a:lnTo>
                    <a:pt x="239" y="603"/>
                  </a:lnTo>
                  <a:lnTo>
                    <a:pt x="239" y="596"/>
                  </a:lnTo>
                  <a:lnTo>
                    <a:pt x="240" y="589"/>
                  </a:lnTo>
                  <a:lnTo>
                    <a:pt x="241" y="583"/>
                  </a:lnTo>
                  <a:lnTo>
                    <a:pt x="242" y="577"/>
                  </a:lnTo>
                  <a:lnTo>
                    <a:pt x="243" y="571"/>
                  </a:lnTo>
                  <a:lnTo>
                    <a:pt x="244" y="564"/>
                  </a:lnTo>
                  <a:lnTo>
                    <a:pt x="244" y="558"/>
                  </a:lnTo>
                  <a:lnTo>
                    <a:pt x="246" y="551"/>
                  </a:lnTo>
                  <a:lnTo>
                    <a:pt x="247" y="546"/>
                  </a:lnTo>
                  <a:lnTo>
                    <a:pt x="248" y="540"/>
                  </a:lnTo>
                  <a:lnTo>
                    <a:pt x="249" y="534"/>
                  </a:lnTo>
                  <a:lnTo>
                    <a:pt x="250" y="528"/>
                  </a:lnTo>
                  <a:lnTo>
                    <a:pt x="251" y="522"/>
                  </a:lnTo>
                  <a:lnTo>
                    <a:pt x="253" y="516"/>
                  </a:lnTo>
                  <a:lnTo>
                    <a:pt x="253" y="511"/>
                  </a:lnTo>
                  <a:lnTo>
                    <a:pt x="254" y="505"/>
                  </a:lnTo>
                  <a:lnTo>
                    <a:pt x="255" y="500"/>
                  </a:lnTo>
                  <a:lnTo>
                    <a:pt x="256" y="494"/>
                  </a:lnTo>
                  <a:lnTo>
                    <a:pt x="257" y="488"/>
                  </a:lnTo>
                  <a:lnTo>
                    <a:pt x="258" y="484"/>
                  </a:lnTo>
                  <a:lnTo>
                    <a:pt x="259" y="479"/>
                  </a:lnTo>
                  <a:lnTo>
                    <a:pt x="261" y="473"/>
                  </a:lnTo>
                  <a:lnTo>
                    <a:pt x="262" y="467"/>
                  </a:lnTo>
                  <a:lnTo>
                    <a:pt x="262" y="463"/>
                  </a:lnTo>
                  <a:lnTo>
                    <a:pt x="264" y="458"/>
                  </a:lnTo>
                  <a:lnTo>
                    <a:pt x="264" y="453"/>
                  </a:lnTo>
                  <a:lnTo>
                    <a:pt x="266" y="449"/>
                  </a:lnTo>
                  <a:lnTo>
                    <a:pt x="266" y="444"/>
                  </a:lnTo>
                  <a:lnTo>
                    <a:pt x="268" y="439"/>
                  </a:lnTo>
                  <a:lnTo>
                    <a:pt x="269" y="435"/>
                  </a:lnTo>
                  <a:lnTo>
                    <a:pt x="270" y="430"/>
                  </a:lnTo>
                  <a:lnTo>
                    <a:pt x="270" y="427"/>
                  </a:lnTo>
                  <a:lnTo>
                    <a:pt x="272" y="422"/>
                  </a:lnTo>
                  <a:lnTo>
                    <a:pt x="272" y="418"/>
                  </a:lnTo>
                  <a:lnTo>
                    <a:pt x="273" y="414"/>
                  </a:lnTo>
                  <a:lnTo>
                    <a:pt x="273" y="410"/>
                  </a:lnTo>
                  <a:lnTo>
                    <a:pt x="276" y="408"/>
                  </a:lnTo>
                  <a:lnTo>
                    <a:pt x="276" y="403"/>
                  </a:lnTo>
                  <a:lnTo>
                    <a:pt x="277" y="400"/>
                  </a:lnTo>
                  <a:lnTo>
                    <a:pt x="278" y="396"/>
                  </a:lnTo>
                  <a:lnTo>
                    <a:pt x="278" y="394"/>
                  </a:lnTo>
                  <a:lnTo>
                    <a:pt x="279" y="390"/>
                  </a:lnTo>
                  <a:lnTo>
                    <a:pt x="279" y="388"/>
                  </a:lnTo>
                  <a:lnTo>
                    <a:pt x="280" y="386"/>
                  </a:lnTo>
                  <a:lnTo>
                    <a:pt x="282" y="383"/>
                  </a:lnTo>
                  <a:lnTo>
                    <a:pt x="282" y="381"/>
                  </a:lnTo>
                  <a:lnTo>
                    <a:pt x="283" y="378"/>
                  </a:lnTo>
                  <a:lnTo>
                    <a:pt x="283" y="375"/>
                  </a:lnTo>
                  <a:lnTo>
                    <a:pt x="284" y="374"/>
                  </a:lnTo>
                  <a:lnTo>
                    <a:pt x="285" y="371"/>
                  </a:lnTo>
                  <a:lnTo>
                    <a:pt x="285" y="367"/>
                  </a:lnTo>
                  <a:lnTo>
                    <a:pt x="286" y="364"/>
                  </a:lnTo>
                  <a:lnTo>
                    <a:pt x="287" y="362"/>
                  </a:lnTo>
                  <a:lnTo>
                    <a:pt x="289" y="362"/>
                  </a:lnTo>
                  <a:lnTo>
                    <a:pt x="292" y="362"/>
                  </a:lnTo>
                  <a:lnTo>
                    <a:pt x="296" y="362"/>
                  </a:lnTo>
                  <a:lnTo>
                    <a:pt x="299" y="362"/>
                  </a:lnTo>
                  <a:lnTo>
                    <a:pt x="303" y="364"/>
                  </a:lnTo>
                  <a:lnTo>
                    <a:pt x="307" y="365"/>
                  </a:lnTo>
                  <a:lnTo>
                    <a:pt x="308" y="365"/>
                  </a:lnTo>
                  <a:lnTo>
                    <a:pt x="311" y="365"/>
                  </a:lnTo>
                  <a:lnTo>
                    <a:pt x="314" y="365"/>
                  </a:lnTo>
                  <a:lnTo>
                    <a:pt x="317" y="365"/>
                  </a:lnTo>
                  <a:lnTo>
                    <a:pt x="319" y="365"/>
                  </a:lnTo>
                  <a:lnTo>
                    <a:pt x="322" y="366"/>
                  </a:lnTo>
                  <a:lnTo>
                    <a:pt x="325" y="366"/>
                  </a:lnTo>
                  <a:lnTo>
                    <a:pt x="328" y="367"/>
                  </a:lnTo>
                  <a:lnTo>
                    <a:pt x="331" y="367"/>
                  </a:lnTo>
                  <a:lnTo>
                    <a:pt x="334" y="367"/>
                  </a:lnTo>
                  <a:lnTo>
                    <a:pt x="338" y="368"/>
                  </a:lnTo>
                  <a:lnTo>
                    <a:pt x="341" y="368"/>
                  </a:lnTo>
                  <a:lnTo>
                    <a:pt x="345" y="368"/>
                  </a:lnTo>
                  <a:lnTo>
                    <a:pt x="348" y="369"/>
                  </a:lnTo>
                  <a:lnTo>
                    <a:pt x="350" y="371"/>
                  </a:lnTo>
                  <a:lnTo>
                    <a:pt x="355" y="371"/>
                  </a:lnTo>
                  <a:lnTo>
                    <a:pt x="357" y="371"/>
                  </a:lnTo>
                  <a:lnTo>
                    <a:pt x="362" y="372"/>
                  </a:lnTo>
                  <a:lnTo>
                    <a:pt x="364" y="373"/>
                  </a:lnTo>
                  <a:lnTo>
                    <a:pt x="368" y="373"/>
                  </a:lnTo>
                  <a:lnTo>
                    <a:pt x="371" y="374"/>
                  </a:lnTo>
                  <a:lnTo>
                    <a:pt x="375" y="374"/>
                  </a:lnTo>
                  <a:lnTo>
                    <a:pt x="380" y="375"/>
                  </a:lnTo>
                  <a:lnTo>
                    <a:pt x="383" y="376"/>
                  </a:lnTo>
                  <a:lnTo>
                    <a:pt x="387" y="376"/>
                  </a:lnTo>
                  <a:lnTo>
                    <a:pt x="390" y="378"/>
                  </a:lnTo>
                  <a:lnTo>
                    <a:pt x="394" y="379"/>
                  </a:lnTo>
                  <a:lnTo>
                    <a:pt x="397" y="380"/>
                  </a:lnTo>
                  <a:lnTo>
                    <a:pt x="401" y="381"/>
                  </a:lnTo>
                  <a:lnTo>
                    <a:pt x="404" y="381"/>
                  </a:lnTo>
                  <a:lnTo>
                    <a:pt x="408" y="382"/>
                  </a:lnTo>
                  <a:lnTo>
                    <a:pt x="412" y="383"/>
                  </a:lnTo>
                  <a:lnTo>
                    <a:pt x="415" y="385"/>
                  </a:lnTo>
                  <a:lnTo>
                    <a:pt x="418" y="386"/>
                  </a:lnTo>
                  <a:lnTo>
                    <a:pt x="422" y="387"/>
                  </a:lnTo>
                  <a:lnTo>
                    <a:pt x="425" y="388"/>
                  </a:lnTo>
                  <a:lnTo>
                    <a:pt x="427" y="389"/>
                  </a:lnTo>
                  <a:lnTo>
                    <a:pt x="431" y="390"/>
                  </a:lnTo>
                  <a:lnTo>
                    <a:pt x="434" y="392"/>
                  </a:lnTo>
                  <a:lnTo>
                    <a:pt x="438" y="393"/>
                  </a:lnTo>
                  <a:lnTo>
                    <a:pt x="440" y="394"/>
                  </a:lnTo>
                  <a:lnTo>
                    <a:pt x="444" y="396"/>
                  </a:lnTo>
                  <a:lnTo>
                    <a:pt x="446" y="397"/>
                  </a:lnTo>
                  <a:lnTo>
                    <a:pt x="449" y="399"/>
                  </a:lnTo>
                  <a:lnTo>
                    <a:pt x="452" y="400"/>
                  </a:lnTo>
                  <a:lnTo>
                    <a:pt x="455" y="401"/>
                  </a:lnTo>
                  <a:lnTo>
                    <a:pt x="458" y="403"/>
                  </a:lnTo>
                  <a:lnTo>
                    <a:pt x="460" y="404"/>
                  </a:lnTo>
                  <a:lnTo>
                    <a:pt x="465" y="408"/>
                  </a:lnTo>
                  <a:lnTo>
                    <a:pt x="468" y="411"/>
                  </a:lnTo>
                  <a:lnTo>
                    <a:pt x="472" y="414"/>
                  </a:lnTo>
                  <a:lnTo>
                    <a:pt x="475" y="418"/>
                  </a:lnTo>
                  <a:lnTo>
                    <a:pt x="476" y="422"/>
                  </a:lnTo>
                  <a:lnTo>
                    <a:pt x="479" y="425"/>
                  </a:lnTo>
                  <a:lnTo>
                    <a:pt x="481" y="430"/>
                  </a:lnTo>
                  <a:lnTo>
                    <a:pt x="482" y="434"/>
                  </a:lnTo>
                  <a:lnTo>
                    <a:pt x="483" y="438"/>
                  </a:lnTo>
                  <a:lnTo>
                    <a:pt x="484" y="442"/>
                  </a:lnTo>
                  <a:lnTo>
                    <a:pt x="484" y="446"/>
                  </a:lnTo>
                  <a:lnTo>
                    <a:pt x="486" y="451"/>
                  </a:lnTo>
                  <a:lnTo>
                    <a:pt x="484" y="455"/>
                  </a:lnTo>
                  <a:lnTo>
                    <a:pt x="484" y="459"/>
                  </a:lnTo>
                  <a:lnTo>
                    <a:pt x="484" y="463"/>
                  </a:lnTo>
                  <a:lnTo>
                    <a:pt x="484" y="467"/>
                  </a:lnTo>
                  <a:lnTo>
                    <a:pt x="482" y="471"/>
                  </a:lnTo>
                  <a:lnTo>
                    <a:pt x="482" y="474"/>
                  </a:lnTo>
                  <a:lnTo>
                    <a:pt x="481" y="478"/>
                  </a:lnTo>
                  <a:lnTo>
                    <a:pt x="480" y="481"/>
                  </a:lnTo>
                  <a:lnTo>
                    <a:pt x="479" y="485"/>
                  </a:lnTo>
                  <a:lnTo>
                    <a:pt x="477" y="488"/>
                  </a:lnTo>
                  <a:lnTo>
                    <a:pt x="476" y="491"/>
                  </a:lnTo>
                  <a:lnTo>
                    <a:pt x="475" y="494"/>
                  </a:lnTo>
                  <a:lnTo>
                    <a:pt x="473" y="498"/>
                  </a:lnTo>
                  <a:lnTo>
                    <a:pt x="472" y="502"/>
                  </a:lnTo>
                  <a:lnTo>
                    <a:pt x="470" y="505"/>
                  </a:lnTo>
                  <a:lnTo>
                    <a:pt x="470" y="505"/>
                  </a:lnTo>
                  <a:lnTo>
                    <a:pt x="383" y="785"/>
                  </a:lnTo>
                  <a:lnTo>
                    <a:pt x="568" y="892"/>
                  </a:lnTo>
                  <a:lnTo>
                    <a:pt x="568" y="891"/>
                  </a:lnTo>
                  <a:lnTo>
                    <a:pt x="570" y="891"/>
                  </a:lnTo>
                  <a:lnTo>
                    <a:pt x="571" y="888"/>
                  </a:lnTo>
                  <a:lnTo>
                    <a:pt x="572" y="886"/>
                  </a:lnTo>
                  <a:lnTo>
                    <a:pt x="573" y="883"/>
                  </a:lnTo>
                  <a:lnTo>
                    <a:pt x="575" y="880"/>
                  </a:lnTo>
                  <a:lnTo>
                    <a:pt x="577" y="876"/>
                  </a:lnTo>
                  <a:lnTo>
                    <a:pt x="579" y="872"/>
                  </a:lnTo>
                  <a:lnTo>
                    <a:pt x="580" y="870"/>
                  </a:lnTo>
                  <a:lnTo>
                    <a:pt x="580" y="867"/>
                  </a:lnTo>
                  <a:lnTo>
                    <a:pt x="581" y="864"/>
                  </a:lnTo>
                  <a:lnTo>
                    <a:pt x="582" y="862"/>
                  </a:lnTo>
                  <a:lnTo>
                    <a:pt x="582" y="859"/>
                  </a:lnTo>
                  <a:lnTo>
                    <a:pt x="582" y="856"/>
                  </a:lnTo>
                  <a:lnTo>
                    <a:pt x="584" y="853"/>
                  </a:lnTo>
                  <a:lnTo>
                    <a:pt x="584" y="851"/>
                  </a:lnTo>
                  <a:lnTo>
                    <a:pt x="584" y="848"/>
                  </a:lnTo>
                  <a:lnTo>
                    <a:pt x="584" y="844"/>
                  </a:lnTo>
                  <a:lnTo>
                    <a:pt x="584" y="841"/>
                  </a:lnTo>
                  <a:lnTo>
                    <a:pt x="584" y="838"/>
                  </a:lnTo>
                  <a:lnTo>
                    <a:pt x="584" y="834"/>
                  </a:lnTo>
                  <a:lnTo>
                    <a:pt x="582" y="830"/>
                  </a:lnTo>
                  <a:lnTo>
                    <a:pt x="582" y="827"/>
                  </a:lnTo>
                  <a:lnTo>
                    <a:pt x="581" y="824"/>
                  </a:lnTo>
                  <a:lnTo>
                    <a:pt x="580" y="820"/>
                  </a:lnTo>
                  <a:lnTo>
                    <a:pt x="579" y="816"/>
                  </a:lnTo>
                  <a:lnTo>
                    <a:pt x="577" y="813"/>
                  </a:lnTo>
                  <a:lnTo>
                    <a:pt x="575" y="808"/>
                  </a:lnTo>
                  <a:lnTo>
                    <a:pt x="573" y="804"/>
                  </a:lnTo>
                  <a:lnTo>
                    <a:pt x="571" y="801"/>
                  </a:lnTo>
                  <a:lnTo>
                    <a:pt x="568" y="797"/>
                  </a:lnTo>
                  <a:lnTo>
                    <a:pt x="567" y="795"/>
                  </a:lnTo>
                  <a:lnTo>
                    <a:pt x="565" y="790"/>
                  </a:lnTo>
                  <a:lnTo>
                    <a:pt x="563" y="788"/>
                  </a:lnTo>
                  <a:lnTo>
                    <a:pt x="560" y="785"/>
                  </a:lnTo>
                  <a:lnTo>
                    <a:pt x="558" y="782"/>
                  </a:lnTo>
                  <a:lnTo>
                    <a:pt x="556" y="779"/>
                  </a:lnTo>
                  <a:lnTo>
                    <a:pt x="553" y="776"/>
                  </a:lnTo>
                  <a:lnTo>
                    <a:pt x="551" y="773"/>
                  </a:lnTo>
                  <a:lnTo>
                    <a:pt x="549" y="771"/>
                  </a:lnTo>
                  <a:lnTo>
                    <a:pt x="546" y="768"/>
                  </a:lnTo>
                  <a:lnTo>
                    <a:pt x="544" y="766"/>
                  </a:lnTo>
                  <a:lnTo>
                    <a:pt x="542" y="764"/>
                  </a:lnTo>
                  <a:lnTo>
                    <a:pt x="539" y="761"/>
                  </a:lnTo>
                  <a:lnTo>
                    <a:pt x="536" y="758"/>
                  </a:lnTo>
                  <a:lnTo>
                    <a:pt x="532" y="755"/>
                  </a:lnTo>
                  <a:lnTo>
                    <a:pt x="530" y="752"/>
                  </a:lnTo>
                  <a:lnTo>
                    <a:pt x="528" y="751"/>
                  </a:lnTo>
                  <a:lnTo>
                    <a:pt x="525" y="750"/>
                  </a:lnTo>
                  <a:lnTo>
                    <a:pt x="510" y="708"/>
                  </a:lnTo>
                  <a:lnTo>
                    <a:pt x="582" y="739"/>
                  </a:lnTo>
                  <a:lnTo>
                    <a:pt x="683" y="410"/>
                  </a:lnTo>
                  <a:lnTo>
                    <a:pt x="681" y="409"/>
                  </a:lnTo>
                  <a:lnTo>
                    <a:pt x="681" y="408"/>
                  </a:lnTo>
                  <a:lnTo>
                    <a:pt x="680" y="407"/>
                  </a:lnTo>
                  <a:lnTo>
                    <a:pt x="680" y="404"/>
                  </a:lnTo>
                  <a:lnTo>
                    <a:pt x="679" y="401"/>
                  </a:lnTo>
                  <a:lnTo>
                    <a:pt x="678" y="399"/>
                  </a:lnTo>
                  <a:lnTo>
                    <a:pt x="676" y="394"/>
                  </a:lnTo>
                  <a:lnTo>
                    <a:pt x="674" y="390"/>
                  </a:lnTo>
                  <a:lnTo>
                    <a:pt x="673" y="388"/>
                  </a:lnTo>
                  <a:lnTo>
                    <a:pt x="672" y="386"/>
                  </a:lnTo>
                  <a:lnTo>
                    <a:pt x="672" y="383"/>
                  </a:lnTo>
                  <a:lnTo>
                    <a:pt x="671" y="381"/>
                  </a:lnTo>
                  <a:lnTo>
                    <a:pt x="670" y="378"/>
                  </a:lnTo>
                  <a:lnTo>
                    <a:pt x="667" y="375"/>
                  </a:lnTo>
                  <a:lnTo>
                    <a:pt x="666" y="373"/>
                  </a:lnTo>
                  <a:lnTo>
                    <a:pt x="666" y="369"/>
                  </a:lnTo>
                  <a:lnTo>
                    <a:pt x="664" y="366"/>
                  </a:lnTo>
                  <a:lnTo>
                    <a:pt x="663" y="362"/>
                  </a:lnTo>
                  <a:lnTo>
                    <a:pt x="660" y="360"/>
                  </a:lnTo>
                  <a:lnTo>
                    <a:pt x="659" y="357"/>
                  </a:lnTo>
                  <a:lnTo>
                    <a:pt x="658" y="353"/>
                  </a:lnTo>
                  <a:lnTo>
                    <a:pt x="656" y="350"/>
                  </a:lnTo>
                  <a:lnTo>
                    <a:pt x="655" y="346"/>
                  </a:lnTo>
                  <a:lnTo>
                    <a:pt x="652" y="344"/>
                  </a:lnTo>
                  <a:lnTo>
                    <a:pt x="650" y="339"/>
                  </a:lnTo>
                  <a:lnTo>
                    <a:pt x="649" y="336"/>
                  </a:lnTo>
                  <a:lnTo>
                    <a:pt x="646" y="331"/>
                  </a:lnTo>
                  <a:lnTo>
                    <a:pt x="644" y="328"/>
                  </a:lnTo>
                  <a:lnTo>
                    <a:pt x="642" y="324"/>
                  </a:lnTo>
                  <a:lnTo>
                    <a:pt x="641" y="319"/>
                  </a:lnTo>
                  <a:lnTo>
                    <a:pt x="637" y="316"/>
                  </a:lnTo>
                  <a:lnTo>
                    <a:pt x="636" y="312"/>
                  </a:lnTo>
                  <a:lnTo>
                    <a:pt x="633" y="308"/>
                  </a:lnTo>
                  <a:lnTo>
                    <a:pt x="630" y="304"/>
                  </a:lnTo>
                  <a:lnTo>
                    <a:pt x="628" y="300"/>
                  </a:lnTo>
                  <a:lnTo>
                    <a:pt x="626" y="295"/>
                  </a:lnTo>
                  <a:lnTo>
                    <a:pt x="623" y="290"/>
                  </a:lnTo>
                  <a:lnTo>
                    <a:pt x="620" y="287"/>
                  </a:lnTo>
                  <a:lnTo>
                    <a:pt x="617" y="282"/>
                  </a:lnTo>
                  <a:lnTo>
                    <a:pt x="615" y="279"/>
                  </a:lnTo>
                  <a:lnTo>
                    <a:pt x="612" y="274"/>
                  </a:lnTo>
                  <a:lnTo>
                    <a:pt x="608" y="269"/>
                  </a:lnTo>
                  <a:lnTo>
                    <a:pt x="605" y="265"/>
                  </a:lnTo>
                  <a:lnTo>
                    <a:pt x="602" y="261"/>
                  </a:lnTo>
                  <a:lnTo>
                    <a:pt x="599" y="256"/>
                  </a:lnTo>
                  <a:lnTo>
                    <a:pt x="595" y="252"/>
                  </a:lnTo>
                  <a:lnTo>
                    <a:pt x="592" y="247"/>
                  </a:lnTo>
                  <a:lnTo>
                    <a:pt x="588" y="244"/>
                  </a:lnTo>
                  <a:lnTo>
                    <a:pt x="585" y="239"/>
                  </a:lnTo>
                  <a:lnTo>
                    <a:pt x="581" y="234"/>
                  </a:lnTo>
                  <a:lnTo>
                    <a:pt x="578" y="230"/>
                  </a:lnTo>
                  <a:lnTo>
                    <a:pt x="574" y="226"/>
                  </a:lnTo>
                  <a:lnTo>
                    <a:pt x="571" y="221"/>
                  </a:lnTo>
                  <a:lnTo>
                    <a:pt x="566" y="218"/>
                  </a:lnTo>
                  <a:lnTo>
                    <a:pt x="563" y="213"/>
                  </a:lnTo>
                  <a:lnTo>
                    <a:pt x="559" y="210"/>
                  </a:lnTo>
                  <a:lnTo>
                    <a:pt x="554" y="205"/>
                  </a:lnTo>
                  <a:lnTo>
                    <a:pt x="551" y="200"/>
                  </a:lnTo>
                  <a:lnTo>
                    <a:pt x="546" y="196"/>
                  </a:lnTo>
                  <a:lnTo>
                    <a:pt x="542" y="192"/>
                  </a:lnTo>
                  <a:lnTo>
                    <a:pt x="537" y="188"/>
                  </a:lnTo>
                  <a:lnTo>
                    <a:pt x="533" y="184"/>
                  </a:lnTo>
                  <a:lnTo>
                    <a:pt x="529" y="179"/>
                  </a:lnTo>
                  <a:lnTo>
                    <a:pt x="525" y="176"/>
                  </a:lnTo>
                  <a:lnTo>
                    <a:pt x="519" y="171"/>
                  </a:lnTo>
                  <a:lnTo>
                    <a:pt x="516" y="168"/>
                  </a:lnTo>
                  <a:lnTo>
                    <a:pt x="511" y="163"/>
                  </a:lnTo>
                  <a:lnTo>
                    <a:pt x="507" y="160"/>
                  </a:lnTo>
                  <a:lnTo>
                    <a:pt x="502" y="155"/>
                  </a:lnTo>
                  <a:lnTo>
                    <a:pt x="498" y="151"/>
                  </a:lnTo>
                  <a:lnTo>
                    <a:pt x="493" y="148"/>
                  </a:lnTo>
                  <a:lnTo>
                    <a:pt x="489" y="146"/>
                  </a:lnTo>
                  <a:lnTo>
                    <a:pt x="484" y="141"/>
                  </a:lnTo>
                  <a:lnTo>
                    <a:pt x="480" y="137"/>
                  </a:lnTo>
                  <a:lnTo>
                    <a:pt x="475" y="134"/>
                  </a:lnTo>
                  <a:lnTo>
                    <a:pt x="470" y="130"/>
                  </a:lnTo>
                  <a:lnTo>
                    <a:pt x="465" y="127"/>
                  </a:lnTo>
                  <a:lnTo>
                    <a:pt x="461" y="123"/>
                  </a:lnTo>
                  <a:lnTo>
                    <a:pt x="456" y="120"/>
                  </a:lnTo>
                  <a:lnTo>
                    <a:pt x="452" y="118"/>
                  </a:lnTo>
                  <a:lnTo>
                    <a:pt x="447" y="114"/>
                  </a:lnTo>
                  <a:lnTo>
                    <a:pt x="444" y="111"/>
                  </a:lnTo>
                  <a:lnTo>
                    <a:pt x="439" y="107"/>
                  </a:lnTo>
                  <a:lnTo>
                    <a:pt x="434" y="105"/>
                  </a:lnTo>
                  <a:lnTo>
                    <a:pt x="430" y="101"/>
                  </a:lnTo>
                  <a:lnTo>
                    <a:pt x="426" y="99"/>
                  </a:lnTo>
                  <a:lnTo>
                    <a:pt x="422" y="97"/>
                  </a:lnTo>
                  <a:lnTo>
                    <a:pt x="418" y="93"/>
                  </a:lnTo>
                  <a:lnTo>
                    <a:pt x="413" y="91"/>
                  </a:lnTo>
                  <a:lnTo>
                    <a:pt x="410" y="87"/>
                  </a:lnTo>
                  <a:lnTo>
                    <a:pt x="405" y="85"/>
                  </a:lnTo>
                  <a:lnTo>
                    <a:pt x="402" y="83"/>
                  </a:lnTo>
                  <a:lnTo>
                    <a:pt x="398" y="80"/>
                  </a:lnTo>
                  <a:lnTo>
                    <a:pt x="394" y="77"/>
                  </a:lnTo>
                  <a:lnTo>
                    <a:pt x="390" y="74"/>
                  </a:lnTo>
                  <a:lnTo>
                    <a:pt x="387" y="73"/>
                  </a:lnTo>
                  <a:lnTo>
                    <a:pt x="383" y="71"/>
                  </a:lnTo>
                  <a:lnTo>
                    <a:pt x="381" y="69"/>
                  </a:lnTo>
                  <a:lnTo>
                    <a:pt x="377" y="66"/>
                  </a:lnTo>
                  <a:lnTo>
                    <a:pt x="374" y="65"/>
                  </a:lnTo>
                  <a:lnTo>
                    <a:pt x="371" y="63"/>
                  </a:lnTo>
                  <a:lnTo>
                    <a:pt x="368" y="62"/>
                  </a:lnTo>
                  <a:lnTo>
                    <a:pt x="366" y="60"/>
                  </a:lnTo>
                  <a:lnTo>
                    <a:pt x="363" y="59"/>
                  </a:lnTo>
                  <a:lnTo>
                    <a:pt x="360" y="57"/>
                  </a:lnTo>
                  <a:lnTo>
                    <a:pt x="357" y="56"/>
                  </a:lnTo>
                  <a:lnTo>
                    <a:pt x="355" y="55"/>
                  </a:lnTo>
                  <a:lnTo>
                    <a:pt x="353" y="53"/>
                  </a:lnTo>
                  <a:lnTo>
                    <a:pt x="349" y="51"/>
                  </a:lnTo>
                  <a:lnTo>
                    <a:pt x="346" y="49"/>
                  </a:lnTo>
                  <a:lnTo>
                    <a:pt x="343" y="48"/>
                  </a:lnTo>
                  <a:lnTo>
                    <a:pt x="342" y="47"/>
                  </a:lnTo>
                  <a:lnTo>
                    <a:pt x="341" y="47"/>
                  </a:lnTo>
                  <a:lnTo>
                    <a:pt x="61" y="0"/>
                  </a:lnTo>
                  <a:lnTo>
                    <a:pt x="61"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69" name="Freeform 9"/>
            <p:cNvSpPr>
              <a:spLocks/>
            </p:cNvSpPr>
            <p:nvPr/>
          </p:nvSpPr>
          <p:spPr bwMode="auto">
            <a:xfrm>
              <a:off x="4732338" y="6229350"/>
              <a:ext cx="66675" cy="217488"/>
            </a:xfrm>
            <a:custGeom>
              <a:avLst/>
              <a:gdLst/>
              <a:ahLst/>
              <a:cxnLst>
                <a:cxn ang="0">
                  <a:pos x="60" y="0"/>
                </a:cxn>
                <a:cxn ang="0">
                  <a:pos x="80" y="107"/>
                </a:cxn>
                <a:cxn ang="0">
                  <a:pos x="160" y="107"/>
                </a:cxn>
                <a:cxn ang="0">
                  <a:pos x="160" y="0"/>
                </a:cxn>
                <a:cxn ang="0">
                  <a:pos x="208" y="0"/>
                </a:cxn>
                <a:cxn ang="0">
                  <a:pos x="208" y="134"/>
                </a:cxn>
                <a:cxn ang="0">
                  <a:pos x="144" y="175"/>
                </a:cxn>
                <a:cxn ang="0">
                  <a:pos x="160" y="556"/>
                </a:cxn>
                <a:cxn ang="0">
                  <a:pos x="183" y="569"/>
                </a:cxn>
                <a:cxn ang="0">
                  <a:pos x="189" y="686"/>
                </a:cxn>
                <a:cxn ang="0">
                  <a:pos x="279" y="756"/>
                </a:cxn>
                <a:cxn ang="0">
                  <a:pos x="296" y="959"/>
                </a:cxn>
                <a:cxn ang="0">
                  <a:pos x="0" y="945"/>
                </a:cxn>
                <a:cxn ang="0">
                  <a:pos x="9" y="735"/>
                </a:cxn>
                <a:cxn ang="0">
                  <a:pos x="63" y="702"/>
                </a:cxn>
                <a:cxn ang="0">
                  <a:pos x="63" y="569"/>
                </a:cxn>
                <a:cxn ang="0">
                  <a:pos x="103" y="538"/>
                </a:cxn>
                <a:cxn ang="0">
                  <a:pos x="88" y="169"/>
                </a:cxn>
                <a:cxn ang="0">
                  <a:pos x="35" y="131"/>
                </a:cxn>
                <a:cxn ang="0">
                  <a:pos x="28" y="12"/>
                </a:cxn>
                <a:cxn ang="0">
                  <a:pos x="60" y="0"/>
                </a:cxn>
                <a:cxn ang="0">
                  <a:pos x="60" y="0"/>
                </a:cxn>
              </a:cxnLst>
              <a:rect l="0" t="0" r="r" b="b"/>
              <a:pathLst>
                <a:path w="296" h="959">
                  <a:moveTo>
                    <a:pt x="60" y="0"/>
                  </a:moveTo>
                  <a:lnTo>
                    <a:pt x="80" y="107"/>
                  </a:lnTo>
                  <a:lnTo>
                    <a:pt x="160" y="107"/>
                  </a:lnTo>
                  <a:lnTo>
                    <a:pt x="160" y="0"/>
                  </a:lnTo>
                  <a:lnTo>
                    <a:pt x="208" y="0"/>
                  </a:lnTo>
                  <a:lnTo>
                    <a:pt x="208" y="134"/>
                  </a:lnTo>
                  <a:lnTo>
                    <a:pt x="144" y="175"/>
                  </a:lnTo>
                  <a:lnTo>
                    <a:pt x="160" y="556"/>
                  </a:lnTo>
                  <a:lnTo>
                    <a:pt x="183" y="569"/>
                  </a:lnTo>
                  <a:lnTo>
                    <a:pt x="189" y="686"/>
                  </a:lnTo>
                  <a:lnTo>
                    <a:pt x="279" y="756"/>
                  </a:lnTo>
                  <a:lnTo>
                    <a:pt x="296" y="959"/>
                  </a:lnTo>
                  <a:lnTo>
                    <a:pt x="0" y="945"/>
                  </a:lnTo>
                  <a:lnTo>
                    <a:pt x="9" y="735"/>
                  </a:lnTo>
                  <a:lnTo>
                    <a:pt x="63" y="702"/>
                  </a:lnTo>
                  <a:lnTo>
                    <a:pt x="63" y="569"/>
                  </a:lnTo>
                  <a:lnTo>
                    <a:pt x="103" y="538"/>
                  </a:lnTo>
                  <a:lnTo>
                    <a:pt x="88" y="169"/>
                  </a:lnTo>
                  <a:lnTo>
                    <a:pt x="35" y="131"/>
                  </a:lnTo>
                  <a:lnTo>
                    <a:pt x="28" y="12"/>
                  </a:lnTo>
                  <a:lnTo>
                    <a:pt x="60" y="0"/>
                  </a:lnTo>
                  <a:lnTo>
                    <a:pt x="60"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0" name="Freeform 10"/>
            <p:cNvSpPr>
              <a:spLocks/>
            </p:cNvSpPr>
            <p:nvPr/>
          </p:nvSpPr>
          <p:spPr bwMode="auto">
            <a:xfrm>
              <a:off x="4648200" y="6084888"/>
              <a:ext cx="192088" cy="163513"/>
            </a:xfrm>
            <a:custGeom>
              <a:avLst/>
              <a:gdLst/>
              <a:ahLst/>
              <a:cxnLst>
                <a:cxn ang="0">
                  <a:pos x="253" y="62"/>
                </a:cxn>
                <a:cxn ang="0">
                  <a:pos x="230" y="75"/>
                </a:cxn>
                <a:cxn ang="0">
                  <a:pos x="214" y="86"/>
                </a:cxn>
                <a:cxn ang="0">
                  <a:pos x="196" y="97"/>
                </a:cxn>
                <a:cxn ang="0">
                  <a:pos x="176" y="109"/>
                </a:cxn>
                <a:cxn ang="0">
                  <a:pos x="157" y="122"/>
                </a:cxn>
                <a:cxn ang="0">
                  <a:pos x="138" y="137"/>
                </a:cxn>
                <a:cxn ang="0">
                  <a:pos x="118" y="152"/>
                </a:cxn>
                <a:cxn ang="0">
                  <a:pos x="99" y="167"/>
                </a:cxn>
                <a:cxn ang="0">
                  <a:pos x="83" y="181"/>
                </a:cxn>
                <a:cxn ang="0">
                  <a:pos x="61" y="200"/>
                </a:cxn>
                <a:cxn ang="0">
                  <a:pos x="38" y="222"/>
                </a:cxn>
                <a:cxn ang="0">
                  <a:pos x="22" y="240"/>
                </a:cxn>
                <a:cxn ang="0">
                  <a:pos x="0" y="324"/>
                </a:cxn>
                <a:cxn ang="0">
                  <a:pos x="2" y="340"/>
                </a:cxn>
                <a:cxn ang="0">
                  <a:pos x="12" y="357"/>
                </a:cxn>
                <a:cxn ang="0">
                  <a:pos x="20" y="374"/>
                </a:cxn>
                <a:cxn ang="0">
                  <a:pos x="30" y="394"/>
                </a:cxn>
                <a:cxn ang="0">
                  <a:pos x="42" y="413"/>
                </a:cxn>
                <a:cxn ang="0">
                  <a:pos x="56" y="436"/>
                </a:cxn>
                <a:cxn ang="0">
                  <a:pos x="69" y="457"/>
                </a:cxn>
                <a:cxn ang="0">
                  <a:pos x="85" y="479"/>
                </a:cxn>
                <a:cxn ang="0">
                  <a:pos x="100" y="499"/>
                </a:cxn>
                <a:cxn ang="0">
                  <a:pos x="118" y="518"/>
                </a:cxn>
                <a:cxn ang="0">
                  <a:pos x="134" y="535"/>
                </a:cxn>
                <a:cxn ang="0">
                  <a:pos x="150" y="551"/>
                </a:cxn>
                <a:cxn ang="0">
                  <a:pos x="167" y="566"/>
                </a:cxn>
                <a:cxn ang="0">
                  <a:pos x="182" y="579"/>
                </a:cxn>
                <a:cxn ang="0">
                  <a:pos x="206" y="598"/>
                </a:cxn>
                <a:cxn ang="0">
                  <a:pos x="221" y="609"/>
                </a:cxn>
                <a:cxn ang="0">
                  <a:pos x="622" y="661"/>
                </a:cxn>
                <a:cxn ang="0">
                  <a:pos x="718" y="541"/>
                </a:cxn>
                <a:cxn ang="0">
                  <a:pos x="734" y="523"/>
                </a:cxn>
                <a:cxn ang="0">
                  <a:pos x="752" y="502"/>
                </a:cxn>
                <a:cxn ang="0">
                  <a:pos x="774" y="475"/>
                </a:cxn>
                <a:cxn ang="0">
                  <a:pos x="783" y="461"/>
                </a:cxn>
                <a:cxn ang="0">
                  <a:pos x="795" y="446"/>
                </a:cxn>
                <a:cxn ang="0">
                  <a:pos x="804" y="431"/>
                </a:cxn>
                <a:cxn ang="0">
                  <a:pos x="812" y="415"/>
                </a:cxn>
                <a:cxn ang="0">
                  <a:pos x="818" y="399"/>
                </a:cxn>
                <a:cxn ang="0">
                  <a:pos x="825" y="383"/>
                </a:cxn>
                <a:cxn ang="0">
                  <a:pos x="836" y="356"/>
                </a:cxn>
                <a:cxn ang="0">
                  <a:pos x="843" y="334"/>
                </a:cxn>
                <a:cxn ang="0">
                  <a:pos x="847" y="319"/>
                </a:cxn>
                <a:cxn ang="0">
                  <a:pos x="844" y="303"/>
                </a:cxn>
                <a:cxn ang="0">
                  <a:pos x="835" y="279"/>
                </a:cxn>
                <a:cxn ang="0">
                  <a:pos x="828" y="262"/>
                </a:cxn>
                <a:cxn ang="0">
                  <a:pos x="818" y="242"/>
                </a:cxn>
                <a:cxn ang="0">
                  <a:pos x="808" y="222"/>
                </a:cxn>
                <a:cxn ang="0">
                  <a:pos x="794" y="202"/>
                </a:cxn>
                <a:cxn ang="0">
                  <a:pos x="779" y="183"/>
                </a:cxn>
                <a:cxn ang="0">
                  <a:pos x="760" y="163"/>
                </a:cxn>
                <a:cxn ang="0">
                  <a:pos x="739" y="145"/>
                </a:cxn>
                <a:cxn ang="0">
                  <a:pos x="716" y="129"/>
                </a:cxn>
                <a:cxn ang="0">
                  <a:pos x="690" y="113"/>
                </a:cxn>
                <a:cxn ang="0">
                  <a:pos x="664" y="97"/>
                </a:cxn>
                <a:cxn ang="0">
                  <a:pos x="640" y="85"/>
                </a:cxn>
                <a:cxn ang="0">
                  <a:pos x="615" y="73"/>
                </a:cxn>
                <a:cxn ang="0">
                  <a:pos x="594" y="64"/>
                </a:cxn>
                <a:cxn ang="0">
                  <a:pos x="576" y="55"/>
                </a:cxn>
                <a:cxn ang="0">
                  <a:pos x="561" y="50"/>
                </a:cxn>
                <a:cxn ang="0">
                  <a:pos x="396" y="0"/>
                </a:cxn>
              </a:cxnLst>
              <a:rect l="0" t="0" r="r" b="b"/>
              <a:pathLst>
                <a:path w="847" h="721">
                  <a:moveTo>
                    <a:pt x="266" y="57"/>
                  </a:moveTo>
                  <a:lnTo>
                    <a:pt x="265" y="57"/>
                  </a:lnTo>
                  <a:lnTo>
                    <a:pt x="261" y="58"/>
                  </a:lnTo>
                  <a:lnTo>
                    <a:pt x="259" y="59"/>
                  </a:lnTo>
                  <a:lnTo>
                    <a:pt x="256" y="60"/>
                  </a:lnTo>
                  <a:lnTo>
                    <a:pt x="253" y="62"/>
                  </a:lnTo>
                  <a:lnTo>
                    <a:pt x="249" y="65"/>
                  </a:lnTo>
                  <a:lnTo>
                    <a:pt x="246" y="66"/>
                  </a:lnTo>
                  <a:lnTo>
                    <a:pt x="241" y="69"/>
                  </a:lnTo>
                  <a:lnTo>
                    <a:pt x="237" y="72"/>
                  </a:lnTo>
                  <a:lnTo>
                    <a:pt x="233" y="74"/>
                  </a:lnTo>
                  <a:lnTo>
                    <a:pt x="230" y="75"/>
                  </a:lnTo>
                  <a:lnTo>
                    <a:pt x="227" y="78"/>
                  </a:lnTo>
                  <a:lnTo>
                    <a:pt x="225" y="79"/>
                  </a:lnTo>
                  <a:lnTo>
                    <a:pt x="223" y="81"/>
                  </a:lnTo>
                  <a:lnTo>
                    <a:pt x="219" y="82"/>
                  </a:lnTo>
                  <a:lnTo>
                    <a:pt x="217" y="83"/>
                  </a:lnTo>
                  <a:lnTo>
                    <a:pt x="214" y="86"/>
                  </a:lnTo>
                  <a:lnTo>
                    <a:pt x="212" y="88"/>
                  </a:lnTo>
                  <a:lnTo>
                    <a:pt x="209" y="89"/>
                  </a:lnTo>
                  <a:lnTo>
                    <a:pt x="205" y="92"/>
                  </a:lnTo>
                  <a:lnTo>
                    <a:pt x="202" y="93"/>
                  </a:lnTo>
                  <a:lnTo>
                    <a:pt x="199" y="95"/>
                  </a:lnTo>
                  <a:lnTo>
                    <a:pt x="196" y="97"/>
                  </a:lnTo>
                  <a:lnTo>
                    <a:pt x="192" y="99"/>
                  </a:lnTo>
                  <a:lnTo>
                    <a:pt x="190" y="101"/>
                  </a:lnTo>
                  <a:lnTo>
                    <a:pt x="187" y="103"/>
                  </a:lnTo>
                  <a:lnTo>
                    <a:pt x="183" y="104"/>
                  </a:lnTo>
                  <a:lnTo>
                    <a:pt x="181" y="107"/>
                  </a:lnTo>
                  <a:lnTo>
                    <a:pt x="176" y="109"/>
                  </a:lnTo>
                  <a:lnTo>
                    <a:pt x="174" y="111"/>
                  </a:lnTo>
                  <a:lnTo>
                    <a:pt x="170" y="114"/>
                  </a:lnTo>
                  <a:lnTo>
                    <a:pt x="167" y="116"/>
                  </a:lnTo>
                  <a:lnTo>
                    <a:pt x="163" y="118"/>
                  </a:lnTo>
                  <a:lnTo>
                    <a:pt x="161" y="121"/>
                  </a:lnTo>
                  <a:lnTo>
                    <a:pt x="157" y="122"/>
                  </a:lnTo>
                  <a:lnTo>
                    <a:pt x="154" y="124"/>
                  </a:lnTo>
                  <a:lnTo>
                    <a:pt x="150" y="127"/>
                  </a:lnTo>
                  <a:lnTo>
                    <a:pt x="147" y="130"/>
                  </a:lnTo>
                  <a:lnTo>
                    <a:pt x="143" y="132"/>
                  </a:lnTo>
                  <a:lnTo>
                    <a:pt x="141" y="135"/>
                  </a:lnTo>
                  <a:lnTo>
                    <a:pt x="138" y="137"/>
                  </a:lnTo>
                  <a:lnTo>
                    <a:pt x="134" y="139"/>
                  </a:lnTo>
                  <a:lnTo>
                    <a:pt x="131" y="142"/>
                  </a:lnTo>
                  <a:lnTo>
                    <a:pt x="127" y="144"/>
                  </a:lnTo>
                  <a:lnTo>
                    <a:pt x="124" y="146"/>
                  </a:lnTo>
                  <a:lnTo>
                    <a:pt x="121" y="150"/>
                  </a:lnTo>
                  <a:lnTo>
                    <a:pt x="118" y="152"/>
                  </a:lnTo>
                  <a:lnTo>
                    <a:pt x="114" y="155"/>
                  </a:lnTo>
                  <a:lnTo>
                    <a:pt x="112" y="158"/>
                  </a:lnTo>
                  <a:lnTo>
                    <a:pt x="108" y="160"/>
                  </a:lnTo>
                  <a:lnTo>
                    <a:pt x="105" y="163"/>
                  </a:lnTo>
                  <a:lnTo>
                    <a:pt x="103" y="165"/>
                  </a:lnTo>
                  <a:lnTo>
                    <a:pt x="99" y="167"/>
                  </a:lnTo>
                  <a:lnTo>
                    <a:pt x="97" y="170"/>
                  </a:lnTo>
                  <a:lnTo>
                    <a:pt x="93" y="172"/>
                  </a:lnTo>
                  <a:lnTo>
                    <a:pt x="91" y="174"/>
                  </a:lnTo>
                  <a:lnTo>
                    <a:pt x="89" y="177"/>
                  </a:lnTo>
                  <a:lnTo>
                    <a:pt x="85" y="179"/>
                  </a:lnTo>
                  <a:lnTo>
                    <a:pt x="83" y="181"/>
                  </a:lnTo>
                  <a:lnTo>
                    <a:pt x="80" y="184"/>
                  </a:lnTo>
                  <a:lnTo>
                    <a:pt x="77" y="185"/>
                  </a:lnTo>
                  <a:lnTo>
                    <a:pt x="75" y="188"/>
                  </a:lnTo>
                  <a:lnTo>
                    <a:pt x="70" y="192"/>
                  </a:lnTo>
                  <a:lnTo>
                    <a:pt x="65" y="197"/>
                  </a:lnTo>
                  <a:lnTo>
                    <a:pt x="61" y="200"/>
                  </a:lnTo>
                  <a:lnTo>
                    <a:pt x="57" y="205"/>
                  </a:lnTo>
                  <a:lnTo>
                    <a:pt x="52" y="208"/>
                  </a:lnTo>
                  <a:lnTo>
                    <a:pt x="49" y="212"/>
                  </a:lnTo>
                  <a:lnTo>
                    <a:pt x="45" y="215"/>
                  </a:lnTo>
                  <a:lnTo>
                    <a:pt x="42" y="219"/>
                  </a:lnTo>
                  <a:lnTo>
                    <a:pt x="38" y="222"/>
                  </a:lnTo>
                  <a:lnTo>
                    <a:pt x="36" y="226"/>
                  </a:lnTo>
                  <a:lnTo>
                    <a:pt x="33" y="228"/>
                  </a:lnTo>
                  <a:lnTo>
                    <a:pt x="30" y="230"/>
                  </a:lnTo>
                  <a:lnTo>
                    <a:pt x="28" y="233"/>
                  </a:lnTo>
                  <a:lnTo>
                    <a:pt x="26" y="236"/>
                  </a:lnTo>
                  <a:lnTo>
                    <a:pt x="22" y="240"/>
                  </a:lnTo>
                  <a:lnTo>
                    <a:pt x="19" y="243"/>
                  </a:lnTo>
                  <a:lnTo>
                    <a:pt x="16" y="246"/>
                  </a:lnTo>
                  <a:lnTo>
                    <a:pt x="15" y="248"/>
                  </a:lnTo>
                  <a:lnTo>
                    <a:pt x="14" y="249"/>
                  </a:lnTo>
                  <a:lnTo>
                    <a:pt x="14" y="250"/>
                  </a:lnTo>
                  <a:lnTo>
                    <a:pt x="0" y="324"/>
                  </a:lnTo>
                  <a:lnTo>
                    <a:pt x="0" y="325"/>
                  </a:lnTo>
                  <a:lnTo>
                    <a:pt x="0" y="327"/>
                  </a:lnTo>
                  <a:lnTo>
                    <a:pt x="0" y="329"/>
                  </a:lnTo>
                  <a:lnTo>
                    <a:pt x="0" y="332"/>
                  </a:lnTo>
                  <a:lnTo>
                    <a:pt x="1" y="335"/>
                  </a:lnTo>
                  <a:lnTo>
                    <a:pt x="2" y="340"/>
                  </a:lnTo>
                  <a:lnTo>
                    <a:pt x="3" y="343"/>
                  </a:lnTo>
                  <a:lnTo>
                    <a:pt x="6" y="348"/>
                  </a:lnTo>
                  <a:lnTo>
                    <a:pt x="7" y="350"/>
                  </a:lnTo>
                  <a:lnTo>
                    <a:pt x="9" y="352"/>
                  </a:lnTo>
                  <a:lnTo>
                    <a:pt x="10" y="355"/>
                  </a:lnTo>
                  <a:lnTo>
                    <a:pt x="12" y="357"/>
                  </a:lnTo>
                  <a:lnTo>
                    <a:pt x="13" y="360"/>
                  </a:lnTo>
                  <a:lnTo>
                    <a:pt x="14" y="363"/>
                  </a:lnTo>
                  <a:lnTo>
                    <a:pt x="15" y="366"/>
                  </a:lnTo>
                  <a:lnTo>
                    <a:pt x="17" y="368"/>
                  </a:lnTo>
                  <a:lnTo>
                    <a:pt x="19" y="371"/>
                  </a:lnTo>
                  <a:lnTo>
                    <a:pt x="20" y="374"/>
                  </a:lnTo>
                  <a:lnTo>
                    <a:pt x="22" y="377"/>
                  </a:lnTo>
                  <a:lnTo>
                    <a:pt x="23" y="381"/>
                  </a:lnTo>
                  <a:lnTo>
                    <a:pt x="24" y="383"/>
                  </a:lnTo>
                  <a:lnTo>
                    <a:pt x="27" y="387"/>
                  </a:lnTo>
                  <a:lnTo>
                    <a:pt x="29" y="390"/>
                  </a:lnTo>
                  <a:lnTo>
                    <a:pt x="30" y="394"/>
                  </a:lnTo>
                  <a:lnTo>
                    <a:pt x="33" y="397"/>
                  </a:lnTo>
                  <a:lnTo>
                    <a:pt x="34" y="401"/>
                  </a:lnTo>
                  <a:lnTo>
                    <a:pt x="36" y="403"/>
                  </a:lnTo>
                  <a:lnTo>
                    <a:pt x="38" y="406"/>
                  </a:lnTo>
                  <a:lnTo>
                    <a:pt x="40" y="410"/>
                  </a:lnTo>
                  <a:lnTo>
                    <a:pt x="42" y="413"/>
                  </a:lnTo>
                  <a:lnTo>
                    <a:pt x="44" y="417"/>
                  </a:lnTo>
                  <a:lnTo>
                    <a:pt x="47" y="420"/>
                  </a:lnTo>
                  <a:lnTo>
                    <a:pt x="48" y="424"/>
                  </a:lnTo>
                  <a:lnTo>
                    <a:pt x="50" y="429"/>
                  </a:lnTo>
                  <a:lnTo>
                    <a:pt x="52" y="431"/>
                  </a:lnTo>
                  <a:lnTo>
                    <a:pt x="56" y="436"/>
                  </a:lnTo>
                  <a:lnTo>
                    <a:pt x="57" y="438"/>
                  </a:lnTo>
                  <a:lnTo>
                    <a:pt x="59" y="443"/>
                  </a:lnTo>
                  <a:lnTo>
                    <a:pt x="62" y="446"/>
                  </a:lnTo>
                  <a:lnTo>
                    <a:pt x="64" y="450"/>
                  </a:lnTo>
                  <a:lnTo>
                    <a:pt x="66" y="453"/>
                  </a:lnTo>
                  <a:lnTo>
                    <a:pt x="69" y="457"/>
                  </a:lnTo>
                  <a:lnTo>
                    <a:pt x="71" y="460"/>
                  </a:lnTo>
                  <a:lnTo>
                    <a:pt x="75" y="464"/>
                  </a:lnTo>
                  <a:lnTo>
                    <a:pt x="77" y="467"/>
                  </a:lnTo>
                  <a:lnTo>
                    <a:pt x="79" y="472"/>
                  </a:lnTo>
                  <a:lnTo>
                    <a:pt x="82" y="474"/>
                  </a:lnTo>
                  <a:lnTo>
                    <a:pt x="85" y="479"/>
                  </a:lnTo>
                  <a:lnTo>
                    <a:pt x="87" y="481"/>
                  </a:lnTo>
                  <a:lnTo>
                    <a:pt x="90" y="486"/>
                  </a:lnTo>
                  <a:lnTo>
                    <a:pt x="93" y="489"/>
                  </a:lnTo>
                  <a:lnTo>
                    <a:pt x="96" y="493"/>
                  </a:lnTo>
                  <a:lnTo>
                    <a:pt x="98" y="495"/>
                  </a:lnTo>
                  <a:lnTo>
                    <a:pt x="100" y="499"/>
                  </a:lnTo>
                  <a:lnTo>
                    <a:pt x="104" y="502"/>
                  </a:lnTo>
                  <a:lnTo>
                    <a:pt x="106" y="506"/>
                  </a:lnTo>
                  <a:lnTo>
                    <a:pt x="108" y="508"/>
                  </a:lnTo>
                  <a:lnTo>
                    <a:pt x="112" y="511"/>
                  </a:lnTo>
                  <a:lnTo>
                    <a:pt x="114" y="515"/>
                  </a:lnTo>
                  <a:lnTo>
                    <a:pt x="118" y="518"/>
                  </a:lnTo>
                  <a:lnTo>
                    <a:pt x="120" y="521"/>
                  </a:lnTo>
                  <a:lnTo>
                    <a:pt x="122" y="524"/>
                  </a:lnTo>
                  <a:lnTo>
                    <a:pt x="126" y="527"/>
                  </a:lnTo>
                  <a:lnTo>
                    <a:pt x="128" y="530"/>
                  </a:lnTo>
                  <a:lnTo>
                    <a:pt x="131" y="532"/>
                  </a:lnTo>
                  <a:lnTo>
                    <a:pt x="134" y="535"/>
                  </a:lnTo>
                  <a:lnTo>
                    <a:pt x="136" y="538"/>
                  </a:lnTo>
                  <a:lnTo>
                    <a:pt x="140" y="541"/>
                  </a:lnTo>
                  <a:lnTo>
                    <a:pt x="142" y="543"/>
                  </a:lnTo>
                  <a:lnTo>
                    <a:pt x="146" y="546"/>
                  </a:lnTo>
                  <a:lnTo>
                    <a:pt x="148" y="549"/>
                  </a:lnTo>
                  <a:lnTo>
                    <a:pt x="150" y="551"/>
                  </a:lnTo>
                  <a:lnTo>
                    <a:pt x="153" y="553"/>
                  </a:lnTo>
                  <a:lnTo>
                    <a:pt x="156" y="556"/>
                  </a:lnTo>
                  <a:lnTo>
                    <a:pt x="159" y="558"/>
                  </a:lnTo>
                  <a:lnTo>
                    <a:pt x="161" y="562"/>
                  </a:lnTo>
                  <a:lnTo>
                    <a:pt x="163" y="563"/>
                  </a:lnTo>
                  <a:lnTo>
                    <a:pt x="167" y="566"/>
                  </a:lnTo>
                  <a:lnTo>
                    <a:pt x="169" y="567"/>
                  </a:lnTo>
                  <a:lnTo>
                    <a:pt x="171" y="570"/>
                  </a:lnTo>
                  <a:lnTo>
                    <a:pt x="174" y="572"/>
                  </a:lnTo>
                  <a:lnTo>
                    <a:pt x="176" y="574"/>
                  </a:lnTo>
                  <a:lnTo>
                    <a:pt x="178" y="577"/>
                  </a:lnTo>
                  <a:lnTo>
                    <a:pt x="182" y="579"/>
                  </a:lnTo>
                  <a:lnTo>
                    <a:pt x="187" y="581"/>
                  </a:lnTo>
                  <a:lnTo>
                    <a:pt x="190" y="585"/>
                  </a:lnTo>
                  <a:lnTo>
                    <a:pt x="195" y="588"/>
                  </a:lnTo>
                  <a:lnTo>
                    <a:pt x="198" y="592"/>
                  </a:lnTo>
                  <a:lnTo>
                    <a:pt x="202" y="595"/>
                  </a:lnTo>
                  <a:lnTo>
                    <a:pt x="206" y="598"/>
                  </a:lnTo>
                  <a:lnTo>
                    <a:pt x="209" y="600"/>
                  </a:lnTo>
                  <a:lnTo>
                    <a:pt x="212" y="602"/>
                  </a:lnTo>
                  <a:lnTo>
                    <a:pt x="214" y="603"/>
                  </a:lnTo>
                  <a:lnTo>
                    <a:pt x="218" y="606"/>
                  </a:lnTo>
                  <a:lnTo>
                    <a:pt x="219" y="607"/>
                  </a:lnTo>
                  <a:lnTo>
                    <a:pt x="221" y="609"/>
                  </a:lnTo>
                  <a:lnTo>
                    <a:pt x="224" y="610"/>
                  </a:lnTo>
                  <a:lnTo>
                    <a:pt x="225" y="610"/>
                  </a:lnTo>
                  <a:lnTo>
                    <a:pt x="266" y="605"/>
                  </a:lnTo>
                  <a:lnTo>
                    <a:pt x="331" y="650"/>
                  </a:lnTo>
                  <a:lnTo>
                    <a:pt x="569" y="721"/>
                  </a:lnTo>
                  <a:lnTo>
                    <a:pt x="622" y="661"/>
                  </a:lnTo>
                  <a:lnTo>
                    <a:pt x="632" y="605"/>
                  </a:lnTo>
                  <a:lnTo>
                    <a:pt x="656" y="624"/>
                  </a:lnTo>
                  <a:lnTo>
                    <a:pt x="706" y="580"/>
                  </a:lnTo>
                  <a:lnTo>
                    <a:pt x="716" y="543"/>
                  </a:lnTo>
                  <a:lnTo>
                    <a:pt x="717" y="542"/>
                  </a:lnTo>
                  <a:lnTo>
                    <a:pt x="718" y="541"/>
                  </a:lnTo>
                  <a:lnTo>
                    <a:pt x="720" y="538"/>
                  </a:lnTo>
                  <a:lnTo>
                    <a:pt x="725" y="535"/>
                  </a:lnTo>
                  <a:lnTo>
                    <a:pt x="726" y="531"/>
                  </a:lnTo>
                  <a:lnTo>
                    <a:pt x="729" y="529"/>
                  </a:lnTo>
                  <a:lnTo>
                    <a:pt x="731" y="527"/>
                  </a:lnTo>
                  <a:lnTo>
                    <a:pt x="734" y="523"/>
                  </a:lnTo>
                  <a:lnTo>
                    <a:pt x="737" y="521"/>
                  </a:lnTo>
                  <a:lnTo>
                    <a:pt x="739" y="517"/>
                  </a:lnTo>
                  <a:lnTo>
                    <a:pt x="743" y="514"/>
                  </a:lnTo>
                  <a:lnTo>
                    <a:pt x="746" y="510"/>
                  </a:lnTo>
                  <a:lnTo>
                    <a:pt x="748" y="506"/>
                  </a:lnTo>
                  <a:lnTo>
                    <a:pt x="752" y="502"/>
                  </a:lnTo>
                  <a:lnTo>
                    <a:pt x="755" y="497"/>
                  </a:lnTo>
                  <a:lnTo>
                    <a:pt x="759" y="494"/>
                  </a:lnTo>
                  <a:lnTo>
                    <a:pt x="762" y="489"/>
                  </a:lnTo>
                  <a:lnTo>
                    <a:pt x="766" y="485"/>
                  </a:lnTo>
                  <a:lnTo>
                    <a:pt x="769" y="480"/>
                  </a:lnTo>
                  <a:lnTo>
                    <a:pt x="774" y="475"/>
                  </a:lnTo>
                  <a:lnTo>
                    <a:pt x="775" y="473"/>
                  </a:lnTo>
                  <a:lnTo>
                    <a:pt x="776" y="471"/>
                  </a:lnTo>
                  <a:lnTo>
                    <a:pt x="779" y="468"/>
                  </a:lnTo>
                  <a:lnTo>
                    <a:pt x="781" y="466"/>
                  </a:lnTo>
                  <a:lnTo>
                    <a:pt x="782" y="464"/>
                  </a:lnTo>
                  <a:lnTo>
                    <a:pt x="783" y="461"/>
                  </a:lnTo>
                  <a:lnTo>
                    <a:pt x="786" y="458"/>
                  </a:lnTo>
                  <a:lnTo>
                    <a:pt x="788" y="455"/>
                  </a:lnTo>
                  <a:lnTo>
                    <a:pt x="789" y="453"/>
                  </a:lnTo>
                  <a:lnTo>
                    <a:pt x="791" y="451"/>
                  </a:lnTo>
                  <a:lnTo>
                    <a:pt x="793" y="448"/>
                  </a:lnTo>
                  <a:lnTo>
                    <a:pt x="795" y="446"/>
                  </a:lnTo>
                  <a:lnTo>
                    <a:pt x="796" y="443"/>
                  </a:lnTo>
                  <a:lnTo>
                    <a:pt x="797" y="440"/>
                  </a:lnTo>
                  <a:lnTo>
                    <a:pt x="800" y="438"/>
                  </a:lnTo>
                  <a:lnTo>
                    <a:pt x="801" y="436"/>
                  </a:lnTo>
                  <a:lnTo>
                    <a:pt x="803" y="433"/>
                  </a:lnTo>
                  <a:lnTo>
                    <a:pt x="804" y="431"/>
                  </a:lnTo>
                  <a:lnTo>
                    <a:pt x="805" y="427"/>
                  </a:lnTo>
                  <a:lnTo>
                    <a:pt x="807" y="425"/>
                  </a:lnTo>
                  <a:lnTo>
                    <a:pt x="808" y="423"/>
                  </a:lnTo>
                  <a:lnTo>
                    <a:pt x="809" y="419"/>
                  </a:lnTo>
                  <a:lnTo>
                    <a:pt x="810" y="417"/>
                  </a:lnTo>
                  <a:lnTo>
                    <a:pt x="812" y="415"/>
                  </a:lnTo>
                  <a:lnTo>
                    <a:pt x="812" y="412"/>
                  </a:lnTo>
                  <a:lnTo>
                    <a:pt x="815" y="409"/>
                  </a:lnTo>
                  <a:lnTo>
                    <a:pt x="815" y="406"/>
                  </a:lnTo>
                  <a:lnTo>
                    <a:pt x="816" y="404"/>
                  </a:lnTo>
                  <a:lnTo>
                    <a:pt x="817" y="401"/>
                  </a:lnTo>
                  <a:lnTo>
                    <a:pt x="818" y="399"/>
                  </a:lnTo>
                  <a:lnTo>
                    <a:pt x="821" y="396"/>
                  </a:lnTo>
                  <a:lnTo>
                    <a:pt x="822" y="394"/>
                  </a:lnTo>
                  <a:lnTo>
                    <a:pt x="822" y="391"/>
                  </a:lnTo>
                  <a:lnTo>
                    <a:pt x="823" y="389"/>
                  </a:lnTo>
                  <a:lnTo>
                    <a:pt x="824" y="385"/>
                  </a:lnTo>
                  <a:lnTo>
                    <a:pt x="825" y="383"/>
                  </a:lnTo>
                  <a:lnTo>
                    <a:pt x="828" y="378"/>
                  </a:lnTo>
                  <a:lnTo>
                    <a:pt x="830" y="374"/>
                  </a:lnTo>
                  <a:lnTo>
                    <a:pt x="831" y="369"/>
                  </a:lnTo>
                  <a:lnTo>
                    <a:pt x="832" y="364"/>
                  </a:lnTo>
                  <a:lnTo>
                    <a:pt x="835" y="361"/>
                  </a:lnTo>
                  <a:lnTo>
                    <a:pt x="836" y="356"/>
                  </a:lnTo>
                  <a:lnTo>
                    <a:pt x="837" y="352"/>
                  </a:lnTo>
                  <a:lnTo>
                    <a:pt x="838" y="348"/>
                  </a:lnTo>
                  <a:lnTo>
                    <a:pt x="839" y="345"/>
                  </a:lnTo>
                  <a:lnTo>
                    <a:pt x="842" y="341"/>
                  </a:lnTo>
                  <a:lnTo>
                    <a:pt x="842" y="338"/>
                  </a:lnTo>
                  <a:lnTo>
                    <a:pt x="843" y="334"/>
                  </a:lnTo>
                  <a:lnTo>
                    <a:pt x="844" y="332"/>
                  </a:lnTo>
                  <a:lnTo>
                    <a:pt x="845" y="329"/>
                  </a:lnTo>
                  <a:lnTo>
                    <a:pt x="845" y="325"/>
                  </a:lnTo>
                  <a:lnTo>
                    <a:pt x="847" y="321"/>
                  </a:lnTo>
                  <a:lnTo>
                    <a:pt x="847" y="320"/>
                  </a:lnTo>
                  <a:lnTo>
                    <a:pt x="847" y="319"/>
                  </a:lnTo>
                  <a:lnTo>
                    <a:pt x="847" y="318"/>
                  </a:lnTo>
                  <a:lnTo>
                    <a:pt x="846" y="314"/>
                  </a:lnTo>
                  <a:lnTo>
                    <a:pt x="845" y="312"/>
                  </a:lnTo>
                  <a:lnTo>
                    <a:pt x="845" y="310"/>
                  </a:lnTo>
                  <a:lnTo>
                    <a:pt x="844" y="306"/>
                  </a:lnTo>
                  <a:lnTo>
                    <a:pt x="844" y="303"/>
                  </a:lnTo>
                  <a:lnTo>
                    <a:pt x="842" y="298"/>
                  </a:lnTo>
                  <a:lnTo>
                    <a:pt x="840" y="293"/>
                  </a:lnTo>
                  <a:lnTo>
                    <a:pt x="838" y="289"/>
                  </a:lnTo>
                  <a:lnTo>
                    <a:pt x="837" y="284"/>
                  </a:lnTo>
                  <a:lnTo>
                    <a:pt x="836" y="282"/>
                  </a:lnTo>
                  <a:lnTo>
                    <a:pt x="835" y="279"/>
                  </a:lnTo>
                  <a:lnTo>
                    <a:pt x="833" y="276"/>
                  </a:lnTo>
                  <a:lnTo>
                    <a:pt x="832" y="274"/>
                  </a:lnTo>
                  <a:lnTo>
                    <a:pt x="831" y="270"/>
                  </a:lnTo>
                  <a:lnTo>
                    <a:pt x="830" y="268"/>
                  </a:lnTo>
                  <a:lnTo>
                    <a:pt x="829" y="264"/>
                  </a:lnTo>
                  <a:lnTo>
                    <a:pt x="828" y="262"/>
                  </a:lnTo>
                  <a:lnTo>
                    <a:pt x="826" y="258"/>
                  </a:lnTo>
                  <a:lnTo>
                    <a:pt x="825" y="255"/>
                  </a:lnTo>
                  <a:lnTo>
                    <a:pt x="823" y="251"/>
                  </a:lnTo>
                  <a:lnTo>
                    <a:pt x="822" y="249"/>
                  </a:lnTo>
                  <a:lnTo>
                    <a:pt x="821" y="246"/>
                  </a:lnTo>
                  <a:lnTo>
                    <a:pt x="818" y="242"/>
                  </a:lnTo>
                  <a:lnTo>
                    <a:pt x="817" y="239"/>
                  </a:lnTo>
                  <a:lnTo>
                    <a:pt x="816" y="236"/>
                  </a:lnTo>
                  <a:lnTo>
                    <a:pt x="814" y="233"/>
                  </a:lnTo>
                  <a:lnTo>
                    <a:pt x="811" y="229"/>
                  </a:lnTo>
                  <a:lnTo>
                    <a:pt x="809" y="226"/>
                  </a:lnTo>
                  <a:lnTo>
                    <a:pt x="808" y="222"/>
                  </a:lnTo>
                  <a:lnTo>
                    <a:pt x="805" y="219"/>
                  </a:lnTo>
                  <a:lnTo>
                    <a:pt x="803" y="216"/>
                  </a:lnTo>
                  <a:lnTo>
                    <a:pt x="801" y="213"/>
                  </a:lnTo>
                  <a:lnTo>
                    <a:pt x="798" y="209"/>
                  </a:lnTo>
                  <a:lnTo>
                    <a:pt x="796" y="206"/>
                  </a:lnTo>
                  <a:lnTo>
                    <a:pt x="794" y="202"/>
                  </a:lnTo>
                  <a:lnTo>
                    <a:pt x="791" y="199"/>
                  </a:lnTo>
                  <a:lnTo>
                    <a:pt x="789" y="195"/>
                  </a:lnTo>
                  <a:lnTo>
                    <a:pt x="787" y="192"/>
                  </a:lnTo>
                  <a:lnTo>
                    <a:pt x="783" y="190"/>
                  </a:lnTo>
                  <a:lnTo>
                    <a:pt x="781" y="185"/>
                  </a:lnTo>
                  <a:lnTo>
                    <a:pt x="779" y="183"/>
                  </a:lnTo>
                  <a:lnTo>
                    <a:pt x="775" y="179"/>
                  </a:lnTo>
                  <a:lnTo>
                    <a:pt x="773" y="176"/>
                  </a:lnTo>
                  <a:lnTo>
                    <a:pt x="769" y="172"/>
                  </a:lnTo>
                  <a:lnTo>
                    <a:pt x="767" y="170"/>
                  </a:lnTo>
                  <a:lnTo>
                    <a:pt x="764" y="166"/>
                  </a:lnTo>
                  <a:lnTo>
                    <a:pt x="760" y="163"/>
                  </a:lnTo>
                  <a:lnTo>
                    <a:pt x="758" y="160"/>
                  </a:lnTo>
                  <a:lnTo>
                    <a:pt x="754" y="158"/>
                  </a:lnTo>
                  <a:lnTo>
                    <a:pt x="751" y="155"/>
                  </a:lnTo>
                  <a:lnTo>
                    <a:pt x="746" y="151"/>
                  </a:lnTo>
                  <a:lnTo>
                    <a:pt x="743" y="148"/>
                  </a:lnTo>
                  <a:lnTo>
                    <a:pt x="739" y="145"/>
                  </a:lnTo>
                  <a:lnTo>
                    <a:pt x="736" y="142"/>
                  </a:lnTo>
                  <a:lnTo>
                    <a:pt x="731" y="139"/>
                  </a:lnTo>
                  <a:lnTo>
                    <a:pt x="727" y="137"/>
                  </a:lnTo>
                  <a:lnTo>
                    <a:pt x="724" y="135"/>
                  </a:lnTo>
                  <a:lnTo>
                    <a:pt x="719" y="131"/>
                  </a:lnTo>
                  <a:lnTo>
                    <a:pt x="716" y="129"/>
                  </a:lnTo>
                  <a:lnTo>
                    <a:pt x="711" y="127"/>
                  </a:lnTo>
                  <a:lnTo>
                    <a:pt x="708" y="123"/>
                  </a:lnTo>
                  <a:lnTo>
                    <a:pt x="703" y="121"/>
                  </a:lnTo>
                  <a:lnTo>
                    <a:pt x="698" y="118"/>
                  </a:lnTo>
                  <a:lnTo>
                    <a:pt x="695" y="115"/>
                  </a:lnTo>
                  <a:lnTo>
                    <a:pt x="690" y="113"/>
                  </a:lnTo>
                  <a:lnTo>
                    <a:pt x="685" y="110"/>
                  </a:lnTo>
                  <a:lnTo>
                    <a:pt x="682" y="108"/>
                  </a:lnTo>
                  <a:lnTo>
                    <a:pt x="677" y="104"/>
                  </a:lnTo>
                  <a:lnTo>
                    <a:pt x="674" y="103"/>
                  </a:lnTo>
                  <a:lnTo>
                    <a:pt x="669" y="100"/>
                  </a:lnTo>
                  <a:lnTo>
                    <a:pt x="664" y="97"/>
                  </a:lnTo>
                  <a:lnTo>
                    <a:pt x="661" y="95"/>
                  </a:lnTo>
                  <a:lnTo>
                    <a:pt x="656" y="94"/>
                  </a:lnTo>
                  <a:lnTo>
                    <a:pt x="652" y="92"/>
                  </a:lnTo>
                  <a:lnTo>
                    <a:pt x="648" y="89"/>
                  </a:lnTo>
                  <a:lnTo>
                    <a:pt x="643" y="87"/>
                  </a:lnTo>
                  <a:lnTo>
                    <a:pt x="640" y="85"/>
                  </a:lnTo>
                  <a:lnTo>
                    <a:pt x="635" y="83"/>
                  </a:lnTo>
                  <a:lnTo>
                    <a:pt x="632" y="81"/>
                  </a:lnTo>
                  <a:lnTo>
                    <a:pt x="627" y="79"/>
                  </a:lnTo>
                  <a:lnTo>
                    <a:pt x="624" y="78"/>
                  </a:lnTo>
                  <a:lnTo>
                    <a:pt x="620" y="75"/>
                  </a:lnTo>
                  <a:lnTo>
                    <a:pt x="615" y="73"/>
                  </a:lnTo>
                  <a:lnTo>
                    <a:pt x="612" y="72"/>
                  </a:lnTo>
                  <a:lnTo>
                    <a:pt x="608" y="69"/>
                  </a:lnTo>
                  <a:lnTo>
                    <a:pt x="604" y="68"/>
                  </a:lnTo>
                  <a:lnTo>
                    <a:pt x="601" y="66"/>
                  </a:lnTo>
                  <a:lnTo>
                    <a:pt x="598" y="65"/>
                  </a:lnTo>
                  <a:lnTo>
                    <a:pt x="594" y="64"/>
                  </a:lnTo>
                  <a:lnTo>
                    <a:pt x="591" y="61"/>
                  </a:lnTo>
                  <a:lnTo>
                    <a:pt x="587" y="60"/>
                  </a:lnTo>
                  <a:lnTo>
                    <a:pt x="584" y="59"/>
                  </a:lnTo>
                  <a:lnTo>
                    <a:pt x="582" y="58"/>
                  </a:lnTo>
                  <a:lnTo>
                    <a:pt x="578" y="57"/>
                  </a:lnTo>
                  <a:lnTo>
                    <a:pt x="576" y="55"/>
                  </a:lnTo>
                  <a:lnTo>
                    <a:pt x="572" y="54"/>
                  </a:lnTo>
                  <a:lnTo>
                    <a:pt x="570" y="54"/>
                  </a:lnTo>
                  <a:lnTo>
                    <a:pt x="568" y="52"/>
                  </a:lnTo>
                  <a:lnTo>
                    <a:pt x="565" y="51"/>
                  </a:lnTo>
                  <a:lnTo>
                    <a:pt x="563" y="50"/>
                  </a:lnTo>
                  <a:lnTo>
                    <a:pt x="561" y="50"/>
                  </a:lnTo>
                  <a:lnTo>
                    <a:pt x="557" y="47"/>
                  </a:lnTo>
                  <a:lnTo>
                    <a:pt x="555" y="47"/>
                  </a:lnTo>
                  <a:lnTo>
                    <a:pt x="553" y="46"/>
                  </a:lnTo>
                  <a:lnTo>
                    <a:pt x="551" y="45"/>
                  </a:lnTo>
                  <a:lnTo>
                    <a:pt x="549" y="45"/>
                  </a:lnTo>
                  <a:lnTo>
                    <a:pt x="396" y="0"/>
                  </a:lnTo>
                  <a:lnTo>
                    <a:pt x="339" y="19"/>
                  </a:lnTo>
                  <a:lnTo>
                    <a:pt x="266" y="57"/>
                  </a:lnTo>
                  <a:lnTo>
                    <a:pt x="266" y="57"/>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1" name="Freeform 11"/>
            <p:cNvSpPr>
              <a:spLocks/>
            </p:cNvSpPr>
            <p:nvPr/>
          </p:nvSpPr>
          <p:spPr bwMode="auto">
            <a:xfrm>
              <a:off x="4729163" y="6211888"/>
              <a:ext cx="33338" cy="28575"/>
            </a:xfrm>
            <a:custGeom>
              <a:avLst/>
              <a:gdLst/>
              <a:ahLst/>
              <a:cxnLst>
                <a:cxn ang="0">
                  <a:pos x="0" y="39"/>
                </a:cxn>
                <a:cxn ang="0">
                  <a:pos x="85" y="0"/>
                </a:cxn>
                <a:cxn ang="0">
                  <a:pos x="131" y="16"/>
                </a:cxn>
                <a:cxn ang="0">
                  <a:pos x="146" y="123"/>
                </a:cxn>
                <a:cxn ang="0">
                  <a:pos x="122" y="127"/>
                </a:cxn>
                <a:cxn ang="0">
                  <a:pos x="111" y="95"/>
                </a:cxn>
                <a:cxn ang="0">
                  <a:pos x="34" y="92"/>
                </a:cxn>
                <a:cxn ang="0">
                  <a:pos x="0" y="39"/>
                </a:cxn>
                <a:cxn ang="0">
                  <a:pos x="0" y="39"/>
                </a:cxn>
              </a:cxnLst>
              <a:rect l="0" t="0" r="r" b="b"/>
              <a:pathLst>
                <a:path w="146" h="127">
                  <a:moveTo>
                    <a:pt x="0" y="39"/>
                  </a:moveTo>
                  <a:lnTo>
                    <a:pt x="85" y="0"/>
                  </a:lnTo>
                  <a:lnTo>
                    <a:pt x="131" y="16"/>
                  </a:lnTo>
                  <a:lnTo>
                    <a:pt x="146" y="123"/>
                  </a:lnTo>
                  <a:lnTo>
                    <a:pt x="122" y="127"/>
                  </a:lnTo>
                  <a:lnTo>
                    <a:pt x="111" y="95"/>
                  </a:lnTo>
                  <a:lnTo>
                    <a:pt x="34" y="92"/>
                  </a:lnTo>
                  <a:lnTo>
                    <a:pt x="0" y="39"/>
                  </a:lnTo>
                  <a:lnTo>
                    <a:pt x="0" y="39"/>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2" name="Freeform 12"/>
            <p:cNvSpPr>
              <a:spLocks/>
            </p:cNvSpPr>
            <p:nvPr/>
          </p:nvSpPr>
          <p:spPr bwMode="auto">
            <a:xfrm>
              <a:off x="4759325" y="6213475"/>
              <a:ext cx="26988" cy="28575"/>
            </a:xfrm>
            <a:custGeom>
              <a:avLst/>
              <a:gdLst/>
              <a:ahLst/>
              <a:cxnLst>
                <a:cxn ang="0">
                  <a:pos x="29" y="0"/>
                </a:cxn>
                <a:cxn ang="0">
                  <a:pos x="78" y="3"/>
                </a:cxn>
                <a:cxn ang="0">
                  <a:pos x="95" y="31"/>
                </a:cxn>
                <a:cxn ang="0">
                  <a:pos x="123" y="46"/>
                </a:cxn>
                <a:cxn ang="0">
                  <a:pos x="117" y="85"/>
                </a:cxn>
                <a:cxn ang="0">
                  <a:pos x="78" y="122"/>
                </a:cxn>
                <a:cxn ang="0">
                  <a:pos x="48" y="109"/>
                </a:cxn>
                <a:cxn ang="0">
                  <a:pos x="41" y="91"/>
                </a:cxn>
                <a:cxn ang="0">
                  <a:pos x="7" y="91"/>
                </a:cxn>
                <a:cxn ang="0">
                  <a:pos x="0" y="56"/>
                </a:cxn>
                <a:cxn ang="0">
                  <a:pos x="29" y="0"/>
                </a:cxn>
                <a:cxn ang="0">
                  <a:pos x="29" y="0"/>
                </a:cxn>
              </a:cxnLst>
              <a:rect l="0" t="0" r="r" b="b"/>
              <a:pathLst>
                <a:path w="123" h="122">
                  <a:moveTo>
                    <a:pt x="29" y="0"/>
                  </a:moveTo>
                  <a:lnTo>
                    <a:pt x="78" y="3"/>
                  </a:lnTo>
                  <a:lnTo>
                    <a:pt x="95" y="31"/>
                  </a:lnTo>
                  <a:lnTo>
                    <a:pt x="123" y="46"/>
                  </a:lnTo>
                  <a:lnTo>
                    <a:pt x="117" y="85"/>
                  </a:lnTo>
                  <a:lnTo>
                    <a:pt x="78" y="122"/>
                  </a:lnTo>
                  <a:lnTo>
                    <a:pt x="48" y="109"/>
                  </a:lnTo>
                  <a:lnTo>
                    <a:pt x="41" y="91"/>
                  </a:lnTo>
                  <a:lnTo>
                    <a:pt x="7" y="91"/>
                  </a:lnTo>
                  <a:lnTo>
                    <a:pt x="0" y="56"/>
                  </a:lnTo>
                  <a:lnTo>
                    <a:pt x="29" y="0"/>
                  </a:lnTo>
                  <a:lnTo>
                    <a:pt x="29" y="0"/>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3" name="Freeform 13"/>
            <p:cNvSpPr>
              <a:spLocks/>
            </p:cNvSpPr>
            <p:nvPr/>
          </p:nvSpPr>
          <p:spPr bwMode="auto">
            <a:xfrm>
              <a:off x="4719638" y="6094413"/>
              <a:ext cx="65088" cy="112713"/>
            </a:xfrm>
            <a:custGeom>
              <a:avLst/>
              <a:gdLst/>
              <a:ahLst/>
              <a:cxnLst>
                <a:cxn ang="0">
                  <a:pos x="91" y="257"/>
                </a:cxn>
                <a:cxn ang="0">
                  <a:pos x="264" y="213"/>
                </a:cxn>
                <a:cxn ang="0">
                  <a:pos x="292" y="262"/>
                </a:cxn>
                <a:cxn ang="0">
                  <a:pos x="291" y="266"/>
                </a:cxn>
                <a:cxn ang="0">
                  <a:pos x="291" y="269"/>
                </a:cxn>
                <a:cxn ang="0">
                  <a:pos x="289" y="275"/>
                </a:cxn>
                <a:cxn ang="0">
                  <a:pos x="289" y="281"/>
                </a:cxn>
                <a:cxn ang="0">
                  <a:pos x="288" y="288"/>
                </a:cxn>
                <a:cxn ang="0">
                  <a:pos x="287" y="296"/>
                </a:cxn>
                <a:cxn ang="0">
                  <a:pos x="286" y="304"/>
                </a:cxn>
                <a:cxn ang="0">
                  <a:pos x="284" y="314"/>
                </a:cxn>
                <a:cxn ang="0">
                  <a:pos x="282" y="321"/>
                </a:cxn>
                <a:cxn ang="0">
                  <a:pos x="281" y="326"/>
                </a:cxn>
                <a:cxn ang="0">
                  <a:pos x="280" y="331"/>
                </a:cxn>
                <a:cxn ang="0">
                  <a:pos x="279" y="337"/>
                </a:cxn>
                <a:cxn ang="0">
                  <a:pos x="278" y="343"/>
                </a:cxn>
                <a:cxn ang="0">
                  <a:pos x="277" y="347"/>
                </a:cxn>
                <a:cxn ang="0">
                  <a:pos x="274" y="353"/>
                </a:cxn>
                <a:cxn ang="0">
                  <a:pos x="273" y="358"/>
                </a:cxn>
                <a:cxn ang="0">
                  <a:pos x="272" y="364"/>
                </a:cxn>
                <a:cxn ang="0">
                  <a:pos x="270" y="370"/>
                </a:cxn>
                <a:cxn ang="0">
                  <a:pos x="268" y="375"/>
                </a:cxn>
                <a:cxn ang="0">
                  <a:pos x="266" y="381"/>
                </a:cxn>
                <a:cxn ang="0">
                  <a:pos x="264" y="387"/>
                </a:cxn>
                <a:cxn ang="0">
                  <a:pos x="263" y="393"/>
                </a:cxn>
                <a:cxn ang="0">
                  <a:pos x="260" y="398"/>
                </a:cxn>
                <a:cxn ang="0">
                  <a:pos x="258" y="403"/>
                </a:cxn>
                <a:cxn ang="0">
                  <a:pos x="256" y="409"/>
                </a:cxn>
                <a:cxn ang="0">
                  <a:pos x="253" y="415"/>
                </a:cxn>
                <a:cxn ang="0">
                  <a:pos x="251" y="420"/>
                </a:cxn>
                <a:cxn ang="0">
                  <a:pos x="249" y="424"/>
                </a:cxn>
                <a:cxn ang="0">
                  <a:pos x="245" y="433"/>
                </a:cxn>
                <a:cxn ang="0">
                  <a:pos x="241" y="441"/>
                </a:cxn>
                <a:cxn ang="0">
                  <a:pos x="237" y="450"/>
                </a:cxn>
                <a:cxn ang="0">
                  <a:pos x="234" y="458"/>
                </a:cxn>
                <a:cxn ang="0">
                  <a:pos x="229" y="466"/>
                </a:cxn>
                <a:cxn ang="0">
                  <a:pos x="225" y="472"/>
                </a:cxn>
                <a:cxn ang="0">
                  <a:pos x="222" y="478"/>
                </a:cxn>
                <a:cxn ang="0">
                  <a:pos x="218" y="484"/>
                </a:cxn>
                <a:cxn ang="0">
                  <a:pos x="215" y="490"/>
                </a:cxn>
                <a:cxn ang="0">
                  <a:pos x="213" y="493"/>
                </a:cxn>
                <a:cxn ang="0">
                  <a:pos x="66" y="422"/>
                </a:cxn>
                <a:cxn ang="0">
                  <a:pos x="32" y="388"/>
                </a:cxn>
                <a:cxn ang="0">
                  <a:pos x="37" y="154"/>
                </a:cxn>
                <a:cxn ang="0">
                  <a:pos x="33" y="0"/>
                </a:cxn>
                <a:cxn ang="0">
                  <a:pos x="56" y="55"/>
                </a:cxn>
              </a:cxnLst>
              <a:rect l="0" t="0" r="r" b="b"/>
              <a:pathLst>
                <a:path w="292" h="494">
                  <a:moveTo>
                    <a:pt x="56" y="55"/>
                  </a:moveTo>
                  <a:lnTo>
                    <a:pt x="91" y="257"/>
                  </a:lnTo>
                  <a:lnTo>
                    <a:pt x="239" y="260"/>
                  </a:lnTo>
                  <a:lnTo>
                    <a:pt x="264" y="213"/>
                  </a:lnTo>
                  <a:lnTo>
                    <a:pt x="292" y="262"/>
                  </a:lnTo>
                  <a:lnTo>
                    <a:pt x="292" y="262"/>
                  </a:lnTo>
                  <a:lnTo>
                    <a:pt x="292" y="265"/>
                  </a:lnTo>
                  <a:lnTo>
                    <a:pt x="291" y="266"/>
                  </a:lnTo>
                  <a:lnTo>
                    <a:pt x="291" y="268"/>
                  </a:lnTo>
                  <a:lnTo>
                    <a:pt x="291" y="269"/>
                  </a:lnTo>
                  <a:lnTo>
                    <a:pt x="291" y="273"/>
                  </a:lnTo>
                  <a:lnTo>
                    <a:pt x="289" y="275"/>
                  </a:lnTo>
                  <a:lnTo>
                    <a:pt x="289" y="277"/>
                  </a:lnTo>
                  <a:lnTo>
                    <a:pt x="289" y="281"/>
                  </a:lnTo>
                  <a:lnTo>
                    <a:pt x="289" y="284"/>
                  </a:lnTo>
                  <a:lnTo>
                    <a:pt x="288" y="288"/>
                  </a:lnTo>
                  <a:lnTo>
                    <a:pt x="288" y="291"/>
                  </a:lnTo>
                  <a:lnTo>
                    <a:pt x="287" y="296"/>
                  </a:lnTo>
                  <a:lnTo>
                    <a:pt x="287" y="301"/>
                  </a:lnTo>
                  <a:lnTo>
                    <a:pt x="286" y="304"/>
                  </a:lnTo>
                  <a:lnTo>
                    <a:pt x="285" y="309"/>
                  </a:lnTo>
                  <a:lnTo>
                    <a:pt x="284" y="314"/>
                  </a:lnTo>
                  <a:lnTo>
                    <a:pt x="284" y="318"/>
                  </a:lnTo>
                  <a:lnTo>
                    <a:pt x="282" y="321"/>
                  </a:lnTo>
                  <a:lnTo>
                    <a:pt x="282" y="323"/>
                  </a:lnTo>
                  <a:lnTo>
                    <a:pt x="281" y="326"/>
                  </a:lnTo>
                  <a:lnTo>
                    <a:pt x="281" y="329"/>
                  </a:lnTo>
                  <a:lnTo>
                    <a:pt x="280" y="331"/>
                  </a:lnTo>
                  <a:lnTo>
                    <a:pt x="280" y="335"/>
                  </a:lnTo>
                  <a:lnTo>
                    <a:pt x="279" y="337"/>
                  </a:lnTo>
                  <a:lnTo>
                    <a:pt x="279" y="339"/>
                  </a:lnTo>
                  <a:lnTo>
                    <a:pt x="278" y="343"/>
                  </a:lnTo>
                  <a:lnTo>
                    <a:pt x="277" y="345"/>
                  </a:lnTo>
                  <a:lnTo>
                    <a:pt x="277" y="347"/>
                  </a:lnTo>
                  <a:lnTo>
                    <a:pt x="275" y="350"/>
                  </a:lnTo>
                  <a:lnTo>
                    <a:pt x="274" y="353"/>
                  </a:lnTo>
                  <a:lnTo>
                    <a:pt x="274" y="356"/>
                  </a:lnTo>
                  <a:lnTo>
                    <a:pt x="273" y="358"/>
                  </a:lnTo>
                  <a:lnTo>
                    <a:pt x="273" y="361"/>
                  </a:lnTo>
                  <a:lnTo>
                    <a:pt x="272" y="364"/>
                  </a:lnTo>
                  <a:lnTo>
                    <a:pt x="271" y="367"/>
                  </a:lnTo>
                  <a:lnTo>
                    <a:pt x="270" y="370"/>
                  </a:lnTo>
                  <a:lnTo>
                    <a:pt x="270" y="373"/>
                  </a:lnTo>
                  <a:lnTo>
                    <a:pt x="268" y="375"/>
                  </a:lnTo>
                  <a:lnTo>
                    <a:pt x="267" y="379"/>
                  </a:lnTo>
                  <a:lnTo>
                    <a:pt x="266" y="381"/>
                  </a:lnTo>
                  <a:lnTo>
                    <a:pt x="266" y="385"/>
                  </a:lnTo>
                  <a:lnTo>
                    <a:pt x="264" y="387"/>
                  </a:lnTo>
                  <a:lnTo>
                    <a:pt x="264" y="389"/>
                  </a:lnTo>
                  <a:lnTo>
                    <a:pt x="263" y="393"/>
                  </a:lnTo>
                  <a:lnTo>
                    <a:pt x="262" y="395"/>
                  </a:lnTo>
                  <a:lnTo>
                    <a:pt x="260" y="398"/>
                  </a:lnTo>
                  <a:lnTo>
                    <a:pt x="259" y="401"/>
                  </a:lnTo>
                  <a:lnTo>
                    <a:pt x="258" y="403"/>
                  </a:lnTo>
                  <a:lnTo>
                    <a:pt x="257" y="407"/>
                  </a:lnTo>
                  <a:lnTo>
                    <a:pt x="256" y="409"/>
                  </a:lnTo>
                  <a:lnTo>
                    <a:pt x="255" y="412"/>
                  </a:lnTo>
                  <a:lnTo>
                    <a:pt x="253" y="415"/>
                  </a:lnTo>
                  <a:lnTo>
                    <a:pt x="252" y="417"/>
                  </a:lnTo>
                  <a:lnTo>
                    <a:pt x="251" y="420"/>
                  </a:lnTo>
                  <a:lnTo>
                    <a:pt x="250" y="422"/>
                  </a:lnTo>
                  <a:lnTo>
                    <a:pt x="249" y="424"/>
                  </a:lnTo>
                  <a:lnTo>
                    <a:pt x="249" y="428"/>
                  </a:lnTo>
                  <a:lnTo>
                    <a:pt x="245" y="433"/>
                  </a:lnTo>
                  <a:lnTo>
                    <a:pt x="244" y="436"/>
                  </a:lnTo>
                  <a:lnTo>
                    <a:pt x="241" y="441"/>
                  </a:lnTo>
                  <a:lnTo>
                    <a:pt x="239" y="447"/>
                  </a:lnTo>
                  <a:lnTo>
                    <a:pt x="237" y="450"/>
                  </a:lnTo>
                  <a:lnTo>
                    <a:pt x="235" y="455"/>
                  </a:lnTo>
                  <a:lnTo>
                    <a:pt x="234" y="458"/>
                  </a:lnTo>
                  <a:lnTo>
                    <a:pt x="231" y="463"/>
                  </a:lnTo>
                  <a:lnTo>
                    <a:pt x="229" y="466"/>
                  </a:lnTo>
                  <a:lnTo>
                    <a:pt x="228" y="470"/>
                  </a:lnTo>
                  <a:lnTo>
                    <a:pt x="225" y="472"/>
                  </a:lnTo>
                  <a:lnTo>
                    <a:pt x="223" y="476"/>
                  </a:lnTo>
                  <a:lnTo>
                    <a:pt x="222" y="478"/>
                  </a:lnTo>
                  <a:lnTo>
                    <a:pt x="220" y="482"/>
                  </a:lnTo>
                  <a:lnTo>
                    <a:pt x="218" y="484"/>
                  </a:lnTo>
                  <a:lnTo>
                    <a:pt x="217" y="486"/>
                  </a:lnTo>
                  <a:lnTo>
                    <a:pt x="215" y="490"/>
                  </a:lnTo>
                  <a:lnTo>
                    <a:pt x="214" y="492"/>
                  </a:lnTo>
                  <a:lnTo>
                    <a:pt x="213" y="493"/>
                  </a:lnTo>
                  <a:lnTo>
                    <a:pt x="213" y="494"/>
                  </a:lnTo>
                  <a:lnTo>
                    <a:pt x="66" y="422"/>
                  </a:lnTo>
                  <a:lnTo>
                    <a:pt x="82" y="331"/>
                  </a:lnTo>
                  <a:lnTo>
                    <a:pt x="32" y="388"/>
                  </a:lnTo>
                  <a:lnTo>
                    <a:pt x="0" y="347"/>
                  </a:lnTo>
                  <a:lnTo>
                    <a:pt x="37" y="154"/>
                  </a:lnTo>
                  <a:lnTo>
                    <a:pt x="3" y="24"/>
                  </a:lnTo>
                  <a:lnTo>
                    <a:pt x="33" y="0"/>
                  </a:lnTo>
                  <a:lnTo>
                    <a:pt x="56" y="55"/>
                  </a:lnTo>
                  <a:lnTo>
                    <a:pt x="56" y="55"/>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4" name="Freeform 14"/>
            <p:cNvSpPr>
              <a:spLocks/>
            </p:cNvSpPr>
            <p:nvPr/>
          </p:nvSpPr>
          <p:spPr bwMode="auto">
            <a:xfrm>
              <a:off x="4651375" y="6100763"/>
              <a:ext cx="79375" cy="117475"/>
            </a:xfrm>
            <a:custGeom>
              <a:avLst/>
              <a:gdLst/>
              <a:ahLst/>
              <a:cxnLst>
                <a:cxn ang="0">
                  <a:pos x="267" y="135"/>
                </a:cxn>
                <a:cxn ang="0">
                  <a:pos x="161" y="210"/>
                </a:cxn>
                <a:cxn ang="0">
                  <a:pos x="268" y="402"/>
                </a:cxn>
                <a:cxn ang="0">
                  <a:pos x="297" y="432"/>
                </a:cxn>
                <a:cxn ang="0">
                  <a:pos x="302" y="514"/>
                </a:cxn>
                <a:cxn ang="0">
                  <a:pos x="293" y="516"/>
                </a:cxn>
                <a:cxn ang="0">
                  <a:pos x="285" y="518"/>
                </a:cxn>
                <a:cxn ang="0">
                  <a:pos x="275" y="518"/>
                </a:cxn>
                <a:cxn ang="0">
                  <a:pos x="262" y="516"/>
                </a:cxn>
                <a:cxn ang="0">
                  <a:pos x="248" y="513"/>
                </a:cxn>
                <a:cxn ang="0">
                  <a:pos x="241" y="511"/>
                </a:cxn>
                <a:cxn ang="0">
                  <a:pos x="232" y="508"/>
                </a:cxn>
                <a:cxn ang="0">
                  <a:pos x="223" y="504"/>
                </a:cxn>
                <a:cxn ang="0">
                  <a:pos x="214" y="500"/>
                </a:cxn>
                <a:cxn ang="0">
                  <a:pos x="205" y="494"/>
                </a:cxn>
                <a:cxn ang="0">
                  <a:pos x="194" y="487"/>
                </a:cxn>
                <a:cxn ang="0">
                  <a:pos x="184" y="479"/>
                </a:cxn>
                <a:cxn ang="0">
                  <a:pos x="175" y="471"/>
                </a:cxn>
                <a:cxn ang="0">
                  <a:pos x="163" y="460"/>
                </a:cxn>
                <a:cxn ang="0">
                  <a:pos x="152" y="449"/>
                </a:cxn>
                <a:cxn ang="0">
                  <a:pos x="141" y="437"/>
                </a:cxn>
                <a:cxn ang="0">
                  <a:pos x="130" y="424"/>
                </a:cxn>
                <a:cxn ang="0">
                  <a:pos x="119" y="411"/>
                </a:cxn>
                <a:cxn ang="0">
                  <a:pos x="108" y="397"/>
                </a:cxn>
                <a:cxn ang="0">
                  <a:pos x="96" y="383"/>
                </a:cxn>
                <a:cxn ang="0">
                  <a:pos x="86" y="369"/>
                </a:cxn>
                <a:cxn ang="0">
                  <a:pos x="75" y="354"/>
                </a:cxn>
                <a:cxn ang="0">
                  <a:pos x="65" y="340"/>
                </a:cxn>
                <a:cxn ang="0">
                  <a:pos x="56" y="327"/>
                </a:cxn>
                <a:cxn ang="0">
                  <a:pos x="46" y="315"/>
                </a:cxn>
                <a:cxn ang="0">
                  <a:pos x="37" y="302"/>
                </a:cxn>
                <a:cxn ang="0">
                  <a:pos x="29" y="290"/>
                </a:cxn>
                <a:cxn ang="0">
                  <a:pos x="22" y="280"/>
                </a:cxn>
                <a:cxn ang="0">
                  <a:pos x="16" y="270"/>
                </a:cxn>
                <a:cxn ang="0">
                  <a:pos x="10" y="262"/>
                </a:cxn>
                <a:cxn ang="0">
                  <a:pos x="3" y="252"/>
                </a:cxn>
                <a:cxn ang="0">
                  <a:pos x="0" y="245"/>
                </a:cxn>
                <a:cxn ang="0">
                  <a:pos x="39" y="169"/>
                </a:cxn>
                <a:cxn ang="0">
                  <a:pos x="45" y="164"/>
                </a:cxn>
                <a:cxn ang="0">
                  <a:pos x="53" y="156"/>
                </a:cxn>
                <a:cxn ang="0">
                  <a:pos x="64" y="147"/>
                </a:cxn>
                <a:cxn ang="0">
                  <a:pos x="77" y="136"/>
                </a:cxn>
                <a:cxn ang="0">
                  <a:pos x="91" y="125"/>
                </a:cxn>
                <a:cxn ang="0">
                  <a:pos x="100" y="116"/>
                </a:cxn>
                <a:cxn ang="0">
                  <a:pos x="108" y="109"/>
                </a:cxn>
                <a:cxn ang="0">
                  <a:pos x="116" y="104"/>
                </a:cxn>
                <a:cxn ang="0">
                  <a:pos x="123" y="97"/>
                </a:cxn>
                <a:cxn ang="0">
                  <a:pos x="131" y="90"/>
                </a:cxn>
                <a:cxn ang="0">
                  <a:pos x="140" y="84"/>
                </a:cxn>
                <a:cxn ang="0">
                  <a:pos x="148" y="78"/>
                </a:cxn>
                <a:cxn ang="0">
                  <a:pos x="156" y="71"/>
                </a:cxn>
                <a:cxn ang="0">
                  <a:pos x="164" y="65"/>
                </a:cxn>
                <a:cxn ang="0">
                  <a:pos x="171" y="59"/>
                </a:cxn>
                <a:cxn ang="0">
                  <a:pos x="179" y="53"/>
                </a:cxn>
                <a:cxn ang="0">
                  <a:pos x="191" y="44"/>
                </a:cxn>
                <a:cxn ang="0">
                  <a:pos x="198" y="41"/>
                </a:cxn>
                <a:cxn ang="0">
                  <a:pos x="212" y="31"/>
                </a:cxn>
                <a:cxn ang="0">
                  <a:pos x="223" y="23"/>
                </a:cxn>
                <a:cxn ang="0">
                  <a:pos x="235" y="16"/>
                </a:cxn>
                <a:cxn ang="0">
                  <a:pos x="244" y="10"/>
                </a:cxn>
                <a:cxn ang="0">
                  <a:pos x="251" y="6"/>
                </a:cxn>
                <a:cxn ang="0">
                  <a:pos x="261" y="1"/>
                </a:cxn>
                <a:cxn ang="0">
                  <a:pos x="290" y="20"/>
                </a:cxn>
              </a:cxnLst>
              <a:rect l="0" t="0" r="r" b="b"/>
              <a:pathLst>
                <a:path w="354" h="518">
                  <a:moveTo>
                    <a:pt x="290" y="20"/>
                  </a:moveTo>
                  <a:lnTo>
                    <a:pt x="297" y="104"/>
                  </a:lnTo>
                  <a:lnTo>
                    <a:pt x="267" y="135"/>
                  </a:lnTo>
                  <a:lnTo>
                    <a:pt x="198" y="111"/>
                  </a:lnTo>
                  <a:lnTo>
                    <a:pt x="206" y="167"/>
                  </a:lnTo>
                  <a:lnTo>
                    <a:pt x="161" y="210"/>
                  </a:lnTo>
                  <a:lnTo>
                    <a:pt x="77" y="205"/>
                  </a:lnTo>
                  <a:lnTo>
                    <a:pt x="176" y="248"/>
                  </a:lnTo>
                  <a:lnTo>
                    <a:pt x="268" y="402"/>
                  </a:lnTo>
                  <a:lnTo>
                    <a:pt x="184" y="392"/>
                  </a:lnTo>
                  <a:lnTo>
                    <a:pt x="250" y="464"/>
                  </a:lnTo>
                  <a:lnTo>
                    <a:pt x="297" y="432"/>
                  </a:lnTo>
                  <a:lnTo>
                    <a:pt x="354" y="467"/>
                  </a:lnTo>
                  <a:lnTo>
                    <a:pt x="303" y="514"/>
                  </a:lnTo>
                  <a:lnTo>
                    <a:pt x="302" y="514"/>
                  </a:lnTo>
                  <a:lnTo>
                    <a:pt x="300" y="515"/>
                  </a:lnTo>
                  <a:lnTo>
                    <a:pt x="297" y="515"/>
                  </a:lnTo>
                  <a:lnTo>
                    <a:pt x="293" y="516"/>
                  </a:lnTo>
                  <a:lnTo>
                    <a:pt x="291" y="516"/>
                  </a:lnTo>
                  <a:lnTo>
                    <a:pt x="288" y="518"/>
                  </a:lnTo>
                  <a:lnTo>
                    <a:pt x="285" y="518"/>
                  </a:lnTo>
                  <a:lnTo>
                    <a:pt x="282" y="518"/>
                  </a:lnTo>
                  <a:lnTo>
                    <a:pt x="278" y="518"/>
                  </a:lnTo>
                  <a:lnTo>
                    <a:pt x="275" y="518"/>
                  </a:lnTo>
                  <a:lnTo>
                    <a:pt x="271" y="518"/>
                  </a:lnTo>
                  <a:lnTo>
                    <a:pt x="268" y="518"/>
                  </a:lnTo>
                  <a:lnTo>
                    <a:pt x="262" y="516"/>
                  </a:lnTo>
                  <a:lnTo>
                    <a:pt x="258" y="515"/>
                  </a:lnTo>
                  <a:lnTo>
                    <a:pt x="253" y="514"/>
                  </a:lnTo>
                  <a:lnTo>
                    <a:pt x="248" y="513"/>
                  </a:lnTo>
                  <a:lnTo>
                    <a:pt x="246" y="513"/>
                  </a:lnTo>
                  <a:lnTo>
                    <a:pt x="243" y="512"/>
                  </a:lnTo>
                  <a:lnTo>
                    <a:pt x="241" y="511"/>
                  </a:lnTo>
                  <a:lnTo>
                    <a:pt x="237" y="511"/>
                  </a:lnTo>
                  <a:lnTo>
                    <a:pt x="235" y="509"/>
                  </a:lnTo>
                  <a:lnTo>
                    <a:pt x="232" y="508"/>
                  </a:lnTo>
                  <a:lnTo>
                    <a:pt x="229" y="507"/>
                  </a:lnTo>
                  <a:lnTo>
                    <a:pt x="227" y="506"/>
                  </a:lnTo>
                  <a:lnTo>
                    <a:pt x="223" y="504"/>
                  </a:lnTo>
                  <a:lnTo>
                    <a:pt x="220" y="502"/>
                  </a:lnTo>
                  <a:lnTo>
                    <a:pt x="218" y="501"/>
                  </a:lnTo>
                  <a:lnTo>
                    <a:pt x="214" y="500"/>
                  </a:lnTo>
                  <a:lnTo>
                    <a:pt x="211" y="498"/>
                  </a:lnTo>
                  <a:lnTo>
                    <a:pt x="207" y="495"/>
                  </a:lnTo>
                  <a:lnTo>
                    <a:pt x="205" y="494"/>
                  </a:lnTo>
                  <a:lnTo>
                    <a:pt x="201" y="492"/>
                  </a:lnTo>
                  <a:lnTo>
                    <a:pt x="198" y="490"/>
                  </a:lnTo>
                  <a:lnTo>
                    <a:pt x="194" y="487"/>
                  </a:lnTo>
                  <a:lnTo>
                    <a:pt x="191" y="484"/>
                  </a:lnTo>
                  <a:lnTo>
                    <a:pt x="188" y="483"/>
                  </a:lnTo>
                  <a:lnTo>
                    <a:pt x="184" y="479"/>
                  </a:lnTo>
                  <a:lnTo>
                    <a:pt x="181" y="477"/>
                  </a:lnTo>
                  <a:lnTo>
                    <a:pt x="178" y="474"/>
                  </a:lnTo>
                  <a:lnTo>
                    <a:pt x="175" y="471"/>
                  </a:lnTo>
                  <a:lnTo>
                    <a:pt x="170" y="467"/>
                  </a:lnTo>
                  <a:lnTo>
                    <a:pt x="166" y="464"/>
                  </a:lnTo>
                  <a:lnTo>
                    <a:pt x="163" y="460"/>
                  </a:lnTo>
                  <a:lnTo>
                    <a:pt x="159" y="457"/>
                  </a:lnTo>
                  <a:lnTo>
                    <a:pt x="156" y="452"/>
                  </a:lnTo>
                  <a:lnTo>
                    <a:pt x="152" y="449"/>
                  </a:lnTo>
                  <a:lnTo>
                    <a:pt x="149" y="445"/>
                  </a:lnTo>
                  <a:lnTo>
                    <a:pt x="145" y="442"/>
                  </a:lnTo>
                  <a:lnTo>
                    <a:pt x="141" y="437"/>
                  </a:lnTo>
                  <a:lnTo>
                    <a:pt x="137" y="432"/>
                  </a:lnTo>
                  <a:lnTo>
                    <a:pt x="134" y="429"/>
                  </a:lnTo>
                  <a:lnTo>
                    <a:pt x="130" y="424"/>
                  </a:lnTo>
                  <a:lnTo>
                    <a:pt x="126" y="420"/>
                  </a:lnTo>
                  <a:lnTo>
                    <a:pt x="122" y="415"/>
                  </a:lnTo>
                  <a:lnTo>
                    <a:pt x="119" y="411"/>
                  </a:lnTo>
                  <a:lnTo>
                    <a:pt x="115" y="407"/>
                  </a:lnTo>
                  <a:lnTo>
                    <a:pt x="112" y="402"/>
                  </a:lnTo>
                  <a:lnTo>
                    <a:pt x="108" y="397"/>
                  </a:lnTo>
                  <a:lnTo>
                    <a:pt x="105" y="393"/>
                  </a:lnTo>
                  <a:lnTo>
                    <a:pt x="100" y="388"/>
                  </a:lnTo>
                  <a:lnTo>
                    <a:pt x="96" y="383"/>
                  </a:lnTo>
                  <a:lnTo>
                    <a:pt x="93" y="379"/>
                  </a:lnTo>
                  <a:lnTo>
                    <a:pt x="89" y="374"/>
                  </a:lnTo>
                  <a:lnTo>
                    <a:pt x="86" y="369"/>
                  </a:lnTo>
                  <a:lnTo>
                    <a:pt x="81" y="365"/>
                  </a:lnTo>
                  <a:lnTo>
                    <a:pt x="79" y="360"/>
                  </a:lnTo>
                  <a:lnTo>
                    <a:pt x="75" y="354"/>
                  </a:lnTo>
                  <a:lnTo>
                    <a:pt x="72" y="351"/>
                  </a:lnTo>
                  <a:lnTo>
                    <a:pt x="68" y="345"/>
                  </a:lnTo>
                  <a:lnTo>
                    <a:pt x="65" y="340"/>
                  </a:lnTo>
                  <a:lnTo>
                    <a:pt x="61" y="337"/>
                  </a:lnTo>
                  <a:lnTo>
                    <a:pt x="59" y="332"/>
                  </a:lnTo>
                  <a:lnTo>
                    <a:pt x="56" y="327"/>
                  </a:lnTo>
                  <a:lnTo>
                    <a:pt x="52" y="323"/>
                  </a:lnTo>
                  <a:lnTo>
                    <a:pt x="49" y="318"/>
                  </a:lnTo>
                  <a:lnTo>
                    <a:pt x="46" y="315"/>
                  </a:lnTo>
                  <a:lnTo>
                    <a:pt x="43" y="310"/>
                  </a:lnTo>
                  <a:lnTo>
                    <a:pt x="40" y="306"/>
                  </a:lnTo>
                  <a:lnTo>
                    <a:pt x="37" y="302"/>
                  </a:lnTo>
                  <a:lnTo>
                    <a:pt x="35" y="298"/>
                  </a:lnTo>
                  <a:lnTo>
                    <a:pt x="32" y="294"/>
                  </a:lnTo>
                  <a:lnTo>
                    <a:pt x="29" y="290"/>
                  </a:lnTo>
                  <a:lnTo>
                    <a:pt x="26" y="287"/>
                  </a:lnTo>
                  <a:lnTo>
                    <a:pt x="24" y="283"/>
                  </a:lnTo>
                  <a:lnTo>
                    <a:pt x="22" y="280"/>
                  </a:lnTo>
                  <a:lnTo>
                    <a:pt x="19" y="276"/>
                  </a:lnTo>
                  <a:lnTo>
                    <a:pt x="17" y="274"/>
                  </a:lnTo>
                  <a:lnTo>
                    <a:pt x="16" y="270"/>
                  </a:lnTo>
                  <a:lnTo>
                    <a:pt x="14" y="268"/>
                  </a:lnTo>
                  <a:lnTo>
                    <a:pt x="12" y="264"/>
                  </a:lnTo>
                  <a:lnTo>
                    <a:pt x="10" y="262"/>
                  </a:lnTo>
                  <a:lnTo>
                    <a:pt x="9" y="260"/>
                  </a:lnTo>
                  <a:lnTo>
                    <a:pt x="5" y="255"/>
                  </a:lnTo>
                  <a:lnTo>
                    <a:pt x="3" y="252"/>
                  </a:lnTo>
                  <a:lnTo>
                    <a:pt x="1" y="248"/>
                  </a:lnTo>
                  <a:lnTo>
                    <a:pt x="1" y="247"/>
                  </a:lnTo>
                  <a:lnTo>
                    <a:pt x="0" y="245"/>
                  </a:lnTo>
                  <a:lnTo>
                    <a:pt x="36" y="172"/>
                  </a:lnTo>
                  <a:lnTo>
                    <a:pt x="37" y="171"/>
                  </a:lnTo>
                  <a:lnTo>
                    <a:pt x="39" y="169"/>
                  </a:lnTo>
                  <a:lnTo>
                    <a:pt x="40" y="168"/>
                  </a:lnTo>
                  <a:lnTo>
                    <a:pt x="43" y="167"/>
                  </a:lnTo>
                  <a:lnTo>
                    <a:pt x="45" y="164"/>
                  </a:lnTo>
                  <a:lnTo>
                    <a:pt x="47" y="162"/>
                  </a:lnTo>
                  <a:lnTo>
                    <a:pt x="50" y="160"/>
                  </a:lnTo>
                  <a:lnTo>
                    <a:pt x="53" y="156"/>
                  </a:lnTo>
                  <a:lnTo>
                    <a:pt x="56" y="154"/>
                  </a:lnTo>
                  <a:lnTo>
                    <a:pt x="60" y="150"/>
                  </a:lnTo>
                  <a:lnTo>
                    <a:pt x="64" y="147"/>
                  </a:lnTo>
                  <a:lnTo>
                    <a:pt x="67" y="144"/>
                  </a:lnTo>
                  <a:lnTo>
                    <a:pt x="72" y="141"/>
                  </a:lnTo>
                  <a:lnTo>
                    <a:pt x="77" y="136"/>
                  </a:lnTo>
                  <a:lnTo>
                    <a:pt x="81" y="133"/>
                  </a:lnTo>
                  <a:lnTo>
                    <a:pt x="86" y="129"/>
                  </a:lnTo>
                  <a:lnTo>
                    <a:pt x="91" y="125"/>
                  </a:lnTo>
                  <a:lnTo>
                    <a:pt x="95" y="121"/>
                  </a:lnTo>
                  <a:lnTo>
                    <a:pt x="98" y="118"/>
                  </a:lnTo>
                  <a:lnTo>
                    <a:pt x="100" y="116"/>
                  </a:lnTo>
                  <a:lnTo>
                    <a:pt x="102" y="114"/>
                  </a:lnTo>
                  <a:lnTo>
                    <a:pt x="105" y="112"/>
                  </a:lnTo>
                  <a:lnTo>
                    <a:pt x="108" y="109"/>
                  </a:lnTo>
                  <a:lnTo>
                    <a:pt x="110" y="107"/>
                  </a:lnTo>
                  <a:lnTo>
                    <a:pt x="113" y="106"/>
                  </a:lnTo>
                  <a:lnTo>
                    <a:pt x="116" y="104"/>
                  </a:lnTo>
                  <a:lnTo>
                    <a:pt x="119" y="101"/>
                  </a:lnTo>
                  <a:lnTo>
                    <a:pt x="121" y="99"/>
                  </a:lnTo>
                  <a:lnTo>
                    <a:pt x="123" y="97"/>
                  </a:lnTo>
                  <a:lnTo>
                    <a:pt x="127" y="94"/>
                  </a:lnTo>
                  <a:lnTo>
                    <a:pt x="129" y="92"/>
                  </a:lnTo>
                  <a:lnTo>
                    <a:pt x="131" y="90"/>
                  </a:lnTo>
                  <a:lnTo>
                    <a:pt x="135" y="87"/>
                  </a:lnTo>
                  <a:lnTo>
                    <a:pt x="137" y="86"/>
                  </a:lnTo>
                  <a:lnTo>
                    <a:pt x="140" y="84"/>
                  </a:lnTo>
                  <a:lnTo>
                    <a:pt x="143" y="81"/>
                  </a:lnTo>
                  <a:lnTo>
                    <a:pt x="145" y="79"/>
                  </a:lnTo>
                  <a:lnTo>
                    <a:pt x="148" y="78"/>
                  </a:lnTo>
                  <a:lnTo>
                    <a:pt x="151" y="76"/>
                  </a:lnTo>
                  <a:lnTo>
                    <a:pt x="154" y="73"/>
                  </a:lnTo>
                  <a:lnTo>
                    <a:pt x="156" y="71"/>
                  </a:lnTo>
                  <a:lnTo>
                    <a:pt x="158" y="70"/>
                  </a:lnTo>
                  <a:lnTo>
                    <a:pt x="161" y="67"/>
                  </a:lnTo>
                  <a:lnTo>
                    <a:pt x="164" y="65"/>
                  </a:lnTo>
                  <a:lnTo>
                    <a:pt x="166" y="63"/>
                  </a:lnTo>
                  <a:lnTo>
                    <a:pt x="169" y="62"/>
                  </a:lnTo>
                  <a:lnTo>
                    <a:pt x="171" y="59"/>
                  </a:lnTo>
                  <a:lnTo>
                    <a:pt x="173" y="57"/>
                  </a:lnTo>
                  <a:lnTo>
                    <a:pt x="176" y="55"/>
                  </a:lnTo>
                  <a:lnTo>
                    <a:pt x="179" y="53"/>
                  </a:lnTo>
                  <a:lnTo>
                    <a:pt x="184" y="50"/>
                  </a:lnTo>
                  <a:lnTo>
                    <a:pt x="188" y="46"/>
                  </a:lnTo>
                  <a:lnTo>
                    <a:pt x="191" y="44"/>
                  </a:lnTo>
                  <a:lnTo>
                    <a:pt x="193" y="43"/>
                  </a:lnTo>
                  <a:lnTo>
                    <a:pt x="195" y="42"/>
                  </a:lnTo>
                  <a:lnTo>
                    <a:pt x="198" y="41"/>
                  </a:lnTo>
                  <a:lnTo>
                    <a:pt x="202" y="37"/>
                  </a:lnTo>
                  <a:lnTo>
                    <a:pt x="207" y="34"/>
                  </a:lnTo>
                  <a:lnTo>
                    <a:pt x="212" y="31"/>
                  </a:lnTo>
                  <a:lnTo>
                    <a:pt x="215" y="28"/>
                  </a:lnTo>
                  <a:lnTo>
                    <a:pt x="220" y="25"/>
                  </a:lnTo>
                  <a:lnTo>
                    <a:pt x="223" y="23"/>
                  </a:lnTo>
                  <a:lnTo>
                    <a:pt x="227" y="21"/>
                  </a:lnTo>
                  <a:lnTo>
                    <a:pt x="232" y="18"/>
                  </a:lnTo>
                  <a:lnTo>
                    <a:pt x="235" y="16"/>
                  </a:lnTo>
                  <a:lnTo>
                    <a:pt x="237" y="14"/>
                  </a:lnTo>
                  <a:lnTo>
                    <a:pt x="241" y="11"/>
                  </a:lnTo>
                  <a:lnTo>
                    <a:pt x="244" y="10"/>
                  </a:lnTo>
                  <a:lnTo>
                    <a:pt x="247" y="8"/>
                  </a:lnTo>
                  <a:lnTo>
                    <a:pt x="249" y="7"/>
                  </a:lnTo>
                  <a:lnTo>
                    <a:pt x="251" y="6"/>
                  </a:lnTo>
                  <a:lnTo>
                    <a:pt x="254" y="4"/>
                  </a:lnTo>
                  <a:lnTo>
                    <a:pt x="257" y="2"/>
                  </a:lnTo>
                  <a:lnTo>
                    <a:pt x="261" y="1"/>
                  </a:lnTo>
                  <a:lnTo>
                    <a:pt x="262" y="0"/>
                  </a:lnTo>
                  <a:lnTo>
                    <a:pt x="262" y="0"/>
                  </a:lnTo>
                  <a:lnTo>
                    <a:pt x="290" y="20"/>
                  </a:lnTo>
                  <a:lnTo>
                    <a:pt x="290" y="2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5" name="Freeform 15"/>
            <p:cNvSpPr>
              <a:spLocks/>
            </p:cNvSpPr>
            <p:nvPr/>
          </p:nvSpPr>
          <p:spPr bwMode="auto">
            <a:xfrm>
              <a:off x="4779963" y="6169025"/>
              <a:ext cx="49213" cy="50800"/>
            </a:xfrm>
            <a:custGeom>
              <a:avLst/>
              <a:gdLst/>
              <a:ahLst/>
              <a:cxnLst>
                <a:cxn ang="0">
                  <a:pos x="22" y="139"/>
                </a:cxn>
                <a:cxn ang="0">
                  <a:pos x="20" y="138"/>
                </a:cxn>
                <a:cxn ang="0">
                  <a:pos x="17" y="133"/>
                </a:cxn>
                <a:cxn ang="0">
                  <a:pos x="17" y="127"/>
                </a:cxn>
                <a:cxn ang="0">
                  <a:pos x="19" y="121"/>
                </a:cxn>
                <a:cxn ang="0">
                  <a:pos x="22" y="112"/>
                </a:cxn>
                <a:cxn ang="0">
                  <a:pos x="24" y="106"/>
                </a:cxn>
                <a:cxn ang="0">
                  <a:pos x="28" y="100"/>
                </a:cxn>
                <a:cxn ang="0">
                  <a:pos x="31" y="93"/>
                </a:cxn>
                <a:cxn ang="0">
                  <a:pos x="37" y="85"/>
                </a:cxn>
                <a:cxn ang="0">
                  <a:pos x="42" y="78"/>
                </a:cxn>
                <a:cxn ang="0">
                  <a:pos x="48" y="70"/>
                </a:cxn>
                <a:cxn ang="0">
                  <a:pos x="54" y="62"/>
                </a:cxn>
                <a:cxn ang="0">
                  <a:pos x="59" y="53"/>
                </a:cxn>
                <a:cxn ang="0">
                  <a:pos x="65" y="44"/>
                </a:cxn>
                <a:cxn ang="0">
                  <a:pos x="72" y="37"/>
                </a:cxn>
                <a:cxn ang="0">
                  <a:pos x="77" y="29"/>
                </a:cxn>
                <a:cxn ang="0">
                  <a:pos x="83" y="22"/>
                </a:cxn>
                <a:cxn ang="0">
                  <a:pos x="87" y="15"/>
                </a:cxn>
                <a:cxn ang="0">
                  <a:pos x="92" y="11"/>
                </a:cxn>
                <a:cxn ang="0">
                  <a:pos x="98" y="4"/>
                </a:cxn>
                <a:cxn ang="0">
                  <a:pos x="101" y="0"/>
                </a:cxn>
                <a:cxn ang="0">
                  <a:pos x="213" y="13"/>
                </a:cxn>
                <a:cxn ang="0">
                  <a:pos x="210" y="20"/>
                </a:cxn>
                <a:cxn ang="0">
                  <a:pos x="206" y="27"/>
                </a:cxn>
                <a:cxn ang="0">
                  <a:pos x="203" y="33"/>
                </a:cxn>
                <a:cxn ang="0">
                  <a:pos x="199" y="39"/>
                </a:cxn>
                <a:cxn ang="0">
                  <a:pos x="196" y="43"/>
                </a:cxn>
                <a:cxn ang="0">
                  <a:pos x="191" y="49"/>
                </a:cxn>
                <a:cxn ang="0">
                  <a:pos x="186" y="55"/>
                </a:cxn>
                <a:cxn ang="0">
                  <a:pos x="182" y="60"/>
                </a:cxn>
                <a:cxn ang="0">
                  <a:pos x="176" y="67"/>
                </a:cxn>
                <a:cxn ang="0">
                  <a:pos x="170" y="72"/>
                </a:cxn>
                <a:cxn ang="0">
                  <a:pos x="162" y="78"/>
                </a:cxn>
                <a:cxn ang="0">
                  <a:pos x="155" y="85"/>
                </a:cxn>
                <a:cxn ang="0">
                  <a:pos x="146" y="91"/>
                </a:cxn>
                <a:cxn ang="0">
                  <a:pos x="138" y="97"/>
                </a:cxn>
                <a:cxn ang="0">
                  <a:pos x="129" y="104"/>
                </a:cxn>
                <a:cxn ang="0">
                  <a:pos x="120" y="109"/>
                </a:cxn>
                <a:cxn ang="0">
                  <a:pos x="112" y="114"/>
                </a:cxn>
                <a:cxn ang="0">
                  <a:pos x="104" y="120"/>
                </a:cxn>
                <a:cxn ang="0">
                  <a:pos x="94" y="125"/>
                </a:cxn>
                <a:cxn ang="0">
                  <a:pos x="87" y="130"/>
                </a:cxn>
                <a:cxn ang="0">
                  <a:pos x="80" y="133"/>
                </a:cxn>
                <a:cxn ang="0">
                  <a:pos x="75" y="137"/>
                </a:cxn>
                <a:cxn ang="0">
                  <a:pos x="69" y="140"/>
                </a:cxn>
                <a:cxn ang="0">
                  <a:pos x="65" y="142"/>
                </a:cxn>
                <a:cxn ang="0">
                  <a:pos x="61" y="145"/>
                </a:cxn>
                <a:cxn ang="0">
                  <a:pos x="104" y="180"/>
                </a:cxn>
                <a:cxn ang="0">
                  <a:pos x="0" y="176"/>
                </a:cxn>
              </a:cxnLst>
              <a:rect l="0" t="0" r="r" b="b"/>
              <a:pathLst>
                <a:path w="213" h="221">
                  <a:moveTo>
                    <a:pt x="0" y="176"/>
                  </a:moveTo>
                  <a:lnTo>
                    <a:pt x="22" y="139"/>
                  </a:lnTo>
                  <a:lnTo>
                    <a:pt x="21" y="139"/>
                  </a:lnTo>
                  <a:lnTo>
                    <a:pt x="20" y="138"/>
                  </a:lnTo>
                  <a:lnTo>
                    <a:pt x="19" y="135"/>
                  </a:lnTo>
                  <a:lnTo>
                    <a:pt x="17" y="133"/>
                  </a:lnTo>
                  <a:lnTo>
                    <a:pt x="17" y="130"/>
                  </a:lnTo>
                  <a:lnTo>
                    <a:pt x="17" y="127"/>
                  </a:lnTo>
                  <a:lnTo>
                    <a:pt x="17" y="124"/>
                  </a:lnTo>
                  <a:lnTo>
                    <a:pt x="19" y="121"/>
                  </a:lnTo>
                  <a:lnTo>
                    <a:pt x="20" y="117"/>
                  </a:lnTo>
                  <a:lnTo>
                    <a:pt x="22" y="112"/>
                  </a:lnTo>
                  <a:lnTo>
                    <a:pt x="23" y="109"/>
                  </a:lnTo>
                  <a:lnTo>
                    <a:pt x="24" y="106"/>
                  </a:lnTo>
                  <a:lnTo>
                    <a:pt x="26" y="104"/>
                  </a:lnTo>
                  <a:lnTo>
                    <a:pt x="28" y="100"/>
                  </a:lnTo>
                  <a:lnTo>
                    <a:pt x="29" y="97"/>
                  </a:lnTo>
                  <a:lnTo>
                    <a:pt x="31" y="93"/>
                  </a:lnTo>
                  <a:lnTo>
                    <a:pt x="34" y="90"/>
                  </a:lnTo>
                  <a:lnTo>
                    <a:pt x="37" y="85"/>
                  </a:lnTo>
                  <a:lnTo>
                    <a:pt x="40" y="82"/>
                  </a:lnTo>
                  <a:lnTo>
                    <a:pt x="42" y="78"/>
                  </a:lnTo>
                  <a:lnTo>
                    <a:pt x="44" y="74"/>
                  </a:lnTo>
                  <a:lnTo>
                    <a:pt x="48" y="70"/>
                  </a:lnTo>
                  <a:lnTo>
                    <a:pt x="50" y="65"/>
                  </a:lnTo>
                  <a:lnTo>
                    <a:pt x="54" y="62"/>
                  </a:lnTo>
                  <a:lnTo>
                    <a:pt x="56" y="57"/>
                  </a:lnTo>
                  <a:lnTo>
                    <a:pt x="59" y="53"/>
                  </a:lnTo>
                  <a:lnTo>
                    <a:pt x="62" y="49"/>
                  </a:lnTo>
                  <a:lnTo>
                    <a:pt x="65" y="44"/>
                  </a:lnTo>
                  <a:lnTo>
                    <a:pt x="69" y="41"/>
                  </a:lnTo>
                  <a:lnTo>
                    <a:pt x="72" y="37"/>
                  </a:lnTo>
                  <a:lnTo>
                    <a:pt x="75" y="33"/>
                  </a:lnTo>
                  <a:lnTo>
                    <a:pt x="77" y="29"/>
                  </a:lnTo>
                  <a:lnTo>
                    <a:pt x="80" y="26"/>
                  </a:lnTo>
                  <a:lnTo>
                    <a:pt x="83" y="22"/>
                  </a:lnTo>
                  <a:lnTo>
                    <a:pt x="85" y="19"/>
                  </a:lnTo>
                  <a:lnTo>
                    <a:pt x="87" y="15"/>
                  </a:lnTo>
                  <a:lnTo>
                    <a:pt x="90" y="13"/>
                  </a:lnTo>
                  <a:lnTo>
                    <a:pt x="92" y="11"/>
                  </a:lnTo>
                  <a:lnTo>
                    <a:pt x="96" y="6"/>
                  </a:lnTo>
                  <a:lnTo>
                    <a:pt x="98" y="4"/>
                  </a:lnTo>
                  <a:lnTo>
                    <a:pt x="100" y="1"/>
                  </a:lnTo>
                  <a:lnTo>
                    <a:pt x="101" y="0"/>
                  </a:lnTo>
                  <a:lnTo>
                    <a:pt x="213" y="13"/>
                  </a:lnTo>
                  <a:lnTo>
                    <a:pt x="213" y="13"/>
                  </a:lnTo>
                  <a:lnTo>
                    <a:pt x="211" y="18"/>
                  </a:lnTo>
                  <a:lnTo>
                    <a:pt x="210" y="20"/>
                  </a:lnTo>
                  <a:lnTo>
                    <a:pt x="209" y="23"/>
                  </a:lnTo>
                  <a:lnTo>
                    <a:pt x="206" y="27"/>
                  </a:lnTo>
                  <a:lnTo>
                    <a:pt x="204" y="32"/>
                  </a:lnTo>
                  <a:lnTo>
                    <a:pt x="203" y="33"/>
                  </a:lnTo>
                  <a:lnTo>
                    <a:pt x="202" y="35"/>
                  </a:lnTo>
                  <a:lnTo>
                    <a:pt x="199" y="39"/>
                  </a:lnTo>
                  <a:lnTo>
                    <a:pt x="197" y="41"/>
                  </a:lnTo>
                  <a:lnTo>
                    <a:pt x="196" y="43"/>
                  </a:lnTo>
                  <a:lnTo>
                    <a:pt x="193" y="46"/>
                  </a:lnTo>
                  <a:lnTo>
                    <a:pt x="191" y="49"/>
                  </a:lnTo>
                  <a:lnTo>
                    <a:pt x="190" y="51"/>
                  </a:lnTo>
                  <a:lnTo>
                    <a:pt x="186" y="55"/>
                  </a:lnTo>
                  <a:lnTo>
                    <a:pt x="184" y="57"/>
                  </a:lnTo>
                  <a:lnTo>
                    <a:pt x="182" y="60"/>
                  </a:lnTo>
                  <a:lnTo>
                    <a:pt x="180" y="63"/>
                  </a:lnTo>
                  <a:lnTo>
                    <a:pt x="176" y="67"/>
                  </a:lnTo>
                  <a:lnTo>
                    <a:pt x="173" y="69"/>
                  </a:lnTo>
                  <a:lnTo>
                    <a:pt x="170" y="72"/>
                  </a:lnTo>
                  <a:lnTo>
                    <a:pt x="167" y="76"/>
                  </a:lnTo>
                  <a:lnTo>
                    <a:pt x="162" y="78"/>
                  </a:lnTo>
                  <a:lnTo>
                    <a:pt x="159" y="82"/>
                  </a:lnTo>
                  <a:lnTo>
                    <a:pt x="155" y="85"/>
                  </a:lnTo>
                  <a:lnTo>
                    <a:pt x="150" y="88"/>
                  </a:lnTo>
                  <a:lnTo>
                    <a:pt x="146" y="91"/>
                  </a:lnTo>
                  <a:lnTo>
                    <a:pt x="142" y="95"/>
                  </a:lnTo>
                  <a:lnTo>
                    <a:pt x="138" y="97"/>
                  </a:lnTo>
                  <a:lnTo>
                    <a:pt x="133" y="100"/>
                  </a:lnTo>
                  <a:lnTo>
                    <a:pt x="129" y="104"/>
                  </a:lnTo>
                  <a:lnTo>
                    <a:pt x="125" y="106"/>
                  </a:lnTo>
                  <a:lnTo>
                    <a:pt x="120" y="109"/>
                  </a:lnTo>
                  <a:lnTo>
                    <a:pt x="115" y="112"/>
                  </a:lnTo>
                  <a:lnTo>
                    <a:pt x="112" y="114"/>
                  </a:lnTo>
                  <a:lnTo>
                    <a:pt x="107" y="117"/>
                  </a:lnTo>
                  <a:lnTo>
                    <a:pt x="104" y="120"/>
                  </a:lnTo>
                  <a:lnTo>
                    <a:pt x="99" y="123"/>
                  </a:lnTo>
                  <a:lnTo>
                    <a:pt x="94" y="125"/>
                  </a:lnTo>
                  <a:lnTo>
                    <a:pt x="91" y="127"/>
                  </a:lnTo>
                  <a:lnTo>
                    <a:pt x="87" y="130"/>
                  </a:lnTo>
                  <a:lnTo>
                    <a:pt x="84" y="132"/>
                  </a:lnTo>
                  <a:lnTo>
                    <a:pt x="80" y="133"/>
                  </a:lnTo>
                  <a:lnTo>
                    <a:pt x="77" y="135"/>
                  </a:lnTo>
                  <a:lnTo>
                    <a:pt x="75" y="137"/>
                  </a:lnTo>
                  <a:lnTo>
                    <a:pt x="71" y="139"/>
                  </a:lnTo>
                  <a:lnTo>
                    <a:pt x="69" y="140"/>
                  </a:lnTo>
                  <a:lnTo>
                    <a:pt x="66" y="141"/>
                  </a:lnTo>
                  <a:lnTo>
                    <a:pt x="65" y="142"/>
                  </a:lnTo>
                  <a:lnTo>
                    <a:pt x="63" y="144"/>
                  </a:lnTo>
                  <a:lnTo>
                    <a:pt x="61" y="145"/>
                  </a:lnTo>
                  <a:lnTo>
                    <a:pt x="61" y="145"/>
                  </a:lnTo>
                  <a:lnTo>
                    <a:pt x="104" y="180"/>
                  </a:lnTo>
                  <a:lnTo>
                    <a:pt x="66" y="221"/>
                  </a:lnTo>
                  <a:lnTo>
                    <a:pt x="0" y="176"/>
                  </a:lnTo>
                  <a:lnTo>
                    <a:pt x="0" y="176"/>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6" name="Freeform 16"/>
            <p:cNvSpPr>
              <a:spLocks/>
            </p:cNvSpPr>
            <p:nvPr/>
          </p:nvSpPr>
          <p:spPr bwMode="auto">
            <a:xfrm>
              <a:off x="4737100" y="6113463"/>
              <a:ext cx="38100" cy="36513"/>
            </a:xfrm>
            <a:custGeom>
              <a:avLst/>
              <a:gdLst/>
              <a:ahLst/>
              <a:cxnLst>
                <a:cxn ang="0">
                  <a:pos x="0" y="0"/>
                </a:cxn>
                <a:cxn ang="0">
                  <a:pos x="45" y="60"/>
                </a:cxn>
                <a:cxn ang="0">
                  <a:pos x="91" y="136"/>
                </a:cxn>
                <a:cxn ang="0">
                  <a:pos x="116" y="81"/>
                </a:cxn>
                <a:cxn ang="0">
                  <a:pos x="167" y="116"/>
                </a:cxn>
                <a:cxn ang="0">
                  <a:pos x="135" y="132"/>
                </a:cxn>
                <a:cxn ang="0">
                  <a:pos x="153" y="161"/>
                </a:cxn>
                <a:cxn ang="0">
                  <a:pos x="41" y="161"/>
                </a:cxn>
                <a:cxn ang="0">
                  <a:pos x="17" y="104"/>
                </a:cxn>
                <a:cxn ang="0">
                  <a:pos x="23" y="73"/>
                </a:cxn>
                <a:cxn ang="0">
                  <a:pos x="0" y="57"/>
                </a:cxn>
                <a:cxn ang="0">
                  <a:pos x="0" y="0"/>
                </a:cxn>
                <a:cxn ang="0">
                  <a:pos x="0" y="0"/>
                </a:cxn>
              </a:cxnLst>
              <a:rect l="0" t="0" r="r" b="b"/>
              <a:pathLst>
                <a:path w="167" h="161">
                  <a:moveTo>
                    <a:pt x="0" y="0"/>
                  </a:moveTo>
                  <a:lnTo>
                    <a:pt x="45" y="60"/>
                  </a:lnTo>
                  <a:lnTo>
                    <a:pt x="91" y="136"/>
                  </a:lnTo>
                  <a:lnTo>
                    <a:pt x="116" y="81"/>
                  </a:lnTo>
                  <a:lnTo>
                    <a:pt x="167" y="116"/>
                  </a:lnTo>
                  <a:lnTo>
                    <a:pt x="135" y="132"/>
                  </a:lnTo>
                  <a:lnTo>
                    <a:pt x="153" y="161"/>
                  </a:lnTo>
                  <a:lnTo>
                    <a:pt x="41" y="161"/>
                  </a:lnTo>
                  <a:lnTo>
                    <a:pt x="17" y="104"/>
                  </a:lnTo>
                  <a:lnTo>
                    <a:pt x="23" y="73"/>
                  </a:lnTo>
                  <a:lnTo>
                    <a:pt x="0" y="57"/>
                  </a:lnTo>
                  <a:lnTo>
                    <a:pt x="0" y="0"/>
                  </a:lnTo>
                  <a:lnTo>
                    <a:pt x="0" y="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7" name="Freeform 17"/>
            <p:cNvSpPr>
              <a:spLocks/>
            </p:cNvSpPr>
            <p:nvPr/>
          </p:nvSpPr>
          <p:spPr bwMode="auto">
            <a:xfrm>
              <a:off x="4737100" y="6292850"/>
              <a:ext cx="31750" cy="149225"/>
            </a:xfrm>
            <a:custGeom>
              <a:avLst/>
              <a:gdLst/>
              <a:ahLst/>
              <a:cxnLst>
                <a:cxn ang="0">
                  <a:pos x="80" y="0"/>
                </a:cxn>
                <a:cxn ang="0">
                  <a:pos x="110" y="84"/>
                </a:cxn>
                <a:cxn ang="0">
                  <a:pos x="121" y="271"/>
                </a:cxn>
                <a:cxn ang="0">
                  <a:pos x="142" y="302"/>
                </a:cxn>
                <a:cxn ang="0">
                  <a:pos x="97" y="302"/>
                </a:cxn>
                <a:cxn ang="0">
                  <a:pos x="97" y="415"/>
                </a:cxn>
                <a:cxn ang="0">
                  <a:pos x="121" y="438"/>
                </a:cxn>
                <a:cxn ang="0">
                  <a:pos x="34" y="467"/>
                </a:cxn>
                <a:cxn ang="0">
                  <a:pos x="19" y="657"/>
                </a:cxn>
                <a:cxn ang="0">
                  <a:pos x="0" y="657"/>
                </a:cxn>
                <a:cxn ang="0">
                  <a:pos x="4" y="465"/>
                </a:cxn>
                <a:cxn ang="0">
                  <a:pos x="63" y="428"/>
                </a:cxn>
                <a:cxn ang="0">
                  <a:pos x="69" y="288"/>
                </a:cxn>
                <a:cxn ang="0">
                  <a:pos x="101" y="263"/>
                </a:cxn>
                <a:cxn ang="0">
                  <a:pos x="80" y="0"/>
                </a:cxn>
                <a:cxn ang="0">
                  <a:pos x="80" y="0"/>
                </a:cxn>
              </a:cxnLst>
              <a:rect l="0" t="0" r="r" b="b"/>
              <a:pathLst>
                <a:path w="142" h="657">
                  <a:moveTo>
                    <a:pt x="80" y="0"/>
                  </a:moveTo>
                  <a:lnTo>
                    <a:pt x="110" y="84"/>
                  </a:lnTo>
                  <a:lnTo>
                    <a:pt x="121" y="271"/>
                  </a:lnTo>
                  <a:lnTo>
                    <a:pt x="142" y="302"/>
                  </a:lnTo>
                  <a:lnTo>
                    <a:pt x="97" y="302"/>
                  </a:lnTo>
                  <a:lnTo>
                    <a:pt x="97" y="415"/>
                  </a:lnTo>
                  <a:lnTo>
                    <a:pt x="121" y="438"/>
                  </a:lnTo>
                  <a:lnTo>
                    <a:pt x="34" y="467"/>
                  </a:lnTo>
                  <a:lnTo>
                    <a:pt x="19" y="657"/>
                  </a:lnTo>
                  <a:lnTo>
                    <a:pt x="0" y="657"/>
                  </a:lnTo>
                  <a:lnTo>
                    <a:pt x="4" y="465"/>
                  </a:lnTo>
                  <a:lnTo>
                    <a:pt x="63" y="428"/>
                  </a:lnTo>
                  <a:lnTo>
                    <a:pt x="69" y="288"/>
                  </a:lnTo>
                  <a:lnTo>
                    <a:pt x="101" y="263"/>
                  </a:lnTo>
                  <a:lnTo>
                    <a:pt x="80" y="0"/>
                  </a:lnTo>
                  <a:lnTo>
                    <a:pt x="80"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8" name="Freeform 18"/>
            <p:cNvSpPr>
              <a:spLocks/>
            </p:cNvSpPr>
            <p:nvPr/>
          </p:nvSpPr>
          <p:spPr bwMode="auto">
            <a:xfrm>
              <a:off x="4687888" y="6224588"/>
              <a:ext cx="33338" cy="193675"/>
            </a:xfrm>
            <a:custGeom>
              <a:avLst/>
              <a:gdLst/>
              <a:ahLst/>
              <a:cxnLst>
                <a:cxn ang="0">
                  <a:pos x="98" y="170"/>
                </a:cxn>
                <a:cxn ang="0">
                  <a:pos x="99" y="184"/>
                </a:cxn>
                <a:cxn ang="0">
                  <a:pos x="99" y="201"/>
                </a:cxn>
                <a:cxn ang="0">
                  <a:pos x="100" y="221"/>
                </a:cxn>
                <a:cxn ang="0">
                  <a:pos x="101" y="244"/>
                </a:cxn>
                <a:cxn ang="0">
                  <a:pos x="102" y="268"/>
                </a:cxn>
                <a:cxn ang="0">
                  <a:pos x="102" y="295"/>
                </a:cxn>
                <a:cxn ang="0">
                  <a:pos x="103" y="322"/>
                </a:cxn>
                <a:cxn ang="0">
                  <a:pos x="105" y="349"/>
                </a:cxn>
                <a:cxn ang="0">
                  <a:pos x="106" y="374"/>
                </a:cxn>
                <a:cxn ang="0">
                  <a:pos x="107" y="398"/>
                </a:cxn>
                <a:cxn ang="0">
                  <a:pos x="107" y="419"/>
                </a:cxn>
                <a:cxn ang="0">
                  <a:pos x="108" y="437"/>
                </a:cxn>
                <a:cxn ang="0">
                  <a:pos x="108" y="454"/>
                </a:cxn>
                <a:cxn ang="0">
                  <a:pos x="109" y="477"/>
                </a:cxn>
                <a:cxn ang="0">
                  <a:pos x="109" y="496"/>
                </a:cxn>
                <a:cxn ang="0">
                  <a:pos x="110" y="507"/>
                </a:cxn>
                <a:cxn ang="0">
                  <a:pos x="70" y="549"/>
                </a:cxn>
                <a:cxn ang="0">
                  <a:pos x="71" y="570"/>
                </a:cxn>
                <a:cxn ang="0">
                  <a:pos x="72" y="587"/>
                </a:cxn>
                <a:cxn ang="0">
                  <a:pos x="73" y="604"/>
                </a:cxn>
                <a:cxn ang="0">
                  <a:pos x="74" y="623"/>
                </a:cxn>
                <a:cxn ang="0">
                  <a:pos x="77" y="644"/>
                </a:cxn>
                <a:cxn ang="0">
                  <a:pos x="79" y="665"/>
                </a:cxn>
                <a:cxn ang="0">
                  <a:pos x="82" y="688"/>
                </a:cxn>
                <a:cxn ang="0">
                  <a:pos x="86" y="710"/>
                </a:cxn>
                <a:cxn ang="0">
                  <a:pos x="89" y="731"/>
                </a:cxn>
                <a:cxn ang="0">
                  <a:pos x="94" y="753"/>
                </a:cxn>
                <a:cxn ang="0">
                  <a:pos x="99" y="773"/>
                </a:cxn>
                <a:cxn ang="0">
                  <a:pos x="103" y="792"/>
                </a:cxn>
                <a:cxn ang="0">
                  <a:pos x="108" y="809"/>
                </a:cxn>
                <a:cxn ang="0">
                  <a:pos x="114" y="830"/>
                </a:cxn>
                <a:cxn ang="0">
                  <a:pos x="120" y="850"/>
                </a:cxn>
                <a:cxn ang="0">
                  <a:pos x="71" y="843"/>
                </a:cxn>
                <a:cxn ang="0">
                  <a:pos x="67" y="828"/>
                </a:cxn>
                <a:cxn ang="0">
                  <a:pos x="63" y="802"/>
                </a:cxn>
                <a:cxn ang="0">
                  <a:pos x="56" y="766"/>
                </a:cxn>
                <a:cxn ang="0">
                  <a:pos x="47" y="724"/>
                </a:cxn>
                <a:cxn ang="0">
                  <a:pos x="39" y="674"/>
                </a:cxn>
                <a:cxn ang="0">
                  <a:pos x="30" y="619"/>
                </a:cxn>
                <a:cxn ang="0">
                  <a:pos x="22" y="561"/>
                </a:cxn>
                <a:cxn ang="0">
                  <a:pos x="14" y="500"/>
                </a:cxn>
                <a:cxn ang="0">
                  <a:pos x="7" y="440"/>
                </a:cxn>
                <a:cxn ang="0">
                  <a:pos x="2" y="379"/>
                </a:cxn>
                <a:cxn ang="0">
                  <a:pos x="0" y="321"/>
                </a:cxn>
                <a:cxn ang="0">
                  <a:pos x="0" y="266"/>
                </a:cxn>
                <a:cxn ang="0">
                  <a:pos x="2" y="214"/>
                </a:cxn>
                <a:cxn ang="0">
                  <a:pos x="4" y="166"/>
                </a:cxn>
                <a:cxn ang="0">
                  <a:pos x="9" y="123"/>
                </a:cxn>
                <a:cxn ang="0">
                  <a:pos x="14" y="85"/>
                </a:cxn>
                <a:cxn ang="0">
                  <a:pos x="18" y="54"/>
                </a:cxn>
                <a:cxn ang="0">
                  <a:pos x="22" y="29"/>
                </a:cxn>
                <a:cxn ang="0">
                  <a:pos x="25" y="11"/>
                </a:cxn>
                <a:cxn ang="0">
                  <a:pos x="29" y="0"/>
                </a:cxn>
              </a:cxnLst>
              <a:rect l="0" t="0" r="r" b="b"/>
              <a:pathLst>
                <a:path w="145" h="856">
                  <a:moveTo>
                    <a:pt x="29" y="0"/>
                  </a:moveTo>
                  <a:lnTo>
                    <a:pt x="110" y="53"/>
                  </a:lnTo>
                  <a:lnTo>
                    <a:pt x="145" y="93"/>
                  </a:lnTo>
                  <a:lnTo>
                    <a:pt x="63" y="106"/>
                  </a:lnTo>
                  <a:lnTo>
                    <a:pt x="98" y="169"/>
                  </a:lnTo>
                  <a:lnTo>
                    <a:pt x="98" y="170"/>
                  </a:lnTo>
                  <a:lnTo>
                    <a:pt x="98" y="172"/>
                  </a:lnTo>
                  <a:lnTo>
                    <a:pt x="98" y="174"/>
                  </a:lnTo>
                  <a:lnTo>
                    <a:pt x="98" y="177"/>
                  </a:lnTo>
                  <a:lnTo>
                    <a:pt x="98" y="181"/>
                  </a:lnTo>
                  <a:lnTo>
                    <a:pt x="98" y="182"/>
                  </a:lnTo>
                  <a:lnTo>
                    <a:pt x="99" y="184"/>
                  </a:lnTo>
                  <a:lnTo>
                    <a:pt x="99" y="188"/>
                  </a:lnTo>
                  <a:lnTo>
                    <a:pt x="99" y="190"/>
                  </a:lnTo>
                  <a:lnTo>
                    <a:pt x="99" y="193"/>
                  </a:lnTo>
                  <a:lnTo>
                    <a:pt x="99" y="195"/>
                  </a:lnTo>
                  <a:lnTo>
                    <a:pt x="99" y="198"/>
                  </a:lnTo>
                  <a:lnTo>
                    <a:pt x="99" y="201"/>
                  </a:lnTo>
                  <a:lnTo>
                    <a:pt x="99" y="204"/>
                  </a:lnTo>
                  <a:lnTo>
                    <a:pt x="99" y="207"/>
                  </a:lnTo>
                  <a:lnTo>
                    <a:pt x="99" y="210"/>
                  </a:lnTo>
                  <a:lnTo>
                    <a:pt x="100" y="214"/>
                  </a:lnTo>
                  <a:lnTo>
                    <a:pt x="100" y="217"/>
                  </a:lnTo>
                  <a:lnTo>
                    <a:pt x="100" y="221"/>
                  </a:lnTo>
                  <a:lnTo>
                    <a:pt x="100" y="224"/>
                  </a:lnTo>
                  <a:lnTo>
                    <a:pt x="100" y="228"/>
                  </a:lnTo>
                  <a:lnTo>
                    <a:pt x="100" y="231"/>
                  </a:lnTo>
                  <a:lnTo>
                    <a:pt x="100" y="236"/>
                  </a:lnTo>
                  <a:lnTo>
                    <a:pt x="100" y="239"/>
                  </a:lnTo>
                  <a:lnTo>
                    <a:pt x="101" y="244"/>
                  </a:lnTo>
                  <a:lnTo>
                    <a:pt x="101" y="247"/>
                  </a:lnTo>
                  <a:lnTo>
                    <a:pt x="101" y="252"/>
                  </a:lnTo>
                  <a:lnTo>
                    <a:pt x="101" y="256"/>
                  </a:lnTo>
                  <a:lnTo>
                    <a:pt x="101" y="260"/>
                  </a:lnTo>
                  <a:lnTo>
                    <a:pt x="101" y="264"/>
                  </a:lnTo>
                  <a:lnTo>
                    <a:pt x="102" y="268"/>
                  </a:lnTo>
                  <a:lnTo>
                    <a:pt x="102" y="273"/>
                  </a:lnTo>
                  <a:lnTo>
                    <a:pt x="102" y="278"/>
                  </a:lnTo>
                  <a:lnTo>
                    <a:pt x="102" y="281"/>
                  </a:lnTo>
                  <a:lnTo>
                    <a:pt x="102" y="286"/>
                  </a:lnTo>
                  <a:lnTo>
                    <a:pt x="102" y="290"/>
                  </a:lnTo>
                  <a:lnTo>
                    <a:pt x="102" y="295"/>
                  </a:lnTo>
                  <a:lnTo>
                    <a:pt x="102" y="300"/>
                  </a:lnTo>
                  <a:lnTo>
                    <a:pt x="103" y="303"/>
                  </a:lnTo>
                  <a:lnTo>
                    <a:pt x="103" y="308"/>
                  </a:lnTo>
                  <a:lnTo>
                    <a:pt x="103" y="314"/>
                  </a:lnTo>
                  <a:lnTo>
                    <a:pt x="103" y="317"/>
                  </a:lnTo>
                  <a:lnTo>
                    <a:pt x="103" y="322"/>
                  </a:lnTo>
                  <a:lnTo>
                    <a:pt x="103" y="327"/>
                  </a:lnTo>
                  <a:lnTo>
                    <a:pt x="105" y="331"/>
                  </a:lnTo>
                  <a:lnTo>
                    <a:pt x="105" y="335"/>
                  </a:lnTo>
                  <a:lnTo>
                    <a:pt x="105" y="339"/>
                  </a:lnTo>
                  <a:lnTo>
                    <a:pt x="105" y="344"/>
                  </a:lnTo>
                  <a:lnTo>
                    <a:pt x="105" y="349"/>
                  </a:lnTo>
                  <a:lnTo>
                    <a:pt x="105" y="353"/>
                  </a:lnTo>
                  <a:lnTo>
                    <a:pt x="105" y="357"/>
                  </a:lnTo>
                  <a:lnTo>
                    <a:pt x="105" y="362"/>
                  </a:lnTo>
                  <a:lnTo>
                    <a:pt x="106" y="366"/>
                  </a:lnTo>
                  <a:lnTo>
                    <a:pt x="106" y="370"/>
                  </a:lnTo>
                  <a:lnTo>
                    <a:pt x="106" y="374"/>
                  </a:lnTo>
                  <a:lnTo>
                    <a:pt x="106" y="378"/>
                  </a:lnTo>
                  <a:lnTo>
                    <a:pt x="106" y="383"/>
                  </a:lnTo>
                  <a:lnTo>
                    <a:pt x="106" y="386"/>
                  </a:lnTo>
                  <a:lnTo>
                    <a:pt x="106" y="390"/>
                  </a:lnTo>
                  <a:lnTo>
                    <a:pt x="106" y="394"/>
                  </a:lnTo>
                  <a:lnTo>
                    <a:pt x="107" y="398"/>
                  </a:lnTo>
                  <a:lnTo>
                    <a:pt x="107" y="401"/>
                  </a:lnTo>
                  <a:lnTo>
                    <a:pt x="107" y="405"/>
                  </a:lnTo>
                  <a:lnTo>
                    <a:pt x="107" y="408"/>
                  </a:lnTo>
                  <a:lnTo>
                    <a:pt x="107" y="412"/>
                  </a:lnTo>
                  <a:lnTo>
                    <a:pt x="107" y="415"/>
                  </a:lnTo>
                  <a:lnTo>
                    <a:pt x="107" y="419"/>
                  </a:lnTo>
                  <a:lnTo>
                    <a:pt x="107" y="421"/>
                  </a:lnTo>
                  <a:lnTo>
                    <a:pt x="108" y="426"/>
                  </a:lnTo>
                  <a:lnTo>
                    <a:pt x="108" y="428"/>
                  </a:lnTo>
                  <a:lnTo>
                    <a:pt x="108" y="432"/>
                  </a:lnTo>
                  <a:lnTo>
                    <a:pt x="108" y="434"/>
                  </a:lnTo>
                  <a:lnTo>
                    <a:pt x="108" y="437"/>
                  </a:lnTo>
                  <a:lnTo>
                    <a:pt x="108" y="441"/>
                  </a:lnTo>
                  <a:lnTo>
                    <a:pt x="108" y="443"/>
                  </a:lnTo>
                  <a:lnTo>
                    <a:pt x="108" y="446"/>
                  </a:lnTo>
                  <a:lnTo>
                    <a:pt x="108" y="449"/>
                  </a:lnTo>
                  <a:lnTo>
                    <a:pt x="108" y="451"/>
                  </a:lnTo>
                  <a:lnTo>
                    <a:pt x="108" y="454"/>
                  </a:lnTo>
                  <a:lnTo>
                    <a:pt x="108" y="457"/>
                  </a:lnTo>
                  <a:lnTo>
                    <a:pt x="108" y="460"/>
                  </a:lnTo>
                  <a:lnTo>
                    <a:pt x="108" y="464"/>
                  </a:lnTo>
                  <a:lnTo>
                    <a:pt x="109" y="469"/>
                  </a:lnTo>
                  <a:lnTo>
                    <a:pt x="109" y="472"/>
                  </a:lnTo>
                  <a:lnTo>
                    <a:pt x="109" y="477"/>
                  </a:lnTo>
                  <a:lnTo>
                    <a:pt x="109" y="481"/>
                  </a:lnTo>
                  <a:lnTo>
                    <a:pt x="109" y="484"/>
                  </a:lnTo>
                  <a:lnTo>
                    <a:pt x="109" y="486"/>
                  </a:lnTo>
                  <a:lnTo>
                    <a:pt x="109" y="490"/>
                  </a:lnTo>
                  <a:lnTo>
                    <a:pt x="109" y="492"/>
                  </a:lnTo>
                  <a:lnTo>
                    <a:pt x="109" y="496"/>
                  </a:lnTo>
                  <a:lnTo>
                    <a:pt x="109" y="498"/>
                  </a:lnTo>
                  <a:lnTo>
                    <a:pt x="110" y="500"/>
                  </a:lnTo>
                  <a:lnTo>
                    <a:pt x="110" y="503"/>
                  </a:lnTo>
                  <a:lnTo>
                    <a:pt x="110" y="506"/>
                  </a:lnTo>
                  <a:lnTo>
                    <a:pt x="110" y="507"/>
                  </a:lnTo>
                  <a:lnTo>
                    <a:pt x="110" y="507"/>
                  </a:lnTo>
                  <a:lnTo>
                    <a:pt x="70" y="540"/>
                  </a:lnTo>
                  <a:lnTo>
                    <a:pt x="70" y="540"/>
                  </a:lnTo>
                  <a:lnTo>
                    <a:pt x="70" y="544"/>
                  </a:lnTo>
                  <a:lnTo>
                    <a:pt x="70" y="545"/>
                  </a:lnTo>
                  <a:lnTo>
                    <a:pt x="70" y="547"/>
                  </a:lnTo>
                  <a:lnTo>
                    <a:pt x="70" y="549"/>
                  </a:lnTo>
                  <a:lnTo>
                    <a:pt x="70" y="553"/>
                  </a:lnTo>
                  <a:lnTo>
                    <a:pt x="70" y="556"/>
                  </a:lnTo>
                  <a:lnTo>
                    <a:pt x="70" y="560"/>
                  </a:lnTo>
                  <a:lnTo>
                    <a:pt x="70" y="565"/>
                  </a:lnTo>
                  <a:lnTo>
                    <a:pt x="71" y="569"/>
                  </a:lnTo>
                  <a:lnTo>
                    <a:pt x="71" y="570"/>
                  </a:lnTo>
                  <a:lnTo>
                    <a:pt x="71" y="573"/>
                  </a:lnTo>
                  <a:lnTo>
                    <a:pt x="71" y="576"/>
                  </a:lnTo>
                  <a:lnTo>
                    <a:pt x="71" y="578"/>
                  </a:lnTo>
                  <a:lnTo>
                    <a:pt x="71" y="581"/>
                  </a:lnTo>
                  <a:lnTo>
                    <a:pt x="71" y="584"/>
                  </a:lnTo>
                  <a:lnTo>
                    <a:pt x="72" y="587"/>
                  </a:lnTo>
                  <a:lnTo>
                    <a:pt x="72" y="590"/>
                  </a:lnTo>
                  <a:lnTo>
                    <a:pt x="72" y="592"/>
                  </a:lnTo>
                  <a:lnTo>
                    <a:pt x="72" y="595"/>
                  </a:lnTo>
                  <a:lnTo>
                    <a:pt x="72" y="598"/>
                  </a:lnTo>
                  <a:lnTo>
                    <a:pt x="73" y="601"/>
                  </a:lnTo>
                  <a:lnTo>
                    <a:pt x="73" y="604"/>
                  </a:lnTo>
                  <a:lnTo>
                    <a:pt x="73" y="606"/>
                  </a:lnTo>
                  <a:lnTo>
                    <a:pt x="73" y="610"/>
                  </a:lnTo>
                  <a:lnTo>
                    <a:pt x="73" y="613"/>
                  </a:lnTo>
                  <a:lnTo>
                    <a:pt x="73" y="616"/>
                  </a:lnTo>
                  <a:lnTo>
                    <a:pt x="74" y="619"/>
                  </a:lnTo>
                  <a:lnTo>
                    <a:pt x="74" y="623"/>
                  </a:lnTo>
                  <a:lnTo>
                    <a:pt x="74" y="626"/>
                  </a:lnTo>
                  <a:lnTo>
                    <a:pt x="74" y="630"/>
                  </a:lnTo>
                  <a:lnTo>
                    <a:pt x="75" y="633"/>
                  </a:lnTo>
                  <a:lnTo>
                    <a:pt x="75" y="637"/>
                  </a:lnTo>
                  <a:lnTo>
                    <a:pt x="77" y="641"/>
                  </a:lnTo>
                  <a:lnTo>
                    <a:pt x="77" y="644"/>
                  </a:lnTo>
                  <a:lnTo>
                    <a:pt x="77" y="647"/>
                  </a:lnTo>
                  <a:lnTo>
                    <a:pt x="77" y="651"/>
                  </a:lnTo>
                  <a:lnTo>
                    <a:pt x="78" y="655"/>
                  </a:lnTo>
                  <a:lnTo>
                    <a:pt x="78" y="658"/>
                  </a:lnTo>
                  <a:lnTo>
                    <a:pt x="79" y="661"/>
                  </a:lnTo>
                  <a:lnTo>
                    <a:pt x="79" y="665"/>
                  </a:lnTo>
                  <a:lnTo>
                    <a:pt x="80" y="669"/>
                  </a:lnTo>
                  <a:lnTo>
                    <a:pt x="80" y="673"/>
                  </a:lnTo>
                  <a:lnTo>
                    <a:pt x="80" y="676"/>
                  </a:lnTo>
                  <a:lnTo>
                    <a:pt x="80" y="680"/>
                  </a:lnTo>
                  <a:lnTo>
                    <a:pt x="81" y="685"/>
                  </a:lnTo>
                  <a:lnTo>
                    <a:pt x="82" y="688"/>
                  </a:lnTo>
                  <a:lnTo>
                    <a:pt x="82" y="692"/>
                  </a:lnTo>
                  <a:lnTo>
                    <a:pt x="84" y="695"/>
                  </a:lnTo>
                  <a:lnTo>
                    <a:pt x="85" y="700"/>
                  </a:lnTo>
                  <a:lnTo>
                    <a:pt x="85" y="702"/>
                  </a:lnTo>
                  <a:lnTo>
                    <a:pt x="85" y="707"/>
                  </a:lnTo>
                  <a:lnTo>
                    <a:pt x="86" y="710"/>
                  </a:lnTo>
                  <a:lnTo>
                    <a:pt x="86" y="714"/>
                  </a:lnTo>
                  <a:lnTo>
                    <a:pt x="87" y="717"/>
                  </a:lnTo>
                  <a:lnTo>
                    <a:pt x="88" y="721"/>
                  </a:lnTo>
                  <a:lnTo>
                    <a:pt x="88" y="724"/>
                  </a:lnTo>
                  <a:lnTo>
                    <a:pt x="89" y="729"/>
                  </a:lnTo>
                  <a:lnTo>
                    <a:pt x="89" y="731"/>
                  </a:lnTo>
                  <a:lnTo>
                    <a:pt x="91" y="736"/>
                  </a:lnTo>
                  <a:lnTo>
                    <a:pt x="91" y="739"/>
                  </a:lnTo>
                  <a:lnTo>
                    <a:pt x="92" y="743"/>
                  </a:lnTo>
                  <a:lnTo>
                    <a:pt x="93" y="745"/>
                  </a:lnTo>
                  <a:lnTo>
                    <a:pt x="94" y="750"/>
                  </a:lnTo>
                  <a:lnTo>
                    <a:pt x="94" y="753"/>
                  </a:lnTo>
                  <a:lnTo>
                    <a:pt x="95" y="757"/>
                  </a:lnTo>
                  <a:lnTo>
                    <a:pt x="96" y="760"/>
                  </a:lnTo>
                  <a:lnTo>
                    <a:pt x="96" y="763"/>
                  </a:lnTo>
                  <a:lnTo>
                    <a:pt x="98" y="766"/>
                  </a:lnTo>
                  <a:lnTo>
                    <a:pt x="99" y="770"/>
                  </a:lnTo>
                  <a:lnTo>
                    <a:pt x="99" y="773"/>
                  </a:lnTo>
                  <a:lnTo>
                    <a:pt x="100" y="777"/>
                  </a:lnTo>
                  <a:lnTo>
                    <a:pt x="100" y="780"/>
                  </a:lnTo>
                  <a:lnTo>
                    <a:pt x="102" y="784"/>
                  </a:lnTo>
                  <a:lnTo>
                    <a:pt x="102" y="786"/>
                  </a:lnTo>
                  <a:lnTo>
                    <a:pt x="103" y="790"/>
                  </a:lnTo>
                  <a:lnTo>
                    <a:pt x="103" y="792"/>
                  </a:lnTo>
                  <a:lnTo>
                    <a:pt x="105" y="795"/>
                  </a:lnTo>
                  <a:lnTo>
                    <a:pt x="106" y="798"/>
                  </a:lnTo>
                  <a:lnTo>
                    <a:pt x="106" y="801"/>
                  </a:lnTo>
                  <a:lnTo>
                    <a:pt x="107" y="804"/>
                  </a:lnTo>
                  <a:lnTo>
                    <a:pt x="108" y="807"/>
                  </a:lnTo>
                  <a:lnTo>
                    <a:pt x="108" y="809"/>
                  </a:lnTo>
                  <a:lnTo>
                    <a:pt x="109" y="812"/>
                  </a:lnTo>
                  <a:lnTo>
                    <a:pt x="110" y="814"/>
                  </a:lnTo>
                  <a:lnTo>
                    <a:pt x="110" y="818"/>
                  </a:lnTo>
                  <a:lnTo>
                    <a:pt x="112" y="822"/>
                  </a:lnTo>
                  <a:lnTo>
                    <a:pt x="114" y="827"/>
                  </a:lnTo>
                  <a:lnTo>
                    <a:pt x="114" y="830"/>
                  </a:lnTo>
                  <a:lnTo>
                    <a:pt x="116" y="835"/>
                  </a:lnTo>
                  <a:lnTo>
                    <a:pt x="116" y="839"/>
                  </a:lnTo>
                  <a:lnTo>
                    <a:pt x="117" y="842"/>
                  </a:lnTo>
                  <a:lnTo>
                    <a:pt x="119" y="846"/>
                  </a:lnTo>
                  <a:lnTo>
                    <a:pt x="120" y="848"/>
                  </a:lnTo>
                  <a:lnTo>
                    <a:pt x="120" y="850"/>
                  </a:lnTo>
                  <a:lnTo>
                    <a:pt x="121" y="853"/>
                  </a:lnTo>
                  <a:lnTo>
                    <a:pt x="122" y="855"/>
                  </a:lnTo>
                  <a:lnTo>
                    <a:pt x="122" y="856"/>
                  </a:lnTo>
                  <a:lnTo>
                    <a:pt x="72" y="847"/>
                  </a:lnTo>
                  <a:lnTo>
                    <a:pt x="71" y="846"/>
                  </a:lnTo>
                  <a:lnTo>
                    <a:pt x="71" y="843"/>
                  </a:lnTo>
                  <a:lnTo>
                    <a:pt x="71" y="841"/>
                  </a:lnTo>
                  <a:lnTo>
                    <a:pt x="70" y="840"/>
                  </a:lnTo>
                  <a:lnTo>
                    <a:pt x="70" y="837"/>
                  </a:lnTo>
                  <a:lnTo>
                    <a:pt x="68" y="835"/>
                  </a:lnTo>
                  <a:lnTo>
                    <a:pt x="68" y="832"/>
                  </a:lnTo>
                  <a:lnTo>
                    <a:pt x="67" y="828"/>
                  </a:lnTo>
                  <a:lnTo>
                    <a:pt x="67" y="825"/>
                  </a:lnTo>
                  <a:lnTo>
                    <a:pt x="66" y="821"/>
                  </a:lnTo>
                  <a:lnTo>
                    <a:pt x="65" y="816"/>
                  </a:lnTo>
                  <a:lnTo>
                    <a:pt x="65" y="812"/>
                  </a:lnTo>
                  <a:lnTo>
                    <a:pt x="63" y="807"/>
                  </a:lnTo>
                  <a:lnTo>
                    <a:pt x="63" y="802"/>
                  </a:lnTo>
                  <a:lnTo>
                    <a:pt x="61" y="797"/>
                  </a:lnTo>
                  <a:lnTo>
                    <a:pt x="60" y="792"/>
                  </a:lnTo>
                  <a:lnTo>
                    <a:pt x="59" y="786"/>
                  </a:lnTo>
                  <a:lnTo>
                    <a:pt x="58" y="780"/>
                  </a:lnTo>
                  <a:lnTo>
                    <a:pt x="57" y="773"/>
                  </a:lnTo>
                  <a:lnTo>
                    <a:pt x="56" y="766"/>
                  </a:lnTo>
                  <a:lnTo>
                    <a:pt x="53" y="760"/>
                  </a:lnTo>
                  <a:lnTo>
                    <a:pt x="53" y="753"/>
                  </a:lnTo>
                  <a:lnTo>
                    <a:pt x="51" y="746"/>
                  </a:lnTo>
                  <a:lnTo>
                    <a:pt x="50" y="739"/>
                  </a:lnTo>
                  <a:lnTo>
                    <a:pt x="49" y="731"/>
                  </a:lnTo>
                  <a:lnTo>
                    <a:pt x="47" y="724"/>
                  </a:lnTo>
                  <a:lnTo>
                    <a:pt x="46" y="716"/>
                  </a:lnTo>
                  <a:lnTo>
                    <a:pt x="45" y="708"/>
                  </a:lnTo>
                  <a:lnTo>
                    <a:pt x="44" y="700"/>
                  </a:lnTo>
                  <a:lnTo>
                    <a:pt x="42" y="692"/>
                  </a:lnTo>
                  <a:lnTo>
                    <a:pt x="40" y="682"/>
                  </a:lnTo>
                  <a:lnTo>
                    <a:pt x="39" y="674"/>
                  </a:lnTo>
                  <a:lnTo>
                    <a:pt x="37" y="665"/>
                  </a:lnTo>
                  <a:lnTo>
                    <a:pt x="36" y="657"/>
                  </a:lnTo>
                  <a:lnTo>
                    <a:pt x="33" y="647"/>
                  </a:lnTo>
                  <a:lnTo>
                    <a:pt x="32" y="638"/>
                  </a:lnTo>
                  <a:lnTo>
                    <a:pt x="31" y="629"/>
                  </a:lnTo>
                  <a:lnTo>
                    <a:pt x="30" y="619"/>
                  </a:lnTo>
                  <a:lnTo>
                    <a:pt x="28" y="610"/>
                  </a:lnTo>
                  <a:lnTo>
                    <a:pt x="26" y="599"/>
                  </a:lnTo>
                  <a:lnTo>
                    <a:pt x="25" y="590"/>
                  </a:lnTo>
                  <a:lnTo>
                    <a:pt x="24" y="581"/>
                  </a:lnTo>
                  <a:lnTo>
                    <a:pt x="23" y="570"/>
                  </a:lnTo>
                  <a:lnTo>
                    <a:pt x="22" y="561"/>
                  </a:lnTo>
                  <a:lnTo>
                    <a:pt x="21" y="551"/>
                  </a:lnTo>
                  <a:lnTo>
                    <a:pt x="18" y="541"/>
                  </a:lnTo>
                  <a:lnTo>
                    <a:pt x="17" y="531"/>
                  </a:lnTo>
                  <a:lnTo>
                    <a:pt x="16" y="520"/>
                  </a:lnTo>
                  <a:lnTo>
                    <a:pt x="15" y="510"/>
                  </a:lnTo>
                  <a:lnTo>
                    <a:pt x="14" y="500"/>
                  </a:lnTo>
                  <a:lnTo>
                    <a:pt x="13" y="490"/>
                  </a:lnTo>
                  <a:lnTo>
                    <a:pt x="11" y="481"/>
                  </a:lnTo>
                  <a:lnTo>
                    <a:pt x="10" y="470"/>
                  </a:lnTo>
                  <a:lnTo>
                    <a:pt x="9" y="460"/>
                  </a:lnTo>
                  <a:lnTo>
                    <a:pt x="8" y="449"/>
                  </a:lnTo>
                  <a:lnTo>
                    <a:pt x="7" y="440"/>
                  </a:lnTo>
                  <a:lnTo>
                    <a:pt x="6" y="429"/>
                  </a:lnTo>
                  <a:lnTo>
                    <a:pt x="6" y="419"/>
                  </a:lnTo>
                  <a:lnTo>
                    <a:pt x="4" y="408"/>
                  </a:lnTo>
                  <a:lnTo>
                    <a:pt x="3" y="399"/>
                  </a:lnTo>
                  <a:lnTo>
                    <a:pt x="2" y="388"/>
                  </a:lnTo>
                  <a:lnTo>
                    <a:pt x="2" y="379"/>
                  </a:lnTo>
                  <a:lnTo>
                    <a:pt x="2" y="369"/>
                  </a:lnTo>
                  <a:lnTo>
                    <a:pt x="1" y="359"/>
                  </a:lnTo>
                  <a:lnTo>
                    <a:pt x="1" y="349"/>
                  </a:lnTo>
                  <a:lnTo>
                    <a:pt x="1" y="339"/>
                  </a:lnTo>
                  <a:lnTo>
                    <a:pt x="0" y="330"/>
                  </a:lnTo>
                  <a:lnTo>
                    <a:pt x="0" y="321"/>
                  </a:lnTo>
                  <a:lnTo>
                    <a:pt x="0" y="311"/>
                  </a:lnTo>
                  <a:lnTo>
                    <a:pt x="0" y="302"/>
                  </a:lnTo>
                  <a:lnTo>
                    <a:pt x="0" y="293"/>
                  </a:lnTo>
                  <a:lnTo>
                    <a:pt x="0" y="283"/>
                  </a:lnTo>
                  <a:lnTo>
                    <a:pt x="0" y="274"/>
                  </a:lnTo>
                  <a:lnTo>
                    <a:pt x="0" y="266"/>
                  </a:lnTo>
                  <a:lnTo>
                    <a:pt x="0" y="257"/>
                  </a:lnTo>
                  <a:lnTo>
                    <a:pt x="1" y="247"/>
                  </a:lnTo>
                  <a:lnTo>
                    <a:pt x="1" y="239"/>
                  </a:lnTo>
                  <a:lnTo>
                    <a:pt x="1" y="231"/>
                  </a:lnTo>
                  <a:lnTo>
                    <a:pt x="1" y="222"/>
                  </a:lnTo>
                  <a:lnTo>
                    <a:pt x="2" y="214"/>
                  </a:lnTo>
                  <a:lnTo>
                    <a:pt x="2" y="205"/>
                  </a:lnTo>
                  <a:lnTo>
                    <a:pt x="2" y="197"/>
                  </a:lnTo>
                  <a:lnTo>
                    <a:pt x="3" y="189"/>
                  </a:lnTo>
                  <a:lnTo>
                    <a:pt x="3" y="181"/>
                  </a:lnTo>
                  <a:lnTo>
                    <a:pt x="4" y="173"/>
                  </a:lnTo>
                  <a:lnTo>
                    <a:pt x="4" y="166"/>
                  </a:lnTo>
                  <a:lnTo>
                    <a:pt x="6" y="158"/>
                  </a:lnTo>
                  <a:lnTo>
                    <a:pt x="7" y="151"/>
                  </a:lnTo>
                  <a:lnTo>
                    <a:pt x="7" y="144"/>
                  </a:lnTo>
                  <a:lnTo>
                    <a:pt x="8" y="137"/>
                  </a:lnTo>
                  <a:lnTo>
                    <a:pt x="8" y="130"/>
                  </a:lnTo>
                  <a:lnTo>
                    <a:pt x="9" y="123"/>
                  </a:lnTo>
                  <a:lnTo>
                    <a:pt x="9" y="117"/>
                  </a:lnTo>
                  <a:lnTo>
                    <a:pt x="10" y="110"/>
                  </a:lnTo>
                  <a:lnTo>
                    <a:pt x="11" y="104"/>
                  </a:lnTo>
                  <a:lnTo>
                    <a:pt x="13" y="97"/>
                  </a:lnTo>
                  <a:lnTo>
                    <a:pt x="13" y="91"/>
                  </a:lnTo>
                  <a:lnTo>
                    <a:pt x="14" y="85"/>
                  </a:lnTo>
                  <a:lnTo>
                    <a:pt x="14" y="79"/>
                  </a:lnTo>
                  <a:lnTo>
                    <a:pt x="15" y="75"/>
                  </a:lnTo>
                  <a:lnTo>
                    <a:pt x="16" y="69"/>
                  </a:lnTo>
                  <a:lnTo>
                    <a:pt x="16" y="64"/>
                  </a:lnTo>
                  <a:lnTo>
                    <a:pt x="17" y="58"/>
                  </a:lnTo>
                  <a:lnTo>
                    <a:pt x="18" y="54"/>
                  </a:lnTo>
                  <a:lnTo>
                    <a:pt x="18" y="49"/>
                  </a:lnTo>
                  <a:lnTo>
                    <a:pt x="19" y="44"/>
                  </a:lnTo>
                  <a:lnTo>
                    <a:pt x="19" y="41"/>
                  </a:lnTo>
                  <a:lnTo>
                    <a:pt x="21" y="36"/>
                  </a:lnTo>
                  <a:lnTo>
                    <a:pt x="22" y="33"/>
                  </a:lnTo>
                  <a:lnTo>
                    <a:pt x="22" y="29"/>
                  </a:lnTo>
                  <a:lnTo>
                    <a:pt x="23" y="26"/>
                  </a:lnTo>
                  <a:lnTo>
                    <a:pt x="23" y="22"/>
                  </a:lnTo>
                  <a:lnTo>
                    <a:pt x="24" y="19"/>
                  </a:lnTo>
                  <a:lnTo>
                    <a:pt x="24" y="16"/>
                  </a:lnTo>
                  <a:lnTo>
                    <a:pt x="25" y="13"/>
                  </a:lnTo>
                  <a:lnTo>
                    <a:pt x="25" y="11"/>
                  </a:lnTo>
                  <a:lnTo>
                    <a:pt x="26" y="8"/>
                  </a:lnTo>
                  <a:lnTo>
                    <a:pt x="26" y="7"/>
                  </a:lnTo>
                  <a:lnTo>
                    <a:pt x="28" y="4"/>
                  </a:lnTo>
                  <a:lnTo>
                    <a:pt x="28" y="1"/>
                  </a:lnTo>
                  <a:lnTo>
                    <a:pt x="28" y="0"/>
                  </a:lnTo>
                  <a:lnTo>
                    <a:pt x="29" y="0"/>
                  </a:lnTo>
                  <a:lnTo>
                    <a:pt x="29" y="0"/>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9" name="Freeform 19"/>
            <p:cNvSpPr>
              <a:spLocks/>
            </p:cNvSpPr>
            <p:nvPr/>
          </p:nvSpPr>
          <p:spPr bwMode="auto">
            <a:xfrm>
              <a:off x="4781550" y="6311900"/>
              <a:ext cx="19050" cy="57150"/>
            </a:xfrm>
            <a:custGeom>
              <a:avLst/>
              <a:gdLst/>
              <a:ahLst/>
              <a:cxnLst>
                <a:cxn ang="0">
                  <a:pos x="50" y="0"/>
                </a:cxn>
                <a:cxn ang="0">
                  <a:pos x="81" y="64"/>
                </a:cxn>
                <a:cxn ang="0">
                  <a:pos x="84" y="254"/>
                </a:cxn>
                <a:cxn ang="0">
                  <a:pos x="0" y="208"/>
                </a:cxn>
                <a:cxn ang="0">
                  <a:pos x="50" y="0"/>
                </a:cxn>
                <a:cxn ang="0">
                  <a:pos x="50" y="0"/>
                </a:cxn>
              </a:cxnLst>
              <a:rect l="0" t="0" r="r" b="b"/>
              <a:pathLst>
                <a:path w="84" h="254">
                  <a:moveTo>
                    <a:pt x="50" y="0"/>
                  </a:moveTo>
                  <a:lnTo>
                    <a:pt x="81" y="64"/>
                  </a:lnTo>
                  <a:lnTo>
                    <a:pt x="84" y="254"/>
                  </a:lnTo>
                  <a:lnTo>
                    <a:pt x="0" y="208"/>
                  </a:lnTo>
                  <a:lnTo>
                    <a:pt x="50" y="0"/>
                  </a:lnTo>
                  <a:lnTo>
                    <a:pt x="50" y="0"/>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0" name="Freeform 20"/>
            <p:cNvSpPr>
              <a:spLocks/>
            </p:cNvSpPr>
            <p:nvPr/>
          </p:nvSpPr>
          <p:spPr bwMode="auto">
            <a:xfrm>
              <a:off x="4740275" y="6240463"/>
              <a:ext cx="17463" cy="23813"/>
            </a:xfrm>
            <a:custGeom>
              <a:avLst/>
              <a:gdLst/>
              <a:ahLst/>
              <a:cxnLst>
                <a:cxn ang="0">
                  <a:pos x="0" y="0"/>
                </a:cxn>
                <a:cxn ang="0">
                  <a:pos x="17" y="12"/>
                </a:cxn>
                <a:cxn ang="0">
                  <a:pos x="33" y="75"/>
                </a:cxn>
                <a:cxn ang="0">
                  <a:pos x="81" y="96"/>
                </a:cxn>
                <a:cxn ang="0">
                  <a:pos x="48" y="109"/>
                </a:cxn>
                <a:cxn ang="0">
                  <a:pos x="9" y="84"/>
                </a:cxn>
                <a:cxn ang="0">
                  <a:pos x="0" y="0"/>
                </a:cxn>
                <a:cxn ang="0">
                  <a:pos x="0" y="0"/>
                </a:cxn>
              </a:cxnLst>
              <a:rect l="0" t="0" r="r" b="b"/>
              <a:pathLst>
                <a:path w="81" h="109">
                  <a:moveTo>
                    <a:pt x="0" y="0"/>
                  </a:moveTo>
                  <a:lnTo>
                    <a:pt x="17" y="12"/>
                  </a:lnTo>
                  <a:lnTo>
                    <a:pt x="33" y="75"/>
                  </a:lnTo>
                  <a:lnTo>
                    <a:pt x="81" y="96"/>
                  </a:lnTo>
                  <a:lnTo>
                    <a:pt x="48" y="109"/>
                  </a:lnTo>
                  <a:lnTo>
                    <a:pt x="9" y="84"/>
                  </a:lnTo>
                  <a:lnTo>
                    <a:pt x="0" y="0"/>
                  </a:lnTo>
                  <a:lnTo>
                    <a:pt x="0" y="0"/>
                  </a:lnTo>
                  <a:close/>
                </a:path>
              </a:pathLst>
            </a:custGeom>
            <a:solidFill>
              <a:srgbClr val="E6E6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1" name="Freeform 21"/>
            <p:cNvSpPr>
              <a:spLocks/>
            </p:cNvSpPr>
            <p:nvPr/>
          </p:nvSpPr>
          <p:spPr bwMode="auto">
            <a:xfrm>
              <a:off x="4737100" y="6057900"/>
              <a:ext cx="47625" cy="61913"/>
            </a:xfrm>
            <a:custGeom>
              <a:avLst/>
              <a:gdLst/>
              <a:ahLst/>
              <a:cxnLst>
                <a:cxn ang="0">
                  <a:pos x="17" y="0"/>
                </a:cxn>
                <a:cxn ang="0">
                  <a:pos x="0" y="89"/>
                </a:cxn>
                <a:cxn ang="0">
                  <a:pos x="0" y="162"/>
                </a:cxn>
                <a:cxn ang="0">
                  <a:pos x="87" y="275"/>
                </a:cxn>
                <a:cxn ang="0">
                  <a:pos x="207" y="80"/>
                </a:cxn>
                <a:cxn ang="0">
                  <a:pos x="17" y="0"/>
                </a:cxn>
                <a:cxn ang="0">
                  <a:pos x="17" y="0"/>
                </a:cxn>
              </a:cxnLst>
              <a:rect l="0" t="0" r="r" b="b"/>
              <a:pathLst>
                <a:path w="207" h="275">
                  <a:moveTo>
                    <a:pt x="17" y="0"/>
                  </a:moveTo>
                  <a:lnTo>
                    <a:pt x="0" y="89"/>
                  </a:lnTo>
                  <a:lnTo>
                    <a:pt x="0" y="162"/>
                  </a:lnTo>
                  <a:lnTo>
                    <a:pt x="87" y="275"/>
                  </a:lnTo>
                  <a:lnTo>
                    <a:pt x="207" y="80"/>
                  </a:lnTo>
                  <a:lnTo>
                    <a:pt x="17" y="0"/>
                  </a:lnTo>
                  <a:lnTo>
                    <a:pt x="17"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2" name="Freeform 22"/>
            <p:cNvSpPr>
              <a:spLocks/>
            </p:cNvSpPr>
            <p:nvPr/>
          </p:nvSpPr>
          <p:spPr bwMode="auto">
            <a:xfrm>
              <a:off x="4714875" y="6022975"/>
              <a:ext cx="95250" cy="63500"/>
            </a:xfrm>
            <a:custGeom>
              <a:avLst/>
              <a:gdLst/>
              <a:ahLst/>
              <a:cxnLst>
                <a:cxn ang="0">
                  <a:pos x="141" y="50"/>
                </a:cxn>
                <a:cxn ang="0">
                  <a:pos x="126" y="49"/>
                </a:cxn>
                <a:cxn ang="0">
                  <a:pos x="106" y="48"/>
                </a:cxn>
                <a:cxn ang="0">
                  <a:pos x="84" y="50"/>
                </a:cxn>
                <a:cxn ang="0">
                  <a:pos x="62" y="56"/>
                </a:cxn>
                <a:cxn ang="0">
                  <a:pos x="41" y="67"/>
                </a:cxn>
                <a:cxn ang="0">
                  <a:pos x="23" y="82"/>
                </a:cxn>
                <a:cxn ang="0">
                  <a:pos x="10" y="98"/>
                </a:cxn>
                <a:cxn ang="0">
                  <a:pos x="2" y="117"/>
                </a:cxn>
                <a:cxn ang="0">
                  <a:pos x="0" y="134"/>
                </a:cxn>
                <a:cxn ang="0">
                  <a:pos x="3" y="152"/>
                </a:cxn>
                <a:cxn ang="0">
                  <a:pos x="16" y="175"/>
                </a:cxn>
                <a:cxn ang="0">
                  <a:pos x="29" y="187"/>
                </a:cxn>
                <a:cxn ang="0">
                  <a:pos x="47" y="203"/>
                </a:cxn>
                <a:cxn ang="0">
                  <a:pos x="65" y="217"/>
                </a:cxn>
                <a:cxn ang="0">
                  <a:pos x="90" y="232"/>
                </a:cxn>
                <a:cxn ang="0">
                  <a:pos x="109" y="242"/>
                </a:cxn>
                <a:cxn ang="0">
                  <a:pos x="125" y="248"/>
                </a:cxn>
                <a:cxn ang="0">
                  <a:pos x="142" y="253"/>
                </a:cxn>
                <a:cxn ang="0">
                  <a:pos x="160" y="257"/>
                </a:cxn>
                <a:cxn ang="0">
                  <a:pos x="178" y="260"/>
                </a:cxn>
                <a:cxn ang="0">
                  <a:pos x="198" y="264"/>
                </a:cxn>
                <a:cxn ang="0">
                  <a:pos x="218" y="267"/>
                </a:cxn>
                <a:cxn ang="0">
                  <a:pos x="237" y="269"/>
                </a:cxn>
                <a:cxn ang="0">
                  <a:pos x="256" y="271"/>
                </a:cxn>
                <a:cxn ang="0">
                  <a:pos x="275" y="272"/>
                </a:cxn>
                <a:cxn ang="0">
                  <a:pos x="292" y="273"/>
                </a:cxn>
                <a:cxn ang="0">
                  <a:pos x="309" y="276"/>
                </a:cxn>
                <a:cxn ang="0">
                  <a:pos x="332" y="277"/>
                </a:cxn>
                <a:cxn ang="0">
                  <a:pos x="357" y="274"/>
                </a:cxn>
                <a:cxn ang="0">
                  <a:pos x="378" y="271"/>
                </a:cxn>
                <a:cxn ang="0">
                  <a:pos x="394" y="265"/>
                </a:cxn>
                <a:cxn ang="0">
                  <a:pos x="413" y="251"/>
                </a:cxn>
                <a:cxn ang="0">
                  <a:pos x="418" y="225"/>
                </a:cxn>
                <a:cxn ang="0">
                  <a:pos x="417" y="202"/>
                </a:cxn>
                <a:cxn ang="0">
                  <a:pos x="413" y="190"/>
                </a:cxn>
                <a:cxn ang="0">
                  <a:pos x="403" y="173"/>
                </a:cxn>
                <a:cxn ang="0">
                  <a:pos x="385" y="148"/>
                </a:cxn>
                <a:cxn ang="0">
                  <a:pos x="361" y="127"/>
                </a:cxn>
                <a:cxn ang="0">
                  <a:pos x="341" y="115"/>
                </a:cxn>
                <a:cxn ang="0">
                  <a:pos x="341" y="103"/>
                </a:cxn>
                <a:cxn ang="0">
                  <a:pos x="343" y="85"/>
                </a:cxn>
                <a:cxn ang="0">
                  <a:pos x="341" y="68"/>
                </a:cxn>
                <a:cxn ang="0">
                  <a:pos x="338" y="50"/>
                </a:cxn>
                <a:cxn ang="0">
                  <a:pos x="329" y="34"/>
                </a:cxn>
                <a:cxn ang="0">
                  <a:pos x="315" y="20"/>
                </a:cxn>
                <a:cxn ang="0">
                  <a:pos x="296" y="11"/>
                </a:cxn>
                <a:cxn ang="0">
                  <a:pos x="274" y="3"/>
                </a:cxn>
                <a:cxn ang="0">
                  <a:pos x="251" y="0"/>
                </a:cxn>
                <a:cxn ang="0">
                  <a:pos x="227" y="1"/>
                </a:cxn>
                <a:cxn ang="0">
                  <a:pos x="204" y="8"/>
                </a:cxn>
                <a:cxn ang="0">
                  <a:pos x="184" y="21"/>
                </a:cxn>
                <a:cxn ang="0">
                  <a:pos x="167" y="34"/>
                </a:cxn>
                <a:cxn ang="0">
                  <a:pos x="150" y="52"/>
                </a:cxn>
              </a:cxnLst>
              <a:rect l="0" t="0" r="r" b="b"/>
              <a:pathLst>
                <a:path w="418" h="277">
                  <a:moveTo>
                    <a:pt x="150" y="52"/>
                  </a:moveTo>
                  <a:lnTo>
                    <a:pt x="150" y="52"/>
                  </a:lnTo>
                  <a:lnTo>
                    <a:pt x="149" y="52"/>
                  </a:lnTo>
                  <a:lnTo>
                    <a:pt x="146" y="50"/>
                  </a:lnTo>
                  <a:lnTo>
                    <a:pt x="143" y="50"/>
                  </a:lnTo>
                  <a:lnTo>
                    <a:pt x="141" y="50"/>
                  </a:lnTo>
                  <a:lnTo>
                    <a:pt x="139" y="50"/>
                  </a:lnTo>
                  <a:lnTo>
                    <a:pt x="136" y="49"/>
                  </a:lnTo>
                  <a:lnTo>
                    <a:pt x="134" y="49"/>
                  </a:lnTo>
                  <a:lnTo>
                    <a:pt x="132" y="49"/>
                  </a:lnTo>
                  <a:lnTo>
                    <a:pt x="128" y="49"/>
                  </a:lnTo>
                  <a:lnTo>
                    <a:pt x="126" y="49"/>
                  </a:lnTo>
                  <a:lnTo>
                    <a:pt x="123" y="49"/>
                  </a:lnTo>
                  <a:lnTo>
                    <a:pt x="120" y="48"/>
                  </a:lnTo>
                  <a:lnTo>
                    <a:pt x="116" y="48"/>
                  </a:lnTo>
                  <a:lnTo>
                    <a:pt x="113" y="48"/>
                  </a:lnTo>
                  <a:lnTo>
                    <a:pt x="109" y="48"/>
                  </a:lnTo>
                  <a:lnTo>
                    <a:pt x="106" y="48"/>
                  </a:lnTo>
                  <a:lnTo>
                    <a:pt x="102" y="48"/>
                  </a:lnTo>
                  <a:lnTo>
                    <a:pt x="98" y="49"/>
                  </a:lnTo>
                  <a:lnTo>
                    <a:pt x="95" y="49"/>
                  </a:lnTo>
                  <a:lnTo>
                    <a:pt x="91" y="49"/>
                  </a:lnTo>
                  <a:lnTo>
                    <a:pt x="87" y="50"/>
                  </a:lnTo>
                  <a:lnTo>
                    <a:pt x="84" y="50"/>
                  </a:lnTo>
                  <a:lnTo>
                    <a:pt x="80" y="52"/>
                  </a:lnTo>
                  <a:lnTo>
                    <a:pt x="77" y="52"/>
                  </a:lnTo>
                  <a:lnTo>
                    <a:pt x="73" y="53"/>
                  </a:lnTo>
                  <a:lnTo>
                    <a:pt x="69" y="54"/>
                  </a:lnTo>
                  <a:lnTo>
                    <a:pt x="65" y="56"/>
                  </a:lnTo>
                  <a:lnTo>
                    <a:pt x="62" y="56"/>
                  </a:lnTo>
                  <a:lnTo>
                    <a:pt x="57" y="57"/>
                  </a:lnTo>
                  <a:lnTo>
                    <a:pt x="54" y="60"/>
                  </a:lnTo>
                  <a:lnTo>
                    <a:pt x="51" y="61"/>
                  </a:lnTo>
                  <a:lnTo>
                    <a:pt x="47" y="62"/>
                  </a:lnTo>
                  <a:lnTo>
                    <a:pt x="44" y="64"/>
                  </a:lnTo>
                  <a:lnTo>
                    <a:pt x="41" y="67"/>
                  </a:lnTo>
                  <a:lnTo>
                    <a:pt x="38" y="69"/>
                  </a:lnTo>
                  <a:lnTo>
                    <a:pt x="35" y="71"/>
                  </a:lnTo>
                  <a:lnTo>
                    <a:pt x="31" y="74"/>
                  </a:lnTo>
                  <a:lnTo>
                    <a:pt x="29" y="76"/>
                  </a:lnTo>
                  <a:lnTo>
                    <a:pt x="27" y="78"/>
                  </a:lnTo>
                  <a:lnTo>
                    <a:pt x="23" y="82"/>
                  </a:lnTo>
                  <a:lnTo>
                    <a:pt x="21" y="84"/>
                  </a:lnTo>
                  <a:lnTo>
                    <a:pt x="19" y="87"/>
                  </a:lnTo>
                  <a:lnTo>
                    <a:pt x="17" y="90"/>
                  </a:lnTo>
                  <a:lnTo>
                    <a:pt x="14" y="92"/>
                  </a:lnTo>
                  <a:lnTo>
                    <a:pt x="13" y="95"/>
                  </a:lnTo>
                  <a:lnTo>
                    <a:pt x="10" y="98"/>
                  </a:lnTo>
                  <a:lnTo>
                    <a:pt x="9" y="102"/>
                  </a:lnTo>
                  <a:lnTo>
                    <a:pt x="7" y="104"/>
                  </a:lnTo>
                  <a:lnTo>
                    <a:pt x="6" y="108"/>
                  </a:lnTo>
                  <a:lnTo>
                    <a:pt x="5" y="111"/>
                  </a:lnTo>
                  <a:lnTo>
                    <a:pt x="3" y="113"/>
                  </a:lnTo>
                  <a:lnTo>
                    <a:pt x="2" y="117"/>
                  </a:lnTo>
                  <a:lnTo>
                    <a:pt x="1" y="119"/>
                  </a:lnTo>
                  <a:lnTo>
                    <a:pt x="1" y="123"/>
                  </a:lnTo>
                  <a:lnTo>
                    <a:pt x="1" y="125"/>
                  </a:lnTo>
                  <a:lnTo>
                    <a:pt x="0" y="129"/>
                  </a:lnTo>
                  <a:lnTo>
                    <a:pt x="0" y="131"/>
                  </a:lnTo>
                  <a:lnTo>
                    <a:pt x="0" y="134"/>
                  </a:lnTo>
                  <a:lnTo>
                    <a:pt x="0" y="138"/>
                  </a:lnTo>
                  <a:lnTo>
                    <a:pt x="0" y="140"/>
                  </a:lnTo>
                  <a:lnTo>
                    <a:pt x="1" y="143"/>
                  </a:lnTo>
                  <a:lnTo>
                    <a:pt x="1" y="145"/>
                  </a:lnTo>
                  <a:lnTo>
                    <a:pt x="2" y="148"/>
                  </a:lnTo>
                  <a:lnTo>
                    <a:pt x="3" y="152"/>
                  </a:lnTo>
                  <a:lnTo>
                    <a:pt x="5" y="158"/>
                  </a:lnTo>
                  <a:lnTo>
                    <a:pt x="7" y="161"/>
                  </a:lnTo>
                  <a:lnTo>
                    <a:pt x="9" y="166"/>
                  </a:lnTo>
                  <a:lnTo>
                    <a:pt x="12" y="169"/>
                  </a:lnTo>
                  <a:lnTo>
                    <a:pt x="14" y="173"/>
                  </a:lnTo>
                  <a:lnTo>
                    <a:pt x="16" y="175"/>
                  </a:lnTo>
                  <a:lnTo>
                    <a:pt x="19" y="178"/>
                  </a:lnTo>
                  <a:lnTo>
                    <a:pt x="21" y="180"/>
                  </a:lnTo>
                  <a:lnTo>
                    <a:pt x="23" y="182"/>
                  </a:lnTo>
                  <a:lnTo>
                    <a:pt x="27" y="185"/>
                  </a:lnTo>
                  <a:lnTo>
                    <a:pt x="28" y="186"/>
                  </a:lnTo>
                  <a:lnTo>
                    <a:pt x="29" y="187"/>
                  </a:lnTo>
                  <a:lnTo>
                    <a:pt x="30" y="189"/>
                  </a:lnTo>
                  <a:lnTo>
                    <a:pt x="34" y="192"/>
                  </a:lnTo>
                  <a:lnTo>
                    <a:pt x="37" y="195"/>
                  </a:lnTo>
                  <a:lnTo>
                    <a:pt x="42" y="199"/>
                  </a:lnTo>
                  <a:lnTo>
                    <a:pt x="44" y="201"/>
                  </a:lnTo>
                  <a:lnTo>
                    <a:pt x="47" y="203"/>
                  </a:lnTo>
                  <a:lnTo>
                    <a:pt x="49" y="206"/>
                  </a:lnTo>
                  <a:lnTo>
                    <a:pt x="52" y="208"/>
                  </a:lnTo>
                  <a:lnTo>
                    <a:pt x="55" y="210"/>
                  </a:lnTo>
                  <a:lnTo>
                    <a:pt x="58" y="213"/>
                  </a:lnTo>
                  <a:lnTo>
                    <a:pt x="62" y="215"/>
                  </a:lnTo>
                  <a:lnTo>
                    <a:pt x="65" y="217"/>
                  </a:lnTo>
                  <a:lnTo>
                    <a:pt x="69" y="220"/>
                  </a:lnTo>
                  <a:lnTo>
                    <a:pt x="73" y="222"/>
                  </a:lnTo>
                  <a:lnTo>
                    <a:pt x="77" y="224"/>
                  </a:lnTo>
                  <a:lnTo>
                    <a:pt x="82" y="228"/>
                  </a:lnTo>
                  <a:lnTo>
                    <a:pt x="85" y="230"/>
                  </a:lnTo>
                  <a:lnTo>
                    <a:pt x="90" y="232"/>
                  </a:lnTo>
                  <a:lnTo>
                    <a:pt x="94" y="235"/>
                  </a:lnTo>
                  <a:lnTo>
                    <a:pt x="99" y="237"/>
                  </a:lnTo>
                  <a:lnTo>
                    <a:pt x="101" y="238"/>
                  </a:lnTo>
                  <a:lnTo>
                    <a:pt x="104" y="239"/>
                  </a:lnTo>
                  <a:lnTo>
                    <a:pt x="106" y="241"/>
                  </a:lnTo>
                  <a:lnTo>
                    <a:pt x="109" y="242"/>
                  </a:lnTo>
                  <a:lnTo>
                    <a:pt x="112" y="243"/>
                  </a:lnTo>
                  <a:lnTo>
                    <a:pt x="114" y="244"/>
                  </a:lnTo>
                  <a:lnTo>
                    <a:pt x="118" y="245"/>
                  </a:lnTo>
                  <a:lnTo>
                    <a:pt x="120" y="246"/>
                  </a:lnTo>
                  <a:lnTo>
                    <a:pt x="122" y="246"/>
                  </a:lnTo>
                  <a:lnTo>
                    <a:pt x="125" y="248"/>
                  </a:lnTo>
                  <a:lnTo>
                    <a:pt x="127" y="249"/>
                  </a:lnTo>
                  <a:lnTo>
                    <a:pt x="130" y="250"/>
                  </a:lnTo>
                  <a:lnTo>
                    <a:pt x="133" y="250"/>
                  </a:lnTo>
                  <a:lnTo>
                    <a:pt x="136" y="251"/>
                  </a:lnTo>
                  <a:lnTo>
                    <a:pt x="139" y="252"/>
                  </a:lnTo>
                  <a:lnTo>
                    <a:pt x="142" y="253"/>
                  </a:lnTo>
                  <a:lnTo>
                    <a:pt x="144" y="253"/>
                  </a:lnTo>
                  <a:lnTo>
                    <a:pt x="148" y="255"/>
                  </a:lnTo>
                  <a:lnTo>
                    <a:pt x="150" y="255"/>
                  </a:lnTo>
                  <a:lnTo>
                    <a:pt x="154" y="256"/>
                  </a:lnTo>
                  <a:lnTo>
                    <a:pt x="157" y="256"/>
                  </a:lnTo>
                  <a:lnTo>
                    <a:pt x="160" y="257"/>
                  </a:lnTo>
                  <a:lnTo>
                    <a:pt x="163" y="258"/>
                  </a:lnTo>
                  <a:lnTo>
                    <a:pt x="167" y="259"/>
                  </a:lnTo>
                  <a:lnTo>
                    <a:pt x="169" y="259"/>
                  </a:lnTo>
                  <a:lnTo>
                    <a:pt x="172" y="260"/>
                  </a:lnTo>
                  <a:lnTo>
                    <a:pt x="176" y="260"/>
                  </a:lnTo>
                  <a:lnTo>
                    <a:pt x="178" y="260"/>
                  </a:lnTo>
                  <a:lnTo>
                    <a:pt x="182" y="262"/>
                  </a:lnTo>
                  <a:lnTo>
                    <a:pt x="185" y="262"/>
                  </a:lnTo>
                  <a:lnTo>
                    <a:pt x="188" y="262"/>
                  </a:lnTo>
                  <a:lnTo>
                    <a:pt x="192" y="263"/>
                  </a:lnTo>
                  <a:lnTo>
                    <a:pt x="195" y="263"/>
                  </a:lnTo>
                  <a:lnTo>
                    <a:pt x="198" y="264"/>
                  </a:lnTo>
                  <a:lnTo>
                    <a:pt x="202" y="264"/>
                  </a:lnTo>
                  <a:lnTo>
                    <a:pt x="205" y="265"/>
                  </a:lnTo>
                  <a:lnTo>
                    <a:pt x="207" y="265"/>
                  </a:lnTo>
                  <a:lnTo>
                    <a:pt x="211" y="266"/>
                  </a:lnTo>
                  <a:lnTo>
                    <a:pt x="214" y="266"/>
                  </a:lnTo>
                  <a:lnTo>
                    <a:pt x="218" y="267"/>
                  </a:lnTo>
                  <a:lnTo>
                    <a:pt x="221" y="267"/>
                  </a:lnTo>
                  <a:lnTo>
                    <a:pt x="225" y="267"/>
                  </a:lnTo>
                  <a:lnTo>
                    <a:pt x="227" y="267"/>
                  </a:lnTo>
                  <a:lnTo>
                    <a:pt x="231" y="269"/>
                  </a:lnTo>
                  <a:lnTo>
                    <a:pt x="234" y="269"/>
                  </a:lnTo>
                  <a:lnTo>
                    <a:pt x="237" y="269"/>
                  </a:lnTo>
                  <a:lnTo>
                    <a:pt x="240" y="270"/>
                  </a:lnTo>
                  <a:lnTo>
                    <a:pt x="244" y="270"/>
                  </a:lnTo>
                  <a:lnTo>
                    <a:pt x="246" y="270"/>
                  </a:lnTo>
                  <a:lnTo>
                    <a:pt x="251" y="270"/>
                  </a:lnTo>
                  <a:lnTo>
                    <a:pt x="253" y="270"/>
                  </a:lnTo>
                  <a:lnTo>
                    <a:pt x="256" y="271"/>
                  </a:lnTo>
                  <a:lnTo>
                    <a:pt x="259" y="271"/>
                  </a:lnTo>
                  <a:lnTo>
                    <a:pt x="262" y="271"/>
                  </a:lnTo>
                  <a:lnTo>
                    <a:pt x="266" y="272"/>
                  </a:lnTo>
                  <a:lnTo>
                    <a:pt x="269" y="272"/>
                  </a:lnTo>
                  <a:lnTo>
                    <a:pt x="272" y="272"/>
                  </a:lnTo>
                  <a:lnTo>
                    <a:pt x="275" y="272"/>
                  </a:lnTo>
                  <a:lnTo>
                    <a:pt x="277" y="272"/>
                  </a:lnTo>
                  <a:lnTo>
                    <a:pt x="281" y="273"/>
                  </a:lnTo>
                  <a:lnTo>
                    <a:pt x="283" y="273"/>
                  </a:lnTo>
                  <a:lnTo>
                    <a:pt x="287" y="273"/>
                  </a:lnTo>
                  <a:lnTo>
                    <a:pt x="289" y="273"/>
                  </a:lnTo>
                  <a:lnTo>
                    <a:pt x="292" y="273"/>
                  </a:lnTo>
                  <a:lnTo>
                    <a:pt x="295" y="273"/>
                  </a:lnTo>
                  <a:lnTo>
                    <a:pt x="297" y="274"/>
                  </a:lnTo>
                  <a:lnTo>
                    <a:pt x="301" y="274"/>
                  </a:lnTo>
                  <a:lnTo>
                    <a:pt x="303" y="274"/>
                  </a:lnTo>
                  <a:lnTo>
                    <a:pt x="305" y="274"/>
                  </a:lnTo>
                  <a:lnTo>
                    <a:pt x="309" y="276"/>
                  </a:lnTo>
                  <a:lnTo>
                    <a:pt x="311" y="276"/>
                  </a:lnTo>
                  <a:lnTo>
                    <a:pt x="313" y="276"/>
                  </a:lnTo>
                  <a:lnTo>
                    <a:pt x="318" y="276"/>
                  </a:lnTo>
                  <a:lnTo>
                    <a:pt x="323" y="276"/>
                  </a:lnTo>
                  <a:lnTo>
                    <a:pt x="327" y="276"/>
                  </a:lnTo>
                  <a:lnTo>
                    <a:pt x="332" y="277"/>
                  </a:lnTo>
                  <a:lnTo>
                    <a:pt x="337" y="276"/>
                  </a:lnTo>
                  <a:lnTo>
                    <a:pt x="340" y="276"/>
                  </a:lnTo>
                  <a:lnTo>
                    <a:pt x="345" y="276"/>
                  </a:lnTo>
                  <a:lnTo>
                    <a:pt x="350" y="276"/>
                  </a:lnTo>
                  <a:lnTo>
                    <a:pt x="353" y="274"/>
                  </a:lnTo>
                  <a:lnTo>
                    <a:pt x="357" y="274"/>
                  </a:lnTo>
                  <a:lnTo>
                    <a:pt x="360" y="273"/>
                  </a:lnTo>
                  <a:lnTo>
                    <a:pt x="364" y="273"/>
                  </a:lnTo>
                  <a:lnTo>
                    <a:pt x="367" y="273"/>
                  </a:lnTo>
                  <a:lnTo>
                    <a:pt x="371" y="272"/>
                  </a:lnTo>
                  <a:lnTo>
                    <a:pt x="374" y="272"/>
                  </a:lnTo>
                  <a:lnTo>
                    <a:pt x="378" y="271"/>
                  </a:lnTo>
                  <a:lnTo>
                    <a:pt x="381" y="270"/>
                  </a:lnTo>
                  <a:lnTo>
                    <a:pt x="383" y="269"/>
                  </a:lnTo>
                  <a:lnTo>
                    <a:pt x="386" y="267"/>
                  </a:lnTo>
                  <a:lnTo>
                    <a:pt x="389" y="267"/>
                  </a:lnTo>
                  <a:lnTo>
                    <a:pt x="390" y="266"/>
                  </a:lnTo>
                  <a:lnTo>
                    <a:pt x="394" y="265"/>
                  </a:lnTo>
                  <a:lnTo>
                    <a:pt x="396" y="264"/>
                  </a:lnTo>
                  <a:lnTo>
                    <a:pt x="399" y="263"/>
                  </a:lnTo>
                  <a:lnTo>
                    <a:pt x="402" y="260"/>
                  </a:lnTo>
                  <a:lnTo>
                    <a:pt x="407" y="257"/>
                  </a:lnTo>
                  <a:lnTo>
                    <a:pt x="409" y="255"/>
                  </a:lnTo>
                  <a:lnTo>
                    <a:pt x="413" y="251"/>
                  </a:lnTo>
                  <a:lnTo>
                    <a:pt x="414" y="248"/>
                  </a:lnTo>
                  <a:lnTo>
                    <a:pt x="416" y="243"/>
                  </a:lnTo>
                  <a:lnTo>
                    <a:pt x="416" y="238"/>
                  </a:lnTo>
                  <a:lnTo>
                    <a:pt x="418" y="235"/>
                  </a:lnTo>
                  <a:lnTo>
                    <a:pt x="418" y="230"/>
                  </a:lnTo>
                  <a:lnTo>
                    <a:pt x="418" y="225"/>
                  </a:lnTo>
                  <a:lnTo>
                    <a:pt x="418" y="221"/>
                  </a:lnTo>
                  <a:lnTo>
                    <a:pt x="418" y="217"/>
                  </a:lnTo>
                  <a:lnTo>
                    <a:pt x="418" y="213"/>
                  </a:lnTo>
                  <a:lnTo>
                    <a:pt x="418" y="209"/>
                  </a:lnTo>
                  <a:lnTo>
                    <a:pt x="417" y="206"/>
                  </a:lnTo>
                  <a:lnTo>
                    <a:pt x="417" y="202"/>
                  </a:lnTo>
                  <a:lnTo>
                    <a:pt x="416" y="200"/>
                  </a:lnTo>
                  <a:lnTo>
                    <a:pt x="416" y="199"/>
                  </a:lnTo>
                  <a:lnTo>
                    <a:pt x="416" y="197"/>
                  </a:lnTo>
                  <a:lnTo>
                    <a:pt x="415" y="195"/>
                  </a:lnTo>
                  <a:lnTo>
                    <a:pt x="415" y="193"/>
                  </a:lnTo>
                  <a:lnTo>
                    <a:pt x="413" y="190"/>
                  </a:lnTo>
                  <a:lnTo>
                    <a:pt x="413" y="189"/>
                  </a:lnTo>
                  <a:lnTo>
                    <a:pt x="410" y="186"/>
                  </a:lnTo>
                  <a:lnTo>
                    <a:pt x="409" y="183"/>
                  </a:lnTo>
                  <a:lnTo>
                    <a:pt x="407" y="180"/>
                  </a:lnTo>
                  <a:lnTo>
                    <a:pt x="406" y="176"/>
                  </a:lnTo>
                  <a:lnTo>
                    <a:pt x="403" y="173"/>
                  </a:lnTo>
                  <a:lnTo>
                    <a:pt x="401" y="169"/>
                  </a:lnTo>
                  <a:lnTo>
                    <a:pt x="397" y="166"/>
                  </a:lnTo>
                  <a:lnTo>
                    <a:pt x="395" y="161"/>
                  </a:lnTo>
                  <a:lnTo>
                    <a:pt x="392" y="158"/>
                  </a:lnTo>
                  <a:lnTo>
                    <a:pt x="389" y="153"/>
                  </a:lnTo>
                  <a:lnTo>
                    <a:pt x="385" y="148"/>
                  </a:lnTo>
                  <a:lnTo>
                    <a:pt x="381" y="145"/>
                  </a:lnTo>
                  <a:lnTo>
                    <a:pt x="378" y="140"/>
                  </a:lnTo>
                  <a:lnTo>
                    <a:pt x="373" y="138"/>
                  </a:lnTo>
                  <a:lnTo>
                    <a:pt x="369" y="133"/>
                  </a:lnTo>
                  <a:lnTo>
                    <a:pt x="366" y="131"/>
                  </a:lnTo>
                  <a:lnTo>
                    <a:pt x="361" y="127"/>
                  </a:lnTo>
                  <a:lnTo>
                    <a:pt x="358" y="125"/>
                  </a:lnTo>
                  <a:lnTo>
                    <a:pt x="354" y="123"/>
                  </a:lnTo>
                  <a:lnTo>
                    <a:pt x="351" y="120"/>
                  </a:lnTo>
                  <a:lnTo>
                    <a:pt x="347" y="118"/>
                  </a:lnTo>
                  <a:lnTo>
                    <a:pt x="345" y="117"/>
                  </a:lnTo>
                  <a:lnTo>
                    <a:pt x="341" y="115"/>
                  </a:lnTo>
                  <a:lnTo>
                    <a:pt x="340" y="113"/>
                  </a:lnTo>
                  <a:lnTo>
                    <a:pt x="340" y="113"/>
                  </a:lnTo>
                  <a:lnTo>
                    <a:pt x="340" y="111"/>
                  </a:lnTo>
                  <a:lnTo>
                    <a:pt x="341" y="109"/>
                  </a:lnTo>
                  <a:lnTo>
                    <a:pt x="341" y="106"/>
                  </a:lnTo>
                  <a:lnTo>
                    <a:pt x="341" y="103"/>
                  </a:lnTo>
                  <a:lnTo>
                    <a:pt x="343" y="98"/>
                  </a:lnTo>
                  <a:lnTo>
                    <a:pt x="343" y="96"/>
                  </a:lnTo>
                  <a:lnTo>
                    <a:pt x="343" y="94"/>
                  </a:lnTo>
                  <a:lnTo>
                    <a:pt x="343" y="91"/>
                  </a:lnTo>
                  <a:lnTo>
                    <a:pt x="343" y="89"/>
                  </a:lnTo>
                  <a:lnTo>
                    <a:pt x="343" y="85"/>
                  </a:lnTo>
                  <a:lnTo>
                    <a:pt x="343" y="83"/>
                  </a:lnTo>
                  <a:lnTo>
                    <a:pt x="343" y="80"/>
                  </a:lnTo>
                  <a:lnTo>
                    <a:pt x="343" y="77"/>
                  </a:lnTo>
                  <a:lnTo>
                    <a:pt x="341" y="74"/>
                  </a:lnTo>
                  <a:lnTo>
                    <a:pt x="341" y="71"/>
                  </a:lnTo>
                  <a:lnTo>
                    <a:pt x="341" y="68"/>
                  </a:lnTo>
                  <a:lnTo>
                    <a:pt x="341" y="66"/>
                  </a:lnTo>
                  <a:lnTo>
                    <a:pt x="340" y="62"/>
                  </a:lnTo>
                  <a:lnTo>
                    <a:pt x="340" y="59"/>
                  </a:lnTo>
                  <a:lnTo>
                    <a:pt x="339" y="56"/>
                  </a:lnTo>
                  <a:lnTo>
                    <a:pt x="338" y="53"/>
                  </a:lnTo>
                  <a:lnTo>
                    <a:pt x="338" y="50"/>
                  </a:lnTo>
                  <a:lnTo>
                    <a:pt x="337" y="47"/>
                  </a:lnTo>
                  <a:lnTo>
                    <a:pt x="336" y="45"/>
                  </a:lnTo>
                  <a:lnTo>
                    <a:pt x="334" y="42"/>
                  </a:lnTo>
                  <a:lnTo>
                    <a:pt x="333" y="39"/>
                  </a:lnTo>
                  <a:lnTo>
                    <a:pt x="331" y="36"/>
                  </a:lnTo>
                  <a:lnTo>
                    <a:pt x="329" y="34"/>
                  </a:lnTo>
                  <a:lnTo>
                    <a:pt x="327" y="32"/>
                  </a:lnTo>
                  <a:lnTo>
                    <a:pt x="325" y="28"/>
                  </a:lnTo>
                  <a:lnTo>
                    <a:pt x="323" y="27"/>
                  </a:lnTo>
                  <a:lnTo>
                    <a:pt x="320" y="25"/>
                  </a:lnTo>
                  <a:lnTo>
                    <a:pt x="318" y="22"/>
                  </a:lnTo>
                  <a:lnTo>
                    <a:pt x="315" y="20"/>
                  </a:lnTo>
                  <a:lnTo>
                    <a:pt x="312" y="19"/>
                  </a:lnTo>
                  <a:lnTo>
                    <a:pt x="309" y="17"/>
                  </a:lnTo>
                  <a:lnTo>
                    <a:pt x="306" y="14"/>
                  </a:lnTo>
                  <a:lnTo>
                    <a:pt x="303" y="13"/>
                  </a:lnTo>
                  <a:lnTo>
                    <a:pt x="299" y="12"/>
                  </a:lnTo>
                  <a:lnTo>
                    <a:pt x="296" y="11"/>
                  </a:lnTo>
                  <a:lnTo>
                    <a:pt x="294" y="8"/>
                  </a:lnTo>
                  <a:lnTo>
                    <a:pt x="289" y="7"/>
                  </a:lnTo>
                  <a:lnTo>
                    <a:pt x="285" y="6"/>
                  </a:lnTo>
                  <a:lnTo>
                    <a:pt x="282" y="5"/>
                  </a:lnTo>
                  <a:lnTo>
                    <a:pt x="279" y="5"/>
                  </a:lnTo>
                  <a:lnTo>
                    <a:pt x="274" y="3"/>
                  </a:lnTo>
                  <a:lnTo>
                    <a:pt x="270" y="3"/>
                  </a:lnTo>
                  <a:lnTo>
                    <a:pt x="266" y="1"/>
                  </a:lnTo>
                  <a:lnTo>
                    <a:pt x="262" y="1"/>
                  </a:lnTo>
                  <a:lnTo>
                    <a:pt x="259" y="1"/>
                  </a:lnTo>
                  <a:lnTo>
                    <a:pt x="254" y="0"/>
                  </a:lnTo>
                  <a:lnTo>
                    <a:pt x="251" y="0"/>
                  </a:lnTo>
                  <a:lnTo>
                    <a:pt x="247" y="0"/>
                  </a:lnTo>
                  <a:lnTo>
                    <a:pt x="242" y="0"/>
                  </a:lnTo>
                  <a:lnTo>
                    <a:pt x="239" y="0"/>
                  </a:lnTo>
                  <a:lnTo>
                    <a:pt x="234" y="1"/>
                  </a:lnTo>
                  <a:lnTo>
                    <a:pt x="231" y="1"/>
                  </a:lnTo>
                  <a:lnTo>
                    <a:pt x="227" y="1"/>
                  </a:lnTo>
                  <a:lnTo>
                    <a:pt x="223" y="3"/>
                  </a:lnTo>
                  <a:lnTo>
                    <a:pt x="219" y="3"/>
                  </a:lnTo>
                  <a:lnTo>
                    <a:pt x="216" y="5"/>
                  </a:lnTo>
                  <a:lnTo>
                    <a:pt x="211" y="5"/>
                  </a:lnTo>
                  <a:lnTo>
                    <a:pt x="207" y="7"/>
                  </a:lnTo>
                  <a:lnTo>
                    <a:pt x="204" y="8"/>
                  </a:lnTo>
                  <a:lnTo>
                    <a:pt x="202" y="11"/>
                  </a:lnTo>
                  <a:lnTo>
                    <a:pt x="197" y="12"/>
                  </a:lnTo>
                  <a:lnTo>
                    <a:pt x="193" y="14"/>
                  </a:lnTo>
                  <a:lnTo>
                    <a:pt x="190" y="17"/>
                  </a:lnTo>
                  <a:lnTo>
                    <a:pt x="188" y="19"/>
                  </a:lnTo>
                  <a:lnTo>
                    <a:pt x="184" y="21"/>
                  </a:lnTo>
                  <a:lnTo>
                    <a:pt x="181" y="24"/>
                  </a:lnTo>
                  <a:lnTo>
                    <a:pt x="178" y="26"/>
                  </a:lnTo>
                  <a:lnTo>
                    <a:pt x="176" y="28"/>
                  </a:lnTo>
                  <a:lnTo>
                    <a:pt x="172" y="31"/>
                  </a:lnTo>
                  <a:lnTo>
                    <a:pt x="170" y="33"/>
                  </a:lnTo>
                  <a:lnTo>
                    <a:pt x="167" y="34"/>
                  </a:lnTo>
                  <a:lnTo>
                    <a:pt x="165" y="36"/>
                  </a:lnTo>
                  <a:lnTo>
                    <a:pt x="161" y="40"/>
                  </a:lnTo>
                  <a:lnTo>
                    <a:pt x="157" y="45"/>
                  </a:lnTo>
                  <a:lnTo>
                    <a:pt x="155" y="47"/>
                  </a:lnTo>
                  <a:lnTo>
                    <a:pt x="153" y="50"/>
                  </a:lnTo>
                  <a:lnTo>
                    <a:pt x="150" y="52"/>
                  </a:lnTo>
                  <a:lnTo>
                    <a:pt x="150" y="52"/>
                  </a:lnTo>
                  <a:lnTo>
                    <a:pt x="150" y="52"/>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3" name="Freeform 23"/>
            <p:cNvSpPr>
              <a:spLocks/>
            </p:cNvSpPr>
            <p:nvPr/>
          </p:nvSpPr>
          <p:spPr bwMode="auto">
            <a:xfrm>
              <a:off x="4718050" y="6026150"/>
              <a:ext cx="65088" cy="55563"/>
            </a:xfrm>
            <a:custGeom>
              <a:avLst/>
              <a:gdLst/>
              <a:ahLst/>
              <a:cxnLst>
                <a:cxn ang="0">
                  <a:pos x="191" y="140"/>
                </a:cxn>
                <a:cxn ang="0">
                  <a:pos x="204" y="129"/>
                </a:cxn>
                <a:cxn ang="0">
                  <a:pos x="221" y="114"/>
                </a:cxn>
                <a:cxn ang="0">
                  <a:pos x="231" y="102"/>
                </a:cxn>
                <a:cxn ang="0">
                  <a:pos x="240" y="91"/>
                </a:cxn>
                <a:cxn ang="0">
                  <a:pos x="248" y="80"/>
                </a:cxn>
                <a:cxn ang="0">
                  <a:pos x="254" y="67"/>
                </a:cxn>
                <a:cxn ang="0">
                  <a:pos x="257" y="55"/>
                </a:cxn>
                <a:cxn ang="0">
                  <a:pos x="260" y="42"/>
                </a:cxn>
                <a:cxn ang="0">
                  <a:pos x="261" y="32"/>
                </a:cxn>
                <a:cxn ang="0">
                  <a:pos x="259" y="21"/>
                </a:cxn>
                <a:cxn ang="0">
                  <a:pos x="254" y="12"/>
                </a:cxn>
                <a:cxn ang="0">
                  <a:pos x="241" y="2"/>
                </a:cxn>
                <a:cxn ang="0">
                  <a:pos x="225" y="0"/>
                </a:cxn>
                <a:cxn ang="0">
                  <a:pos x="211" y="5"/>
                </a:cxn>
                <a:cxn ang="0">
                  <a:pos x="197" y="13"/>
                </a:cxn>
                <a:cxn ang="0">
                  <a:pos x="184" y="24"/>
                </a:cxn>
                <a:cxn ang="0">
                  <a:pos x="171" y="33"/>
                </a:cxn>
                <a:cxn ang="0">
                  <a:pos x="159" y="44"/>
                </a:cxn>
                <a:cxn ang="0">
                  <a:pos x="126" y="93"/>
                </a:cxn>
                <a:cxn ang="0">
                  <a:pos x="128" y="49"/>
                </a:cxn>
                <a:cxn ang="0">
                  <a:pos x="114" y="48"/>
                </a:cxn>
                <a:cxn ang="0">
                  <a:pos x="103" y="47"/>
                </a:cxn>
                <a:cxn ang="0">
                  <a:pos x="91" y="47"/>
                </a:cxn>
                <a:cxn ang="0">
                  <a:pos x="79" y="48"/>
                </a:cxn>
                <a:cxn ang="0">
                  <a:pos x="65" y="52"/>
                </a:cxn>
                <a:cxn ang="0">
                  <a:pos x="52" y="56"/>
                </a:cxn>
                <a:cxn ang="0">
                  <a:pos x="41" y="62"/>
                </a:cxn>
                <a:cxn ang="0">
                  <a:pos x="30" y="68"/>
                </a:cxn>
                <a:cxn ang="0">
                  <a:pos x="17" y="77"/>
                </a:cxn>
                <a:cxn ang="0">
                  <a:pos x="6" y="93"/>
                </a:cxn>
                <a:cxn ang="0">
                  <a:pos x="1" y="103"/>
                </a:cxn>
                <a:cxn ang="0">
                  <a:pos x="0" y="114"/>
                </a:cxn>
                <a:cxn ang="0">
                  <a:pos x="0" y="123"/>
                </a:cxn>
                <a:cxn ang="0">
                  <a:pos x="3" y="133"/>
                </a:cxn>
                <a:cxn ang="0">
                  <a:pos x="9" y="144"/>
                </a:cxn>
                <a:cxn ang="0">
                  <a:pos x="17" y="154"/>
                </a:cxn>
                <a:cxn ang="0">
                  <a:pos x="28" y="165"/>
                </a:cxn>
                <a:cxn ang="0">
                  <a:pos x="38" y="174"/>
                </a:cxn>
                <a:cxn ang="0">
                  <a:pos x="52" y="184"/>
                </a:cxn>
                <a:cxn ang="0">
                  <a:pos x="67" y="193"/>
                </a:cxn>
                <a:cxn ang="0">
                  <a:pos x="82" y="200"/>
                </a:cxn>
                <a:cxn ang="0">
                  <a:pos x="99" y="206"/>
                </a:cxn>
                <a:cxn ang="0">
                  <a:pos x="114" y="212"/>
                </a:cxn>
                <a:cxn ang="0">
                  <a:pos x="130" y="216"/>
                </a:cxn>
                <a:cxn ang="0">
                  <a:pos x="148" y="221"/>
                </a:cxn>
                <a:cxn ang="0">
                  <a:pos x="164" y="224"/>
                </a:cxn>
                <a:cxn ang="0">
                  <a:pos x="180" y="228"/>
                </a:cxn>
                <a:cxn ang="0">
                  <a:pos x="197" y="230"/>
                </a:cxn>
                <a:cxn ang="0">
                  <a:pos x="213" y="233"/>
                </a:cxn>
                <a:cxn ang="0">
                  <a:pos x="228" y="235"/>
                </a:cxn>
                <a:cxn ang="0">
                  <a:pos x="242" y="236"/>
                </a:cxn>
                <a:cxn ang="0">
                  <a:pos x="255" y="237"/>
                </a:cxn>
                <a:cxn ang="0">
                  <a:pos x="267" y="240"/>
                </a:cxn>
                <a:cxn ang="0">
                  <a:pos x="277" y="240"/>
                </a:cxn>
                <a:cxn ang="0">
                  <a:pos x="286" y="241"/>
                </a:cxn>
                <a:cxn ang="0">
                  <a:pos x="187" y="143"/>
                </a:cxn>
              </a:cxnLst>
              <a:rect l="0" t="0" r="r" b="b"/>
              <a:pathLst>
                <a:path w="288" h="241">
                  <a:moveTo>
                    <a:pt x="187" y="143"/>
                  </a:moveTo>
                  <a:lnTo>
                    <a:pt x="187" y="143"/>
                  </a:lnTo>
                  <a:lnTo>
                    <a:pt x="189" y="142"/>
                  </a:lnTo>
                  <a:lnTo>
                    <a:pt x="191" y="140"/>
                  </a:lnTo>
                  <a:lnTo>
                    <a:pt x="193" y="138"/>
                  </a:lnTo>
                  <a:lnTo>
                    <a:pt x="197" y="135"/>
                  </a:lnTo>
                  <a:lnTo>
                    <a:pt x="200" y="132"/>
                  </a:lnTo>
                  <a:lnTo>
                    <a:pt x="204" y="129"/>
                  </a:lnTo>
                  <a:lnTo>
                    <a:pt x="210" y="125"/>
                  </a:lnTo>
                  <a:lnTo>
                    <a:pt x="214" y="121"/>
                  </a:lnTo>
                  <a:lnTo>
                    <a:pt x="219" y="116"/>
                  </a:lnTo>
                  <a:lnTo>
                    <a:pt x="221" y="114"/>
                  </a:lnTo>
                  <a:lnTo>
                    <a:pt x="224" y="110"/>
                  </a:lnTo>
                  <a:lnTo>
                    <a:pt x="226" y="108"/>
                  </a:lnTo>
                  <a:lnTo>
                    <a:pt x="228" y="105"/>
                  </a:lnTo>
                  <a:lnTo>
                    <a:pt x="231" y="102"/>
                  </a:lnTo>
                  <a:lnTo>
                    <a:pt x="233" y="100"/>
                  </a:lnTo>
                  <a:lnTo>
                    <a:pt x="235" y="97"/>
                  </a:lnTo>
                  <a:lnTo>
                    <a:pt x="238" y="94"/>
                  </a:lnTo>
                  <a:lnTo>
                    <a:pt x="240" y="91"/>
                  </a:lnTo>
                  <a:lnTo>
                    <a:pt x="242" y="88"/>
                  </a:lnTo>
                  <a:lnTo>
                    <a:pt x="245" y="86"/>
                  </a:lnTo>
                  <a:lnTo>
                    <a:pt x="247" y="83"/>
                  </a:lnTo>
                  <a:lnTo>
                    <a:pt x="248" y="80"/>
                  </a:lnTo>
                  <a:lnTo>
                    <a:pt x="249" y="76"/>
                  </a:lnTo>
                  <a:lnTo>
                    <a:pt x="250" y="73"/>
                  </a:lnTo>
                  <a:lnTo>
                    <a:pt x="253" y="70"/>
                  </a:lnTo>
                  <a:lnTo>
                    <a:pt x="254" y="67"/>
                  </a:lnTo>
                  <a:lnTo>
                    <a:pt x="255" y="65"/>
                  </a:lnTo>
                  <a:lnTo>
                    <a:pt x="256" y="61"/>
                  </a:lnTo>
                  <a:lnTo>
                    <a:pt x="257" y="59"/>
                  </a:lnTo>
                  <a:lnTo>
                    <a:pt x="257" y="55"/>
                  </a:lnTo>
                  <a:lnTo>
                    <a:pt x="259" y="52"/>
                  </a:lnTo>
                  <a:lnTo>
                    <a:pt x="259" y="48"/>
                  </a:lnTo>
                  <a:lnTo>
                    <a:pt x="260" y="46"/>
                  </a:lnTo>
                  <a:lnTo>
                    <a:pt x="260" y="42"/>
                  </a:lnTo>
                  <a:lnTo>
                    <a:pt x="261" y="40"/>
                  </a:lnTo>
                  <a:lnTo>
                    <a:pt x="261" y="38"/>
                  </a:lnTo>
                  <a:lnTo>
                    <a:pt x="261" y="35"/>
                  </a:lnTo>
                  <a:lnTo>
                    <a:pt x="261" y="32"/>
                  </a:lnTo>
                  <a:lnTo>
                    <a:pt x="261" y="30"/>
                  </a:lnTo>
                  <a:lnTo>
                    <a:pt x="260" y="27"/>
                  </a:lnTo>
                  <a:lnTo>
                    <a:pt x="260" y="25"/>
                  </a:lnTo>
                  <a:lnTo>
                    <a:pt x="259" y="21"/>
                  </a:lnTo>
                  <a:lnTo>
                    <a:pt x="259" y="19"/>
                  </a:lnTo>
                  <a:lnTo>
                    <a:pt x="257" y="18"/>
                  </a:lnTo>
                  <a:lnTo>
                    <a:pt x="256" y="16"/>
                  </a:lnTo>
                  <a:lnTo>
                    <a:pt x="254" y="12"/>
                  </a:lnTo>
                  <a:lnTo>
                    <a:pt x="252" y="9"/>
                  </a:lnTo>
                  <a:lnTo>
                    <a:pt x="248" y="5"/>
                  </a:lnTo>
                  <a:lnTo>
                    <a:pt x="245" y="4"/>
                  </a:lnTo>
                  <a:lnTo>
                    <a:pt x="241" y="2"/>
                  </a:lnTo>
                  <a:lnTo>
                    <a:pt x="238" y="0"/>
                  </a:lnTo>
                  <a:lnTo>
                    <a:pt x="233" y="0"/>
                  </a:lnTo>
                  <a:lnTo>
                    <a:pt x="229" y="0"/>
                  </a:lnTo>
                  <a:lnTo>
                    <a:pt x="225" y="0"/>
                  </a:lnTo>
                  <a:lnTo>
                    <a:pt x="221" y="2"/>
                  </a:lnTo>
                  <a:lnTo>
                    <a:pt x="218" y="2"/>
                  </a:lnTo>
                  <a:lnTo>
                    <a:pt x="214" y="4"/>
                  </a:lnTo>
                  <a:lnTo>
                    <a:pt x="211" y="5"/>
                  </a:lnTo>
                  <a:lnTo>
                    <a:pt x="207" y="6"/>
                  </a:lnTo>
                  <a:lnTo>
                    <a:pt x="204" y="9"/>
                  </a:lnTo>
                  <a:lnTo>
                    <a:pt x="200" y="11"/>
                  </a:lnTo>
                  <a:lnTo>
                    <a:pt x="197" y="13"/>
                  </a:lnTo>
                  <a:lnTo>
                    <a:pt x="193" y="16"/>
                  </a:lnTo>
                  <a:lnTo>
                    <a:pt x="190" y="18"/>
                  </a:lnTo>
                  <a:lnTo>
                    <a:pt x="187" y="21"/>
                  </a:lnTo>
                  <a:lnTo>
                    <a:pt x="184" y="24"/>
                  </a:lnTo>
                  <a:lnTo>
                    <a:pt x="180" y="26"/>
                  </a:lnTo>
                  <a:lnTo>
                    <a:pt x="177" y="28"/>
                  </a:lnTo>
                  <a:lnTo>
                    <a:pt x="175" y="31"/>
                  </a:lnTo>
                  <a:lnTo>
                    <a:pt x="171" y="33"/>
                  </a:lnTo>
                  <a:lnTo>
                    <a:pt x="169" y="35"/>
                  </a:lnTo>
                  <a:lnTo>
                    <a:pt x="166" y="38"/>
                  </a:lnTo>
                  <a:lnTo>
                    <a:pt x="164" y="40"/>
                  </a:lnTo>
                  <a:lnTo>
                    <a:pt x="159" y="44"/>
                  </a:lnTo>
                  <a:lnTo>
                    <a:pt x="157" y="47"/>
                  </a:lnTo>
                  <a:lnTo>
                    <a:pt x="156" y="48"/>
                  </a:lnTo>
                  <a:lnTo>
                    <a:pt x="155" y="49"/>
                  </a:lnTo>
                  <a:lnTo>
                    <a:pt x="126" y="93"/>
                  </a:lnTo>
                  <a:lnTo>
                    <a:pt x="133" y="51"/>
                  </a:lnTo>
                  <a:lnTo>
                    <a:pt x="131" y="51"/>
                  </a:lnTo>
                  <a:lnTo>
                    <a:pt x="130" y="49"/>
                  </a:lnTo>
                  <a:lnTo>
                    <a:pt x="128" y="49"/>
                  </a:lnTo>
                  <a:lnTo>
                    <a:pt x="126" y="49"/>
                  </a:lnTo>
                  <a:lnTo>
                    <a:pt x="121" y="48"/>
                  </a:lnTo>
                  <a:lnTo>
                    <a:pt x="117" y="48"/>
                  </a:lnTo>
                  <a:lnTo>
                    <a:pt x="114" y="48"/>
                  </a:lnTo>
                  <a:lnTo>
                    <a:pt x="112" y="48"/>
                  </a:lnTo>
                  <a:lnTo>
                    <a:pt x="109" y="48"/>
                  </a:lnTo>
                  <a:lnTo>
                    <a:pt x="107" y="48"/>
                  </a:lnTo>
                  <a:lnTo>
                    <a:pt x="103" y="47"/>
                  </a:lnTo>
                  <a:lnTo>
                    <a:pt x="101" y="47"/>
                  </a:lnTo>
                  <a:lnTo>
                    <a:pt x="98" y="47"/>
                  </a:lnTo>
                  <a:lnTo>
                    <a:pt x="95" y="47"/>
                  </a:lnTo>
                  <a:lnTo>
                    <a:pt x="91" y="47"/>
                  </a:lnTo>
                  <a:lnTo>
                    <a:pt x="88" y="48"/>
                  </a:lnTo>
                  <a:lnTo>
                    <a:pt x="85" y="48"/>
                  </a:lnTo>
                  <a:lnTo>
                    <a:pt x="82" y="48"/>
                  </a:lnTo>
                  <a:lnTo>
                    <a:pt x="79" y="48"/>
                  </a:lnTo>
                  <a:lnTo>
                    <a:pt x="76" y="49"/>
                  </a:lnTo>
                  <a:lnTo>
                    <a:pt x="72" y="51"/>
                  </a:lnTo>
                  <a:lnTo>
                    <a:pt x="69" y="51"/>
                  </a:lnTo>
                  <a:lnTo>
                    <a:pt x="65" y="52"/>
                  </a:lnTo>
                  <a:lnTo>
                    <a:pt x="62" y="53"/>
                  </a:lnTo>
                  <a:lnTo>
                    <a:pt x="59" y="54"/>
                  </a:lnTo>
                  <a:lnTo>
                    <a:pt x="56" y="55"/>
                  </a:lnTo>
                  <a:lnTo>
                    <a:pt x="52" y="56"/>
                  </a:lnTo>
                  <a:lnTo>
                    <a:pt x="50" y="58"/>
                  </a:lnTo>
                  <a:lnTo>
                    <a:pt x="46" y="59"/>
                  </a:lnTo>
                  <a:lnTo>
                    <a:pt x="44" y="61"/>
                  </a:lnTo>
                  <a:lnTo>
                    <a:pt x="41" y="62"/>
                  </a:lnTo>
                  <a:lnTo>
                    <a:pt x="38" y="63"/>
                  </a:lnTo>
                  <a:lnTo>
                    <a:pt x="35" y="65"/>
                  </a:lnTo>
                  <a:lnTo>
                    <a:pt x="32" y="67"/>
                  </a:lnTo>
                  <a:lnTo>
                    <a:pt x="30" y="68"/>
                  </a:lnTo>
                  <a:lnTo>
                    <a:pt x="27" y="70"/>
                  </a:lnTo>
                  <a:lnTo>
                    <a:pt x="24" y="72"/>
                  </a:lnTo>
                  <a:lnTo>
                    <a:pt x="22" y="74"/>
                  </a:lnTo>
                  <a:lnTo>
                    <a:pt x="17" y="77"/>
                  </a:lnTo>
                  <a:lnTo>
                    <a:pt x="14" y="82"/>
                  </a:lnTo>
                  <a:lnTo>
                    <a:pt x="10" y="86"/>
                  </a:lnTo>
                  <a:lnTo>
                    <a:pt x="7" y="90"/>
                  </a:lnTo>
                  <a:lnTo>
                    <a:pt x="6" y="93"/>
                  </a:lnTo>
                  <a:lnTo>
                    <a:pt x="3" y="95"/>
                  </a:lnTo>
                  <a:lnTo>
                    <a:pt x="3" y="98"/>
                  </a:lnTo>
                  <a:lnTo>
                    <a:pt x="2" y="101"/>
                  </a:lnTo>
                  <a:lnTo>
                    <a:pt x="1" y="103"/>
                  </a:lnTo>
                  <a:lnTo>
                    <a:pt x="0" y="105"/>
                  </a:lnTo>
                  <a:lnTo>
                    <a:pt x="0" y="108"/>
                  </a:lnTo>
                  <a:lnTo>
                    <a:pt x="0" y="110"/>
                  </a:lnTo>
                  <a:lnTo>
                    <a:pt x="0" y="114"/>
                  </a:lnTo>
                  <a:lnTo>
                    <a:pt x="0" y="116"/>
                  </a:lnTo>
                  <a:lnTo>
                    <a:pt x="0" y="118"/>
                  </a:lnTo>
                  <a:lnTo>
                    <a:pt x="0" y="122"/>
                  </a:lnTo>
                  <a:lnTo>
                    <a:pt x="0" y="123"/>
                  </a:lnTo>
                  <a:lnTo>
                    <a:pt x="1" y="126"/>
                  </a:lnTo>
                  <a:lnTo>
                    <a:pt x="1" y="129"/>
                  </a:lnTo>
                  <a:lnTo>
                    <a:pt x="2" y="131"/>
                  </a:lnTo>
                  <a:lnTo>
                    <a:pt x="3" y="133"/>
                  </a:lnTo>
                  <a:lnTo>
                    <a:pt x="4" y="137"/>
                  </a:lnTo>
                  <a:lnTo>
                    <a:pt x="6" y="139"/>
                  </a:lnTo>
                  <a:lnTo>
                    <a:pt x="8" y="142"/>
                  </a:lnTo>
                  <a:lnTo>
                    <a:pt x="9" y="144"/>
                  </a:lnTo>
                  <a:lnTo>
                    <a:pt x="10" y="147"/>
                  </a:lnTo>
                  <a:lnTo>
                    <a:pt x="13" y="150"/>
                  </a:lnTo>
                  <a:lnTo>
                    <a:pt x="15" y="152"/>
                  </a:lnTo>
                  <a:lnTo>
                    <a:pt x="17" y="154"/>
                  </a:lnTo>
                  <a:lnTo>
                    <a:pt x="20" y="157"/>
                  </a:lnTo>
                  <a:lnTo>
                    <a:pt x="22" y="160"/>
                  </a:lnTo>
                  <a:lnTo>
                    <a:pt x="25" y="163"/>
                  </a:lnTo>
                  <a:lnTo>
                    <a:pt x="28" y="165"/>
                  </a:lnTo>
                  <a:lnTo>
                    <a:pt x="30" y="167"/>
                  </a:lnTo>
                  <a:lnTo>
                    <a:pt x="32" y="170"/>
                  </a:lnTo>
                  <a:lnTo>
                    <a:pt x="36" y="172"/>
                  </a:lnTo>
                  <a:lnTo>
                    <a:pt x="38" y="174"/>
                  </a:lnTo>
                  <a:lnTo>
                    <a:pt x="43" y="177"/>
                  </a:lnTo>
                  <a:lnTo>
                    <a:pt x="45" y="179"/>
                  </a:lnTo>
                  <a:lnTo>
                    <a:pt x="49" y="182"/>
                  </a:lnTo>
                  <a:lnTo>
                    <a:pt x="52" y="184"/>
                  </a:lnTo>
                  <a:lnTo>
                    <a:pt x="56" y="186"/>
                  </a:lnTo>
                  <a:lnTo>
                    <a:pt x="59" y="188"/>
                  </a:lnTo>
                  <a:lnTo>
                    <a:pt x="64" y="191"/>
                  </a:lnTo>
                  <a:lnTo>
                    <a:pt x="67" y="193"/>
                  </a:lnTo>
                  <a:lnTo>
                    <a:pt x="71" y="195"/>
                  </a:lnTo>
                  <a:lnTo>
                    <a:pt x="74" y="196"/>
                  </a:lnTo>
                  <a:lnTo>
                    <a:pt x="79" y="199"/>
                  </a:lnTo>
                  <a:lnTo>
                    <a:pt x="82" y="200"/>
                  </a:lnTo>
                  <a:lnTo>
                    <a:pt x="86" y="202"/>
                  </a:lnTo>
                  <a:lnTo>
                    <a:pt x="91" y="203"/>
                  </a:lnTo>
                  <a:lnTo>
                    <a:pt x="94" y="205"/>
                  </a:lnTo>
                  <a:lnTo>
                    <a:pt x="99" y="206"/>
                  </a:lnTo>
                  <a:lnTo>
                    <a:pt x="102" y="208"/>
                  </a:lnTo>
                  <a:lnTo>
                    <a:pt x="107" y="209"/>
                  </a:lnTo>
                  <a:lnTo>
                    <a:pt x="110" y="210"/>
                  </a:lnTo>
                  <a:lnTo>
                    <a:pt x="114" y="212"/>
                  </a:lnTo>
                  <a:lnTo>
                    <a:pt x="119" y="213"/>
                  </a:lnTo>
                  <a:lnTo>
                    <a:pt x="122" y="214"/>
                  </a:lnTo>
                  <a:lnTo>
                    <a:pt x="127" y="215"/>
                  </a:lnTo>
                  <a:lnTo>
                    <a:pt x="130" y="216"/>
                  </a:lnTo>
                  <a:lnTo>
                    <a:pt x="135" y="217"/>
                  </a:lnTo>
                  <a:lnTo>
                    <a:pt x="140" y="219"/>
                  </a:lnTo>
                  <a:lnTo>
                    <a:pt x="144" y="220"/>
                  </a:lnTo>
                  <a:lnTo>
                    <a:pt x="148" y="221"/>
                  </a:lnTo>
                  <a:lnTo>
                    <a:pt x="151" y="222"/>
                  </a:lnTo>
                  <a:lnTo>
                    <a:pt x="156" y="222"/>
                  </a:lnTo>
                  <a:lnTo>
                    <a:pt x="161" y="223"/>
                  </a:lnTo>
                  <a:lnTo>
                    <a:pt x="164" y="224"/>
                  </a:lnTo>
                  <a:lnTo>
                    <a:pt x="169" y="226"/>
                  </a:lnTo>
                  <a:lnTo>
                    <a:pt x="172" y="226"/>
                  </a:lnTo>
                  <a:lnTo>
                    <a:pt x="177" y="227"/>
                  </a:lnTo>
                  <a:lnTo>
                    <a:pt x="180" y="228"/>
                  </a:lnTo>
                  <a:lnTo>
                    <a:pt x="185" y="228"/>
                  </a:lnTo>
                  <a:lnTo>
                    <a:pt x="189" y="229"/>
                  </a:lnTo>
                  <a:lnTo>
                    <a:pt x="193" y="229"/>
                  </a:lnTo>
                  <a:lnTo>
                    <a:pt x="197" y="230"/>
                  </a:lnTo>
                  <a:lnTo>
                    <a:pt x="201" y="231"/>
                  </a:lnTo>
                  <a:lnTo>
                    <a:pt x="205" y="231"/>
                  </a:lnTo>
                  <a:lnTo>
                    <a:pt x="210" y="233"/>
                  </a:lnTo>
                  <a:lnTo>
                    <a:pt x="213" y="233"/>
                  </a:lnTo>
                  <a:lnTo>
                    <a:pt x="217" y="234"/>
                  </a:lnTo>
                  <a:lnTo>
                    <a:pt x="220" y="234"/>
                  </a:lnTo>
                  <a:lnTo>
                    <a:pt x="225" y="234"/>
                  </a:lnTo>
                  <a:lnTo>
                    <a:pt x="228" y="235"/>
                  </a:lnTo>
                  <a:lnTo>
                    <a:pt x="232" y="235"/>
                  </a:lnTo>
                  <a:lnTo>
                    <a:pt x="235" y="235"/>
                  </a:lnTo>
                  <a:lnTo>
                    <a:pt x="239" y="236"/>
                  </a:lnTo>
                  <a:lnTo>
                    <a:pt x="242" y="236"/>
                  </a:lnTo>
                  <a:lnTo>
                    <a:pt x="245" y="237"/>
                  </a:lnTo>
                  <a:lnTo>
                    <a:pt x="248" y="237"/>
                  </a:lnTo>
                  <a:lnTo>
                    <a:pt x="252" y="237"/>
                  </a:lnTo>
                  <a:lnTo>
                    <a:pt x="255" y="237"/>
                  </a:lnTo>
                  <a:lnTo>
                    <a:pt x="259" y="238"/>
                  </a:lnTo>
                  <a:lnTo>
                    <a:pt x="261" y="238"/>
                  </a:lnTo>
                  <a:lnTo>
                    <a:pt x="264" y="240"/>
                  </a:lnTo>
                  <a:lnTo>
                    <a:pt x="267" y="240"/>
                  </a:lnTo>
                  <a:lnTo>
                    <a:pt x="269" y="240"/>
                  </a:lnTo>
                  <a:lnTo>
                    <a:pt x="271" y="240"/>
                  </a:lnTo>
                  <a:lnTo>
                    <a:pt x="274" y="240"/>
                  </a:lnTo>
                  <a:lnTo>
                    <a:pt x="277" y="240"/>
                  </a:lnTo>
                  <a:lnTo>
                    <a:pt x="281" y="241"/>
                  </a:lnTo>
                  <a:lnTo>
                    <a:pt x="283" y="241"/>
                  </a:lnTo>
                  <a:lnTo>
                    <a:pt x="285" y="241"/>
                  </a:lnTo>
                  <a:lnTo>
                    <a:pt x="286" y="241"/>
                  </a:lnTo>
                  <a:lnTo>
                    <a:pt x="288" y="241"/>
                  </a:lnTo>
                  <a:lnTo>
                    <a:pt x="234" y="214"/>
                  </a:lnTo>
                  <a:lnTo>
                    <a:pt x="187" y="143"/>
                  </a:lnTo>
                  <a:lnTo>
                    <a:pt x="187" y="143"/>
                  </a:lnTo>
                  <a:close/>
                </a:path>
              </a:pathLst>
            </a:custGeom>
            <a:solidFill>
              <a:srgbClr val="FFBF6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4" name="Freeform 24"/>
            <p:cNvSpPr>
              <a:spLocks/>
            </p:cNvSpPr>
            <p:nvPr/>
          </p:nvSpPr>
          <p:spPr bwMode="auto">
            <a:xfrm>
              <a:off x="4789488" y="6053138"/>
              <a:ext cx="17463" cy="25400"/>
            </a:xfrm>
            <a:custGeom>
              <a:avLst/>
              <a:gdLst/>
              <a:ahLst/>
              <a:cxnLst>
                <a:cxn ang="0">
                  <a:pos x="0" y="22"/>
                </a:cxn>
                <a:cxn ang="0">
                  <a:pos x="3" y="23"/>
                </a:cxn>
                <a:cxn ang="0">
                  <a:pos x="9" y="28"/>
                </a:cxn>
                <a:cxn ang="0">
                  <a:pos x="17" y="32"/>
                </a:cxn>
                <a:cxn ang="0">
                  <a:pos x="25" y="38"/>
                </a:cxn>
                <a:cxn ang="0">
                  <a:pos x="34" y="43"/>
                </a:cxn>
                <a:cxn ang="0">
                  <a:pos x="38" y="47"/>
                </a:cxn>
                <a:cxn ang="0">
                  <a:pos x="45" y="53"/>
                </a:cxn>
                <a:cxn ang="0">
                  <a:pos x="53" y="63"/>
                </a:cxn>
                <a:cxn ang="0">
                  <a:pos x="60" y="71"/>
                </a:cxn>
                <a:cxn ang="0">
                  <a:pos x="64" y="79"/>
                </a:cxn>
                <a:cxn ang="0">
                  <a:pos x="66" y="86"/>
                </a:cxn>
                <a:cxn ang="0">
                  <a:pos x="67" y="94"/>
                </a:cxn>
                <a:cxn ang="0">
                  <a:pos x="67" y="101"/>
                </a:cxn>
                <a:cxn ang="0">
                  <a:pos x="67" y="106"/>
                </a:cxn>
                <a:cxn ang="0">
                  <a:pos x="66" y="112"/>
                </a:cxn>
                <a:cxn ang="0">
                  <a:pos x="66" y="112"/>
                </a:cxn>
                <a:cxn ang="0">
                  <a:pos x="70" y="106"/>
                </a:cxn>
                <a:cxn ang="0">
                  <a:pos x="72" y="99"/>
                </a:cxn>
                <a:cxn ang="0">
                  <a:pos x="74" y="93"/>
                </a:cxn>
                <a:cxn ang="0">
                  <a:pos x="76" y="87"/>
                </a:cxn>
                <a:cxn ang="0">
                  <a:pos x="76" y="80"/>
                </a:cxn>
                <a:cxn ang="0">
                  <a:pos x="76" y="74"/>
                </a:cxn>
                <a:cxn ang="0">
                  <a:pos x="74" y="67"/>
                </a:cxn>
                <a:cxn ang="0">
                  <a:pos x="72" y="60"/>
                </a:cxn>
                <a:cxn ang="0">
                  <a:pos x="69" y="53"/>
                </a:cxn>
                <a:cxn ang="0">
                  <a:pos x="65" y="46"/>
                </a:cxn>
                <a:cxn ang="0">
                  <a:pos x="60" y="40"/>
                </a:cxn>
                <a:cxn ang="0">
                  <a:pos x="55" y="35"/>
                </a:cxn>
                <a:cxn ang="0">
                  <a:pos x="49" y="29"/>
                </a:cxn>
                <a:cxn ang="0">
                  <a:pos x="42" y="23"/>
                </a:cxn>
                <a:cxn ang="0">
                  <a:pos x="35" y="17"/>
                </a:cxn>
                <a:cxn ang="0">
                  <a:pos x="28" y="12"/>
                </a:cxn>
                <a:cxn ang="0">
                  <a:pos x="23" y="8"/>
                </a:cxn>
                <a:cxn ang="0">
                  <a:pos x="18" y="5"/>
                </a:cxn>
                <a:cxn ang="0">
                  <a:pos x="14" y="2"/>
                </a:cxn>
                <a:cxn ang="0">
                  <a:pos x="10" y="0"/>
                </a:cxn>
                <a:cxn ang="0">
                  <a:pos x="10" y="0"/>
                </a:cxn>
              </a:cxnLst>
              <a:rect l="0" t="0" r="r" b="b"/>
              <a:pathLst>
                <a:path w="77" h="114">
                  <a:moveTo>
                    <a:pt x="10" y="0"/>
                  </a:moveTo>
                  <a:lnTo>
                    <a:pt x="0" y="22"/>
                  </a:lnTo>
                  <a:lnTo>
                    <a:pt x="1" y="23"/>
                  </a:lnTo>
                  <a:lnTo>
                    <a:pt x="3" y="23"/>
                  </a:lnTo>
                  <a:lnTo>
                    <a:pt x="7" y="25"/>
                  </a:lnTo>
                  <a:lnTo>
                    <a:pt x="9" y="28"/>
                  </a:lnTo>
                  <a:lnTo>
                    <a:pt x="13" y="30"/>
                  </a:lnTo>
                  <a:lnTo>
                    <a:pt x="17" y="32"/>
                  </a:lnTo>
                  <a:lnTo>
                    <a:pt x="22" y="36"/>
                  </a:lnTo>
                  <a:lnTo>
                    <a:pt x="25" y="38"/>
                  </a:lnTo>
                  <a:lnTo>
                    <a:pt x="31" y="42"/>
                  </a:lnTo>
                  <a:lnTo>
                    <a:pt x="34" y="43"/>
                  </a:lnTo>
                  <a:lnTo>
                    <a:pt x="36" y="45"/>
                  </a:lnTo>
                  <a:lnTo>
                    <a:pt x="38" y="47"/>
                  </a:lnTo>
                  <a:lnTo>
                    <a:pt x="41" y="50"/>
                  </a:lnTo>
                  <a:lnTo>
                    <a:pt x="45" y="53"/>
                  </a:lnTo>
                  <a:lnTo>
                    <a:pt x="50" y="58"/>
                  </a:lnTo>
                  <a:lnTo>
                    <a:pt x="53" y="63"/>
                  </a:lnTo>
                  <a:lnTo>
                    <a:pt x="58" y="66"/>
                  </a:lnTo>
                  <a:lnTo>
                    <a:pt x="60" y="71"/>
                  </a:lnTo>
                  <a:lnTo>
                    <a:pt x="63" y="74"/>
                  </a:lnTo>
                  <a:lnTo>
                    <a:pt x="64" y="79"/>
                  </a:lnTo>
                  <a:lnTo>
                    <a:pt x="66" y="82"/>
                  </a:lnTo>
                  <a:lnTo>
                    <a:pt x="66" y="86"/>
                  </a:lnTo>
                  <a:lnTo>
                    <a:pt x="67" y="91"/>
                  </a:lnTo>
                  <a:lnTo>
                    <a:pt x="67" y="94"/>
                  </a:lnTo>
                  <a:lnTo>
                    <a:pt x="69" y="98"/>
                  </a:lnTo>
                  <a:lnTo>
                    <a:pt x="67" y="101"/>
                  </a:lnTo>
                  <a:lnTo>
                    <a:pt x="67" y="103"/>
                  </a:lnTo>
                  <a:lnTo>
                    <a:pt x="67" y="106"/>
                  </a:lnTo>
                  <a:lnTo>
                    <a:pt x="67" y="109"/>
                  </a:lnTo>
                  <a:lnTo>
                    <a:pt x="66" y="112"/>
                  </a:lnTo>
                  <a:lnTo>
                    <a:pt x="66" y="114"/>
                  </a:lnTo>
                  <a:lnTo>
                    <a:pt x="66" y="112"/>
                  </a:lnTo>
                  <a:lnTo>
                    <a:pt x="67" y="109"/>
                  </a:lnTo>
                  <a:lnTo>
                    <a:pt x="70" y="106"/>
                  </a:lnTo>
                  <a:lnTo>
                    <a:pt x="72" y="101"/>
                  </a:lnTo>
                  <a:lnTo>
                    <a:pt x="72" y="99"/>
                  </a:lnTo>
                  <a:lnTo>
                    <a:pt x="73" y="95"/>
                  </a:lnTo>
                  <a:lnTo>
                    <a:pt x="74" y="93"/>
                  </a:lnTo>
                  <a:lnTo>
                    <a:pt x="74" y="91"/>
                  </a:lnTo>
                  <a:lnTo>
                    <a:pt x="76" y="87"/>
                  </a:lnTo>
                  <a:lnTo>
                    <a:pt x="76" y="84"/>
                  </a:lnTo>
                  <a:lnTo>
                    <a:pt x="76" y="80"/>
                  </a:lnTo>
                  <a:lnTo>
                    <a:pt x="77" y="78"/>
                  </a:lnTo>
                  <a:lnTo>
                    <a:pt x="76" y="74"/>
                  </a:lnTo>
                  <a:lnTo>
                    <a:pt x="76" y="71"/>
                  </a:lnTo>
                  <a:lnTo>
                    <a:pt x="74" y="67"/>
                  </a:lnTo>
                  <a:lnTo>
                    <a:pt x="74" y="64"/>
                  </a:lnTo>
                  <a:lnTo>
                    <a:pt x="72" y="60"/>
                  </a:lnTo>
                  <a:lnTo>
                    <a:pt x="71" y="57"/>
                  </a:lnTo>
                  <a:lnTo>
                    <a:pt x="69" y="53"/>
                  </a:lnTo>
                  <a:lnTo>
                    <a:pt x="67" y="51"/>
                  </a:lnTo>
                  <a:lnTo>
                    <a:pt x="65" y="46"/>
                  </a:lnTo>
                  <a:lnTo>
                    <a:pt x="63" y="44"/>
                  </a:lnTo>
                  <a:lnTo>
                    <a:pt x="60" y="40"/>
                  </a:lnTo>
                  <a:lnTo>
                    <a:pt x="58" y="38"/>
                  </a:lnTo>
                  <a:lnTo>
                    <a:pt x="55" y="35"/>
                  </a:lnTo>
                  <a:lnTo>
                    <a:pt x="51" y="31"/>
                  </a:lnTo>
                  <a:lnTo>
                    <a:pt x="49" y="29"/>
                  </a:lnTo>
                  <a:lnTo>
                    <a:pt x="45" y="25"/>
                  </a:lnTo>
                  <a:lnTo>
                    <a:pt x="42" y="23"/>
                  </a:lnTo>
                  <a:lnTo>
                    <a:pt x="38" y="19"/>
                  </a:lnTo>
                  <a:lnTo>
                    <a:pt x="35" y="17"/>
                  </a:lnTo>
                  <a:lnTo>
                    <a:pt x="31" y="15"/>
                  </a:lnTo>
                  <a:lnTo>
                    <a:pt x="28" y="12"/>
                  </a:lnTo>
                  <a:lnTo>
                    <a:pt x="25" y="10"/>
                  </a:lnTo>
                  <a:lnTo>
                    <a:pt x="23" y="8"/>
                  </a:lnTo>
                  <a:lnTo>
                    <a:pt x="21" y="7"/>
                  </a:lnTo>
                  <a:lnTo>
                    <a:pt x="18" y="5"/>
                  </a:lnTo>
                  <a:lnTo>
                    <a:pt x="16" y="3"/>
                  </a:lnTo>
                  <a:lnTo>
                    <a:pt x="14" y="2"/>
                  </a:lnTo>
                  <a:lnTo>
                    <a:pt x="13" y="2"/>
                  </a:lnTo>
                  <a:lnTo>
                    <a:pt x="10" y="0"/>
                  </a:lnTo>
                  <a:lnTo>
                    <a:pt x="10" y="0"/>
                  </a:lnTo>
                  <a:lnTo>
                    <a:pt x="10" y="0"/>
                  </a:lnTo>
                  <a:close/>
                </a:path>
              </a:pathLst>
            </a:custGeom>
            <a:solidFill>
              <a:srgbClr val="FFBF6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5" name="Freeform 25"/>
            <p:cNvSpPr>
              <a:spLocks/>
            </p:cNvSpPr>
            <p:nvPr/>
          </p:nvSpPr>
          <p:spPr bwMode="auto">
            <a:xfrm>
              <a:off x="4740275" y="6080125"/>
              <a:ext cx="17463" cy="28575"/>
            </a:xfrm>
            <a:custGeom>
              <a:avLst/>
              <a:gdLst/>
              <a:ahLst/>
              <a:cxnLst>
                <a:cxn ang="0">
                  <a:pos x="2" y="0"/>
                </a:cxn>
                <a:cxn ang="0">
                  <a:pos x="39" y="35"/>
                </a:cxn>
                <a:cxn ang="0">
                  <a:pos x="76" y="36"/>
                </a:cxn>
                <a:cxn ang="0">
                  <a:pos x="76" y="81"/>
                </a:cxn>
                <a:cxn ang="0">
                  <a:pos x="56" y="81"/>
                </a:cxn>
                <a:cxn ang="0">
                  <a:pos x="39" y="123"/>
                </a:cxn>
                <a:cxn ang="0">
                  <a:pos x="36" y="122"/>
                </a:cxn>
                <a:cxn ang="0">
                  <a:pos x="34" y="121"/>
                </a:cxn>
                <a:cxn ang="0">
                  <a:pos x="32" y="119"/>
                </a:cxn>
                <a:cxn ang="0">
                  <a:pos x="29" y="118"/>
                </a:cxn>
                <a:cxn ang="0">
                  <a:pos x="27" y="115"/>
                </a:cxn>
                <a:cxn ang="0">
                  <a:pos x="25" y="113"/>
                </a:cxn>
                <a:cxn ang="0">
                  <a:pos x="22" y="111"/>
                </a:cxn>
                <a:cxn ang="0">
                  <a:pos x="19" y="107"/>
                </a:cxn>
                <a:cxn ang="0">
                  <a:pos x="16" y="102"/>
                </a:cxn>
                <a:cxn ang="0">
                  <a:pos x="14" y="99"/>
                </a:cxn>
                <a:cxn ang="0">
                  <a:pos x="12" y="94"/>
                </a:cxn>
                <a:cxn ang="0">
                  <a:pos x="9" y="90"/>
                </a:cxn>
                <a:cxn ang="0">
                  <a:pos x="7" y="87"/>
                </a:cxn>
                <a:cxn ang="0">
                  <a:pos x="7" y="85"/>
                </a:cxn>
                <a:cxn ang="0">
                  <a:pos x="6" y="81"/>
                </a:cxn>
                <a:cxn ang="0">
                  <a:pos x="6" y="79"/>
                </a:cxn>
                <a:cxn ang="0">
                  <a:pos x="5" y="76"/>
                </a:cxn>
                <a:cxn ang="0">
                  <a:pos x="4" y="72"/>
                </a:cxn>
                <a:cxn ang="0">
                  <a:pos x="2" y="69"/>
                </a:cxn>
                <a:cxn ang="0">
                  <a:pos x="2" y="66"/>
                </a:cxn>
                <a:cxn ang="0">
                  <a:pos x="1" y="63"/>
                </a:cxn>
                <a:cxn ang="0">
                  <a:pos x="1" y="59"/>
                </a:cxn>
                <a:cxn ang="0">
                  <a:pos x="1" y="56"/>
                </a:cxn>
                <a:cxn ang="0">
                  <a:pos x="1" y="53"/>
                </a:cxn>
                <a:cxn ang="0">
                  <a:pos x="0" y="49"/>
                </a:cxn>
                <a:cxn ang="0">
                  <a:pos x="0" y="46"/>
                </a:cxn>
                <a:cxn ang="0">
                  <a:pos x="0" y="43"/>
                </a:cxn>
                <a:cxn ang="0">
                  <a:pos x="0" y="39"/>
                </a:cxn>
                <a:cxn ang="0">
                  <a:pos x="0" y="36"/>
                </a:cxn>
                <a:cxn ang="0">
                  <a:pos x="0" y="32"/>
                </a:cxn>
                <a:cxn ang="0">
                  <a:pos x="0" y="30"/>
                </a:cxn>
                <a:cxn ang="0">
                  <a:pos x="0" y="28"/>
                </a:cxn>
                <a:cxn ang="0">
                  <a:pos x="0" y="24"/>
                </a:cxn>
                <a:cxn ang="0">
                  <a:pos x="0" y="21"/>
                </a:cxn>
                <a:cxn ang="0">
                  <a:pos x="0" y="19"/>
                </a:cxn>
                <a:cxn ang="0">
                  <a:pos x="0" y="16"/>
                </a:cxn>
                <a:cxn ang="0">
                  <a:pos x="0" y="12"/>
                </a:cxn>
                <a:cxn ang="0">
                  <a:pos x="1" y="8"/>
                </a:cxn>
                <a:cxn ang="0">
                  <a:pos x="1" y="5"/>
                </a:cxn>
                <a:cxn ang="0">
                  <a:pos x="1" y="2"/>
                </a:cxn>
                <a:cxn ang="0">
                  <a:pos x="1" y="0"/>
                </a:cxn>
                <a:cxn ang="0">
                  <a:pos x="2" y="0"/>
                </a:cxn>
                <a:cxn ang="0">
                  <a:pos x="2" y="0"/>
                </a:cxn>
              </a:cxnLst>
              <a:rect l="0" t="0" r="r" b="b"/>
              <a:pathLst>
                <a:path w="76" h="123">
                  <a:moveTo>
                    <a:pt x="2" y="0"/>
                  </a:moveTo>
                  <a:lnTo>
                    <a:pt x="39" y="35"/>
                  </a:lnTo>
                  <a:lnTo>
                    <a:pt x="76" y="36"/>
                  </a:lnTo>
                  <a:lnTo>
                    <a:pt x="76" y="81"/>
                  </a:lnTo>
                  <a:lnTo>
                    <a:pt x="56" y="81"/>
                  </a:lnTo>
                  <a:lnTo>
                    <a:pt x="39" y="123"/>
                  </a:lnTo>
                  <a:lnTo>
                    <a:pt x="36" y="122"/>
                  </a:lnTo>
                  <a:lnTo>
                    <a:pt x="34" y="121"/>
                  </a:lnTo>
                  <a:lnTo>
                    <a:pt x="32" y="119"/>
                  </a:lnTo>
                  <a:lnTo>
                    <a:pt x="29" y="118"/>
                  </a:lnTo>
                  <a:lnTo>
                    <a:pt x="27" y="115"/>
                  </a:lnTo>
                  <a:lnTo>
                    <a:pt x="25" y="113"/>
                  </a:lnTo>
                  <a:lnTo>
                    <a:pt x="22" y="111"/>
                  </a:lnTo>
                  <a:lnTo>
                    <a:pt x="19" y="107"/>
                  </a:lnTo>
                  <a:lnTo>
                    <a:pt x="16" y="102"/>
                  </a:lnTo>
                  <a:lnTo>
                    <a:pt x="14" y="99"/>
                  </a:lnTo>
                  <a:lnTo>
                    <a:pt x="12" y="94"/>
                  </a:lnTo>
                  <a:lnTo>
                    <a:pt x="9" y="90"/>
                  </a:lnTo>
                  <a:lnTo>
                    <a:pt x="7" y="87"/>
                  </a:lnTo>
                  <a:lnTo>
                    <a:pt x="7" y="85"/>
                  </a:lnTo>
                  <a:lnTo>
                    <a:pt x="6" y="81"/>
                  </a:lnTo>
                  <a:lnTo>
                    <a:pt x="6" y="79"/>
                  </a:lnTo>
                  <a:lnTo>
                    <a:pt x="5" y="76"/>
                  </a:lnTo>
                  <a:lnTo>
                    <a:pt x="4" y="72"/>
                  </a:lnTo>
                  <a:lnTo>
                    <a:pt x="2" y="69"/>
                  </a:lnTo>
                  <a:lnTo>
                    <a:pt x="2" y="66"/>
                  </a:lnTo>
                  <a:lnTo>
                    <a:pt x="1" y="63"/>
                  </a:lnTo>
                  <a:lnTo>
                    <a:pt x="1" y="59"/>
                  </a:lnTo>
                  <a:lnTo>
                    <a:pt x="1" y="56"/>
                  </a:lnTo>
                  <a:lnTo>
                    <a:pt x="1" y="53"/>
                  </a:lnTo>
                  <a:lnTo>
                    <a:pt x="0" y="49"/>
                  </a:lnTo>
                  <a:lnTo>
                    <a:pt x="0" y="46"/>
                  </a:lnTo>
                  <a:lnTo>
                    <a:pt x="0" y="43"/>
                  </a:lnTo>
                  <a:lnTo>
                    <a:pt x="0" y="39"/>
                  </a:lnTo>
                  <a:lnTo>
                    <a:pt x="0" y="36"/>
                  </a:lnTo>
                  <a:lnTo>
                    <a:pt x="0" y="32"/>
                  </a:lnTo>
                  <a:lnTo>
                    <a:pt x="0" y="30"/>
                  </a:lnTo>
                  <a:lnTo>
                    <a:pt x="0" y="28"/>
                  </a:lnTo>
                  <a:lnTo>
                    <a:pt x="0" y="24"/>
                  </a:lnTo>
                  <a:lnTo>
                    <a:pt x="0" y="21"/>
                  </a:lnTo>
                  <a:lnTo>
                    <a:pt x="0" y="19"/>
                  </a:lnTo>
                  <a:lnTo>
                    <a:pt x="0" y="16"/>
                  </a:lnTo>
                  <a:lnTo>
                    <a:pt x="0" y="12"/>
                  </a:lnTo>
                  <a:lnTo>
                    <a:pt x="1" y="8"/>
                  </a:lnTo>
                  <a:lnTo>
                    <a:pt x="1" y="5"/>
                  </a:lnTo>
                  <a:lnTo>
                    <a:pt x="1" y="2"/>
                  </a:lnTo>
                  <a:lnTo>
                    <a:pt x="1" y="0"/>
                  </a:lnTo>
                  <a:lnTo>
                    <a:pt x="2" y="0"/>
                  </a:lnTo>
                  <a:lnTo>
                    <a:pt x="2" y="0"/>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6" name="Freeform 26"/>
            <p:cNvSpPr>
              <a:spLocks/>
            </p:cNvSpPr>
            <p:nvPr/>
          </p:nvSpPr>
          <p:spPr bwMode="auto">
            <a:xfrm>
              <a:off x="4770438" y="6102350"/>
              <a:ext cx="50800" cy="33338"/>
            </a:xfrm>
            <a:custGeom>
              <a:avLst/>
              <a:gdLst/>
              <a:ahLst/>
              <a:cxnLst>
                <a:cxn ang="0">
                  <a:pos x="0" y="0"/>
                </a:cxn>
                <a:cxn ang="0">
                  <a:pos x="93" y="70"/>
                </a:cxn>
                <a:cxn ang="0">
                  <a:pos x="168" y="152"/>
                </a:cxn>
                <a:cxn ang="0">
                  <a:pos x="222" y="144"/>
                </a:cxn>
                <a:cxn ang="0">
                  <a:pos x="171" y="91"/>
                </a:cxn>
                <a:cxn ang="0">
                  <a:pos x="0" y="0"/>
                </a:cxn>
                <a:cxn ang="0">
                  <a:pos x="0" y="0"/>
                </a:cxn>
              </a:cxnLst>
              <a:rect l="0" t="0" r="r" b="b"/>
              <a:pathLst>
                <a:path w="222" h="152">
                  <a:moveTo>
                    <a:pt x="0" y="0"/>
                  </a:moveTo>
                  <a:lnTo>
                    <a:pt x="93" y="70"/>
                  </a:lnTo>
                  <a:lnTo>
                    <a:pt x="168" y="152"/>
                  </a:lnTo>
                  <a:lnTo>
                    <a:pt x="222" y="144"/>
                  </a:lnTo>
                  <a:lnTo>
                    <a:pt x="171" y="91"/>
                  </a:lnTo>
                  <a:lnTo>
                    <a:pt x="0" y="0"/>
                  </a:lnTo>
                  <a:lnTo>
                    <a:pt x="0" y="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7" name="Freeform 27"/>
            <p:cNvSpPr>
              <a:spLocks/>
            </p:cNvSpPr>
            <p:nvPr/>
          </p:nvSpPr>
          <p:spPr bwMode="auto">
            <a:xfrm>
              <a:off x="4764088" y="6243638"/>
              <a:ext cx="15875" cy="55563"/>
            </a:xfrm>
            <a:custGeom>
              <a:avLst/>
              <a:gdLst/>
              <a:ahLst/>
              <a:cxnLst>
                <a:cxn ang="0">
                  <a:pos x="58" y="13"/>
                </a:cxn>
                <a:cxn ang="0">
                  <a:pos x="58" y="61"/>
                </a:cxn>
                <a:cxn ang="0">
                  <a:pos x="0" y="86"/>
                </a:cxn>
                <a:cxn ang="0">
                  <a:pos x="4" y="240"/>
                </a:cxn>
                <a:cxn ang="0">
                  <a:pos x="10" y="106"/>
                </a:cxn>
                <a:cxn ang="0">
                  <a:pos x="71" y="69"/>
                </a:cxn>
                <a:cxn ang="0">
                  <a:pos x="73" y="0"/>
                </a:cxn>
                <a:cxn ang="0">
                  <a:pos x="58" y="13"/>
                </a:cxn>
                <a:cxn ang="0">
                  <a:pos x="58" y="13"/>
                </a:cxn>
              </a:cxnLst>
              <a:rect l="0" t="0" r="r" b="b"/>
              <a:pathLst>
                <a:path w="73" h="240">
                  <a:moveTo>
                    <a:pt x="58" y="13"/>
                  </a:moveTo>
                  <a:lnTo>
                    <a:pt x="58" y="61"/>
                  </a:lnTo>
                  <a:lnTo>
                    <a:pt x="0" y="86"/>
                  </a:lnTo>
                  <a:lnTo>
                    <a:pt x="4" y="240"/>
                  </a:lnTo>
                  <a:lnTo>
                    <a:pt x="10" y="106"/>
                  </a:lnTo>
                  <a:lnTo>
                    <a:pt x="71" y="69"/>
                  </a:lnTo>
                  <a:lnTo>
                    <a:pt x="73" y="0"/>
                  </a:lnTo>
                  <a:lnTo>
                    <a:pt x="58" y="13"/>
                  </a:lnTo>
                  <a:lnTo>
                    <a:pt x="58" y="13"/>
                  </a:lnTo>
                  <a:close/>
                </a:path>
              </a:pathLst>
            </a:custGeom>
            <a:solidFill>
              <a:srgbClr val="6BAB9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8" name="Freeform 28"/>
            <p:cNvSpPr>
              <a:spLocks/>
            </p:cNvSpPr>
            <p:nvPr/>
          </p:nvSpPr>
          <p:spPr bwMode="auto">
            <a:xfrm>
              <a:off x="4773613" y="6364288"/>
              <a:ext cx="30163" cy="39688"/>
            </a:xfrm>
            <a:custGeom>
              <a:avLst/>
              <a:gdLst/>
              <a:ahLst/>
              <a:cxnLst>
                <a:cxn ang="0">
                  <a:pos x="12" y="0"/>
                </a:cxn>
                <a:cxn ang="0">
                  <a:pos x="34" y="63"/>
                </a:cxn>
                <a:cxn ang="0">
                  <a:pos x="38" y="63"/>
                </a:cxn>
                <a:cxn ang="0">
                  <a:pos x="43" y="64"/>
                </a:cxn>
                <a:cxn ang="0">
                  <a:pos x="50" y="65"/>
                </a:cxn>
                <a:cxn ang="0">
                  <a:pos x="60" y="68"/>
                </a:cxn>
                <a:cxn ang="0">
                  <a:pos x="68" y="70"/>
                </a:cxn>
                <a:cxn ang="0">
                  <a:pos x="73" y="71"/>
                </a:cxn>
                <a:cxn ang="0">
                  <a:pos x="78" y="74"/>
                </a:cxn>
                <a:cxn ang="0">
                  <a:pos x="83" y="75"/>
                </a:cxn>
                <a:cxn ang="0">
                  <a:pos x="88" y="77"/>
                </a:cxn>
                <a:cxn ang="0">
                  <a:pos x="94" y="81"/>
                </a:cxn>
                <a:cxn ang="0">
                  <a:pos x="99" y="84"/>
                </a:cxn>
                <a:cxn ang="0">
                  <a:pos x="108" y="90"/>
                </a:cxn>
                <a:cxn ang="0">
                  <a:pos x="115" y="97"/>
                </a:cxn>
                <a:cxn ang="0">
                  <a:pos x="120" y="105"/>
                </a:cxn>
                <a:cxn ang="0">
                  <a:pos x="125" y="113"/>
                </a:cxn>
                <a:cxn ang="0">
                  <a:pos x="129" y="121"/>
                </a:cxn>
                <a:cxn ang="0">
                  <a:pos x="131" y="128"/>
                </a:cxn>
                <a:cxn ang="0">
                  <a:pos x="131" y="137"/>
                </a:cxn>
                <a:cxn ang="0">
                  <a:pos x="131" y="144"/>
                </a:cxn>
                <a:cxn ang="0">
                  <a:pos x="129" y="151"/>
                </a:cxn>
                <a:cxn ang="0">
                  <a:pos x="126" y="156"/>
                </a:cxn>
                <a:cxn ang="0">
                  <a:pos x="124" y="162"/>
                </a:cxn>
                <a:cxn ang="0">
                  <a:pos x="119" y="168"/>
                </a:cxn>
                <a:cxn ang="0">
                  <a:pos x="115" y="173"/>
                </a:cxn>
                <a:cxn ang="0">
                  <a:pos x="31" y="111"/>
                </a:cxn>
                <a:cxn ang="0">
                  <a:pos x="0" y="98"/>
                </a:cxn>
                <a:cxn ang="0">
                  <a:pos x="0" y="93"/>
                </a:cxn>
                <a:cxn ang="0">
                  <a:pos x="0" y="90"/>
                </a:cxn>
                <a:cxn ang="0">
                  <a:pos x="0" y="84"/>
                </a:cxn>
                <a:cxn ang="0">
                  <a:pos x="0" y="77"/>
                </a:cxn>
                <a:cxn ang="0">
                  <a:pos x="0" y="70"/>
                </a:cxn>
                <a:cxn ang="0">
                  <a:pos x="0" y="63"/>
                </a:cxn>
                <a:cxn ang="0">
                  <a:pos x="2" y="56"/>
                </a:cxn>
                <a:cxn ang="0">
                  <a:pos x="2" y="49"/>
                </a:cxn>
                <a:cxn ang="0">
                  <a:pos x="2" y="42"/>
                </a:cxn>
                <a:cxn ang="0">
                  <a:pos x="2" y="36"/>
                </a:cxn>
                <a:cxn ang="0">
                  <a:pos x="2" y="32"/>
                </a:cxn>
                <a:cxn ang="0">
                  <a:pos x="2" y="27"/>
                </a:cxn>
                <a:cxn ang="0">
                  <a:pos x="2" y="23"/>
                </a:cxn>
              </a:cxnLst>
              <a:rect l="0" t="0" r="r" b="b"/>
              <a:pathLst>
                <a:path w="132" h="174">
                  <a:moveTo>
                    <a:pt x="2" y="23"/>
                  </a:moveTo>
                  <a:lnTo>
                    <a:pt x="12" y="0"/>
                  </a:lnTo>
                  <a:lnTo>
                    <a:pt x="39" y="13"/>
                  </a:lnTo>
                  <a:lnTo>
                    <a:pt x="34" y="63"/>
                  </a:lnTo>
                  <a:lnTo>
                    <a:pt x="35" y="63"/>
                  </a:lnTo>
                  <a:lnTo>
                    <a:pt x="38" y="63"/>
                  </a:lnTo>
                  <a:lnTo>
                    <a:pt x="40" y="63"/>
                  </a:lnTo>
                  <a:lnTo>
                    <a:pt x="43" y="64"/>
                  </a:lnTo>
                  <a:lnTo>
                    <a:pt x="47" y="64"/>
                  </a:lnTo>
                  <a:lnTo>
                    <a:pt x="50" y="65"/>
                  </a:lnTo>
                  <a:lnTo>
                    <a:pt x="55" y="67"/>
                  </a:lnTo>
                  <a:lnTo>
                    <a:pt x="60" y="68"/>
                  </a:lnTo>
                  <a:lnTo>
                    <a:pt x="64" y="69"/>
                  </a:lnTo>
                  <a:lnTo>
                    <a:pt x="68" y="70"/>
                  </a:lnTo>
                  <a:lnTo>
                    <a:pt x="70" y="70"/>
                  </a:lnTo>
                  <a:lnTo>
                    <a:pt x="73" y="71"/>
                  </a:lnTo>
                  <a:lnTo>
                    <a:pt x="76" y="72"/>
                  </a:lnTo>
                  <a:lnTo>
                    <a:pt x="78" y="74"/>
                  </a:lnTo>
                  <a:lnTo>
                    <a:pt x="81" y="75"/>
                  </a:lnTo>
                  <a:lnTo>
                    <a:pt x="83" y="75"/>
                  </a:lnTo>
                  <a:lnTo>
                    <a:pt x="85" y="76"/>
                  </a:lnTo>
                  <a:lnTo>
                    <a:pt x="88" y="77"/>
                  </a:lnTo>
                  <a:lnTo>
                    <a:pt x="90" y="78"/>
                  </a:lnTo>
                  <a:lnTo>
                    <a:pt x="94" y="81"/>
                  </a:lnTo>
                  <a:lnTo>
                    <a:pt x="96" y="82"/>
                  </a:lnTo>
                  <a:lnTo>
                    <a:pt x="99" y="84"/>
                  </a:lnTo>
                  <a:lnTo>
                    <a:pt x="104" y="86"/>
                  </a:lnTo>
                  <a:lnTo>
                    <a:pt x="108" y="90"/>
                  </a:lnTo>
                  <a:lnTo>
                    <a:pt x="111" y="93"/>
                  </a:lnTo>
                  <a:lnTo>
                    <a:pt x="115" y="97"/>
                  </a:lnTo>
                  <a:lnTo>
                    <a:pt x="118" y="100"/>
                  </a:lnTo>
                  <a:lnTo>
                    <a:pt x="120" y="105"/>
                  </a:lnTo>
                  <a:lnTo>
                    <a:pt x="123" y="109"/>
                  </a:lnTo>
                  <a:lnTo>
                    <a:pt x="125" y="113"/>
                  </a:lnTo>
                  <a:lnTo>
                    <a:pt x="127" y="117"/>
                  </a:lnTo>
                  <a:lnTo>
                    <a:pt x="129" y="121"/>
                  </a:lnTo>
                  <a:lnTo>
                    <a:pt x="130" y="125"/>
                  </a:lnTo>
                  <a:lnTo>
                    <a:pt x="131" y="128"/>
                  </a:lnTo>
                  <a:lnTo>
                    <a:pt x="131" y="133"/>
                  </a:lnTo>
                  <a:lnTo>
                    <a:pt x="131" y="137"/>
                  </a:lnTo>
                  <a:lnTo>
                    <a:pt x="132" y="141"/>
                  </a:lnTo>
                  <a:lnTo>
                    <a:pt x="131" y="144"/>
                  </a:lnTo>
                  <a:lnTo>
                    <a:pt x="131" y="147"/>
                  </a:lnTo>
                  <a:lnTo>
                    <a:pt x="129" y="151"/>
                  </a:lnTo>
                  <a:lnTo>
                    <a:pt x="129" y="154"/>
                  </a:lnTo>
                  <a:lnTo>
                    <a:pt x="126" y="156"/>
                  </a:lnTo>
                  <a:lnTo>
                    <a:pt x="125" y="159"/>
                  </a:lnTo>
                  <a:lnTo>
                    <a:pt x="124" y="162"/>
                  </a:lnTo>
                  <a:lnTo>
                    <a:pt x="123" y="165"/>
                  </a:lnTo>
                  <a:lnTo>
                    <a:pt x="119" y="168"/>
                  </a:lnTo>
                  <a:lnTo>
                    <a:pt x="117" y="172"/>
                  </a:lnTo>
                  <a:lnTo>
                    <a:pt x="115" y="173"/>
                  </a:lnTo>
                  <a:lnTo>
                    <a:pt x="115" y="174"/>
                  </a:lnTo>
                  <a:lnTo>
                    <a:pt x="31" y="111"/>
                  </a:lnTo>
                  <a:lnTo>
                    <a:pt x="0" y="99"/>
                  </a:lnTo>
                  <a:lnTo>
                    <a:pt x="0" y="98"/>
                  </a:lnTo>
                  <a:lnTo>
                    <a:pt x="0" y="96"/>
                  </a:lnTo>
                  <a:lnTo>
                    <a:pt x="0" y="93"/>
                  </a:lnTo>
                  <a:lnTo>
                    <a:pt x="0" y="92"/>
                  </a:lnTo>
                  <a:lnTo>
                    <a:pt x="0" y="90"/>
                  </a:lnTo>
                  <a:lnTo>
                    <a:pt x="0" y="88"/>
                  </a:lnTo>
                  <a:lnTo>
                    <a:pt x="0" y="84"/>
                  </a:lnTo>
                  <a:lnTo>
                    <a:pt x="0" y="81"/>
                  </a:lnTo>
                  <a:lnTo>
                    <a:pt x="0" y="77"/>
                  </a:lnTo>
                  <a:lnTo>
                    <a:pt x="0" y="75"/>
                  </a:lnTo>
                  <a:lnTo>
                    <a:pt x="0" y="70"/>
                  </a:lnTo>
                  <a:lnTo>
                    <a:pt x="0" y="67"/>
                  </a:lnTo>
                  <a:lnTo>
                    <a:pt x="0" y="63"/>
                  </a:lnTo>
                  <a:lnTo>
                    <a:pt x="2" y="61"/>
                  </a:lnTo>
                  <a:lnTo>
                    <a:pt x="2" y="56"/>
                  </a:lnTo>
                  <a:lnTo>
                    <a:pt x="2" y="53"/>
                  </a:lnTo>
                  <a:lnTo>
                    <a:pt x="2" y="49"/>
                  </a:lnTo>
                  <a:lnTo>
                    <a:pt x="2" y="46"/>
                  </a:lnTo>
                  <a:lnTo>
                    <a:pt x="2" y="42"/>
                  </a:lnTo>
                  <a:lnTo>
                    <a:pt x="2" y="39"/>
                  </a:lnTo>
                  <a:lnTo>
                    <a:pt x="2" y="36"/>
                  </a:lnTo>
                  <a:lnTo>
                    <a:pt x="2" y="34"/>
                  </a:lnTo>
                  <a:lnTo>
                    <a:pt x="2" y="32"/>
                  </a:lnTo>
                  <a:lnTo>
                    <a:pt x="2" y="29"/>
                  </a:lnTo>
                  <a:lnTo>
                    <a:pt x="2" y="27"/>
                  </a:lnTo>
                  <a:lnTo>
                    <a:pt x="2" y="25"/>
                  </a:lnTo>
                  <a:lnTo>
                    <a:pt x="2" y="23"/>
                  </a:lnTo>
                  <a:lnTo>
                    <a:pt x="2" y="23"/>
                  </a:lnTo>
                  <a:close/>
                </a:path>
              </a:pathLst>
            </a:custGeom>
            <a:solidFill>
              <a:srgbClr val="BD783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9" name="Freeform 29"/>
            <p:cNvSpPr>
              <a:spLocks/>
            </p:cNvSpPr>
            <p:nvPr/>
          </p:nvSpPr>
          <p:spPr bwMode="auto">
            <a:xfrm>
              <a:off x="4703763" y="6426200"/>
              <a:ext cx="22225" cy="14288"/>
            </a:xfrm>
            <a:custGeom>
              <a:avLst/>
              <a:gdLst/>
              <a:ahLst/>
              <a:cxnLst>
                <a:cxn ang="0">
                  <a:pos x="11" y="0"/>
                </a:cxn>
                <a:cxn ang="0">
                  <a:pos x="101" y="67"/>
                </a:cxn>
                <a:cxn ang="0">
                  <a:pos x="0" y="67"/>
                </a:cxn>
                <a:cxn ang="0">
                  <a:pos x="0" y="39"/>
                </a:cxn>
                <a:cxn ang="0">
                  <a:pos x="11" y="0"/>
                </a:cxn>
                <a:cxn ang="0">
                  <a:pos x="11" y="0"/>
                </a:cxn>
              </a:cxnLst>
              <a:rect l="0" t="0" r="r" b="b"/>
              <a:pathLst>
                <a:path w="101" h="67">
                  <a:moveTo>
                    <a:pt x="11" y="0"/>
                  </a:moveTo>
                  <a:lnTo>
                    <a:pt x="101" y="67"/>
                  </a:lnTo>
                  <a:lnTo>
                    <a:pt x="0" y="67"/>
                  </a:lnTo>
                  <a:lnTo>
                    <a:pt x="0" y="39"/>
                  </a:lnTo>
                  <a:lnTo>
                    <a:pt x="11" y="0"/>
                  </a:lnTo>
                  <a:lnTo>
                    <a:pt x="11" y="0"/>
                  </a:lnTo>
                  <a:close/>
                </a:path>
              </a:pathLst>
            </a:custGeom>
            <a:solidFill>
              <a:srgbClr val="BD783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0" name="Freeform 30"/>
            <p:cNvSpPr>
              <a:spLocks/>
            </p:cNvSpPr>
            <p:nvPr/>
          </p:nvSpPr>
          <p:spPr bwMode="auto">
            <a:xfrm>
              <a:off x="4752975" y="6400800"/>
              <a:ext cx="38100" cy="41275"/>
            </a:xfrm>
            <a:custGeom>
              <a:avLst/>
              <a:gdLst/>
              <a:ahLst/>
              <a:cxnLst>
                <a:cxn ang="0">
                  <a:pos x="0" y="36"/>
                </a:cxn>
                <a:cxn ang="0">
                  <a:pos x="79" y="29"/>
                </a:cxn>
                <a:cxn ang="0">
                  <a:pos x="111" y="36"/>
                </a:cxn>
                <a:cxn ang="0">
                  <a:pos x="136" y="184"/>
                </a:cxn>
                <a:cxn ang="0">
                  <a:pos x="168" y="184"/>
                </a:cxn>
                <a:cxn ang="0">
                  <a:pos x="157" y="36"/>
                </a:cxn>
                <a:cxn ang="0">
                  <a:pos x="131" y="6"/>
                </a:cxn>
                <a:cxn ang="0">
                  <a:pos x="67" y="0"/>
                </a:cxn>
                <a:cxn ang="0">
                  <a:pos x="0" y="36"/>
                </a:cxn>
                <a:cxn ang="0">
                  <a:pos x="0" y="36"/>
                </a:cxn>
              </a:cxnLst>
              <a:rect l="0" t="0" r="r" b="b"/>
              <a:pathLst>
                <a:path w="168" h="184">
                  <a:moveTo>
                    <a:pt x="0" y="36"/>
                  </a:moveTo>
                  <a:lnTo>
                    <a:pt x="79" y="29"/>
                  </a:lnTo>
                  <a:lnTo>
                    <a:pt x="111" y="36"/>
                  </a:lnTo>
                  <a:lnTo>
                    <a:pt x="136" y="184"/>
                  </a:lnTo>
                  <a:lnTo>
                    <a:pt x="168" y="184"/>
                  </a:lnTo>
                  <a:lnTo>
                    <a:pt x="157" y="36"/>
                  </a:lnTo>
                  <a:lnTo>
                    <a:pt x="131" y="6"/>
                  </a:lnTo>
                  <a:lnTo>
                    <a:pt x="67" y="0"/>
                  </a:lnTo>
                  <a:lnTo>
                    <a:pt x="0" y="36"/>
                  </a:lnTo>
                  <a:lnTo>
                    <a:pt x="0" y="36"/>
                  </a:lnTo>
                  <a:close/>
                </a:path>
              </a:pathLst>
            </a:custGeom>
            <a:solidFill>
              <a:srgbClr val="6BAB9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1" name="Freeform 31"/>
            <p:cNvSpPr>
              <a:spLocks/>
            </p:cNvSpPr>
            <p:nvPr/>
          </p:nvSpPr>
          <p:spPr bwMode="auto">
            <a:xfrm>
              <a:off x="4751388" y="6029325"/>
              <a:ext cx="22225" cy="20638"/>
            </a:xfrm>
            <a:custGeom>
              <a:avLst/>
              <a:gdLst/>
              <a:ahLst/>
              <a:cxnLst>
                <a:cxn ang="0">
                  <a:pos x="94" y="0"/>
                </a:cxn>
                <a:cxn ang="0">
                  <a:pos x="104" y="25"/>
                </a:cxn>
                <a:cxn ang="0">
                  <a:pos x="91" y="53"/>
                </a:cxn>
                <a:cxn ang="0">
                  <a:pos x="83" y="28"/>
                </a:cxn>
                <a:cxn ang="0">
                  <a:pos x="49" y="40"/>
                </a:cxn>
                <a:cxn ang="0">
                  <a:pos x="0" y="89"/>
                </a:cxn>
                <a:cxn ang="0">
                  <a:pos x="22" y="40"/>
                </a:cxn>
                <a:cxn ang="0">
                  <a:pos x="64" y="4"/>
                </a:cxn>
                <a:cxn ang="0">
                  <a:pos x="94" y="0"/>
                </a:cxn>
                <a:cxn ang="0">
                  <a:pos x="94" y="0"/>
                </a:cxn>
              </a:cxnLst>
              <a:rect l="0" t="0" r="r" b="b"/>
              <a:pathLst>
                <a:path w="104" h="89">
                  <a:moveTo>
                    <a:pt x="94" y="0"/>
                  </a:moveTo>
                  <a:lnTo>
                    <a:pt x="104" y="25"/>
                  </a:lnTo>
                  <a:lnTo>
                    <a:pt x="91" y="53"/>
                  </a:lnTo>
                  <a:lnTo>
                    <a:pt x="83" y="28"/>
                  </a:lnTo>
                  <a:lnTo>
                    <a:pt x="49" y="40"/>
                  </a:lnTo>
                  <a:lnTo>
                    <a:pt x="0" y="89"/>
                  </a:lnTo>
                  <a:lnTo>
                    <a:pt x="22" y="40"/>
                  </a:lnTo>
                  <a:lnTo>
                    <a:pt x="64" y="4"/>
                  </a:lnTo>
                  <a:lnTo>
                    <a:pt x="94" y="0"/>
                  </a:lnTo>
                  <a:lnTo>
                    <a:pt x="94" y="0"/>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2" name="Freeform 32"/>
            <p:cNvSpPr>
              <a:spLocks/>
            </p:cNvSpPr>
            <p:nvPr/>
          </p:nvSpPr>
          <p:spPr bwMode="auto">
            <a:xfrm>
              <a:off x="4721225" y="6038850"/>
              <a:ext cx="23813" cy="20638"/>
            </a:xfrm>
            <a:custGeom>
              <a:avLst/>
              <a:gdLst/>
              <a:ahLst/>
              <a:cxnLst>
                <a:cxn ang="0">
                  <a:pos x="95" y="30"/>
                </a:cxn>
                <a:cxn ang="0">
                  <a:pos x="92" y="30"/>
                </a:cxn>
                <a:cxn ang="0">
                  <a:pos x="88" y="30"/>
                </a:cxn>
                <a:cxn ang="0">
                  <a:pos x="81" y="32"/>
                </a:cxn>
                <a:cxn ang="0">
                  <a:pos x="72" y="34"/>
                </a:cxn>
                <a:cxn ang="0">
                  <a:pos x="67" y="34"/>
                </a:cxn>
                <a:cxn ang="0">
                  <a:pos x="62" y="36"/>
                </a:cxn>
                <a:cxn ang="0">
                  <a:pos x="56" y="37"/>
                </a:cxn>
                <a:cxn ang="0">
                  <a:pos x="52" y="40"/>
                </a:cxn>
                <a:cxn ang="0">
                  <a:pos x="47" y="41"/>
                </a:cxn>
                <a:cxn ang="0">
                  <a:pos x="42" y="43"/>
                </a:cxn>
                <a:cxn ang="0">
                  <a:pos x="33" y="49"/>
                </a:cxn>
                <a:cxn ang="0">
                  <a:pos x="25" y="54"/>
                </a:cxn>
                <a:cxn ang="0">
                  <a:pos x="19" y="61"/>
                </a:cxn>
                <a:cxn ang="0">
                  <a:pos x="13" y="68"/>
                </a:cxn>
                <a:cxn ang="0">
                  <a:pos x="10" y="74"/>
                </a:cxn>
                <a:cxn ang="0">
                  <a:pos x="6" y="79"/>
                </a:cxn>
                <a:cxn ang="0">
                  <a:pos x="5" y="84"/>
                </a:cxn>
                <a:cxn ang="0">
                  <a:pos x="4" y="89"/>
                </a:cxn>
                <a:cxn ang="0">
                  <a:pos x="3" y="86"/>
                </a:cxn>
                <a:cxn ang="0">
                  <a:pos x="3" y="82"/>
                </a:cxn>
                <a:cxn ang="0">
                  <a:pos x="1" y="75"/>
                </a:cxn>
                <a:cxn ang="0">
                  <a:pos x="0" y="68"/>
                </a:cxn>
                <a:cxn ang="0">
                  <a:pos x="0" y="58"/>
                </a:cxn>
                <a:cxn ang="0">
                  <a:pos x="1" y="49"/>
                </a:cxn>
                <a:cxn ang="0">
                  <a:pos x="4" y="40"/>
                </a:cxn>
                <a:cxn ang="0">
                  <a:pos x="10" y="33"/>
                </a:cxn>
                <a:cxn ang="0">
                  <a:pos x="17" y="25"/>
                </a:cxn>
                <a:cxn ang="0">
                  <a:pos x="21" y="22"/>
                </a:cxn>
                <a:cxn ang="0">
                  <a:pos x="26" y="19"/>
                </a:cxn>
                <a:cxn ang="0">
                  <a:pos x="31" y="16"/>
                </a:cxn>
                <a:cxn ang="0">
                  <a:pos x="36" y="14"/>
                </a:cxn>
                <a:cxn ang="0">
                  <a:pos x="41" y="13"/>
                </a:cxn>
                <a:cxn ang="0">
                  <a:pos x="47" y="12"/>
                </a:cxn>
                <a:cxn ang="0">
                  <a:pos x="55" y="8"/>
                </a:cxn>
                <a:cxn ang="0">
                  <a:pos x="63" y="7"/>
                </a:cxn>
                <a:cxn ang="0">
                  <a:pos x="68" y="7"/>
                </a:cxn>
                <a:cxn ang="0">
                  <a:pos x="70" y="7"/>
                </a:cxn>
                <a:cxn ang="0">
                  <a:pos x="99" y="0"/>
                </a:cxn>
              </a:cxnLst>
              <a:rect l="0" t="0" r="r" b="b"/>
              <a:pathLst>
                <a:path w="99" h="89">
                  <a:moveTo>
                    <a:pt x="99" y="0"/>
                  </a:moveTo>
                  <a:lnTo>
                    <a:pt x="95" y="30"/>
                  </a:lnTo>
                  <a:lnTo>
                    <a:pt x="93" y="30"/>
                  </a:lnTo>
                  <a:lnTo>
                    <a:pt x="92" y="30"/>
                  </a:lnTo>
                  <a:lnTo>
                    <a:pt x="90" y="30"/>
                  </a:lnTo>
                  <a:lnTo>
                    <a:pt x="88" y="30"/>
                  </a:lnTo>
                  <a:lnTo>
                    <a:pt x="84" y="30"/>
                  </a:lnTo>
                  <a:lnTo>
                    <a:pt x="81" y="32"/>
                  </a:lnTo>
                  <a:lnTo>
                    <a:pt x="76" y="32"/>
                  </a:lnTo>
                  <a:lnTo>
                    <a:pt x="72" y="34"/>
                  </a:lnTo>
                  <a:lnTo>
                    <a:pt x="69" y="34"/>
                  </a:lnTo>
                  <a:lnTo>
                    <a:pt x="67" y="34"/>
                  </a:lnTo>
                  <a:lnTo>
                    <a:pt x="64" y="35"/>
                  </a:lnTo>
                  <a:lnTo>
                    <a:pt x="62" y="36"/>
                  </a:lnTo>
                  <a:lnTo>
                    <a:pt x="59" y="36"/>
                  </a:lnTo>
                  <a:lnTo>
                    <a:pt x="56" y="37"/>
                  </a:lnTo>
                  <a:lnTo>
                    <a:pt x="54" y="37"/>
                  </a:lnTo>
                  <a:lnTo>
                    <a:pt x="52" y="40"/>
                  </a:lnTo>
                  <a:lnTo>
                    <a:pt x="49" y="40"/>
                  </a:lnTo>
                  <a:lnTo>
                    <a:pt x="47" y="41"/>
                  </a:lnTo>
                  <a:lnTo>
                    <a:pt x="45" y="42"/>
                  </a:lnTo>
                  <a:lnTo>
                    <a:pt x="42" y="43"/>
                  </a:lnTo>
                  <a:lnTo>
                    <a:pt x="38" y="46"/>
                  </a:lnTo>
                  <a:lnTo>
                    <a:pt x="33" y="49"/>
                  </a:lnTo>
                  <a:lnTo>
                    <a:pt x="28" y="51"/>
                  </a:lnTo>
                  <a:lnTo>
                    <a:pt x="25" y="54"/>
                  </a:lnTo>
                  <a:lnTo>
                    <a:pt x="21" y="57"/>
                  </a:lnTo>
                  <a:lnTo>
                    <a:pt x="19" y="61"/>
                  </a:lnTo>
                  <a:lnTo>
                    <a:pt x="15" y="64"/>
                  </a:lnTo>
                  <a:lnTo>
                    <a:pt x="13" y="68"/>
                  </a:lnTo>
                  <a:lnTo>
                    <a:pt x="11" y="70"/>
                  </a:lnTo>
                  <a:lnTo>
                    <a:pt x="10" y="74"/>
                  </a:lnTo>
                  <a:lnTo>
                    <a:pt x="8" y="77"/>
                  </a:lnTo>
                  <a:lnTo>
                    <a:pt x="6" y="79"/>
                  </a:lnTo>
                  <a:lnTo>
                    <a:pt x="5" y="82"/>
                  </a:lnTo>
                  <a:lnTo>
                    <a:pt x="5" y="84"/>
                  </a:lnTo>
                  <a:lnTo>
                    <a:pt x="4" y="88"/>
                  </a:lnTo>
                  <a:lnTo>
                    <a:pt x="4" y="89"/>
                  </a:lnTo>
                  <a:lnTo>
                    <a:pt x="4" y="88"/>
                  </a:lnTo>
                  <a:lnTo>
                    <a:pt x="3" y="86"/>
                  </a:lnTo>
                  <a:lnTo>
                    <a:pt x="3" y="84"/>
                  </a:lnTo>
                  <a:lnTo>
                    <a:pt x="3" y="82"/>
                  </a:lnTo>
                  <a:lnTo>
                    <a:pt x="1" y="79"/>
                  </a:lnTo>
                  <a:lnTo>
                    <a:pt x="1" y="75"/>
                  </a:lnTo>
                  <a:lnTo>
                    <a:pt x="0" y="71"/>
                  </a:lnTo>
                  <a:lnTo>
                    <a:pt x="0" y="68"/>
                  </a:lnTo>
                  <a:lnTo>
                    <a:pt x="0" y="63"/>
                  </a:lnTo>
                  <a:lnTo>
                    <a:pt x="0" y="58"/>
                  </a:lnTo>
                  <a:lnTo>
                    <a:pt x="0" y="54"/>
                  </a:lnTo>
                  <a:lnTo>
                    <a:pt x="1" y="49"/>
                  </a:lnTo>
                  <a:lnTo>
                    <a:pt x="3" y="44"/>
                  </a:lnTo>
                  <a:lnTo>
                    <a:pt x="4" y="40"/>
                  </a:lnTo>
                  <a:lnTo>
                    <a:pt x="6" y="36"/>
                  </a:lnTo>
                  <a:lnTo>
                    <a:pt x="10" y="33"/>
                  </a:lnTo>
                  <a:lnTo>
                    <a:pt x="13" y="28"/>
                  </a:lnTo>
                  <a:lnTo>
                    <a:pt x="17" y="25"/>
                  </a:lnTo>
                  <a:lnTo>
                    <a:pt x="19" y="23"/>
                  </a:lnTo>
                  <a:lnTo>
                    <a:pt x="21" y="22"/>
                  </a:lnTo>
                  <a:lnTo>
                    <a:pt x="24" y="20"/>
                  </a:lnTo>
                  <a:lnTo>
                    <a:pt x="26" y="19"/>
                  </a:lnTo>
                  <a:lnTo>
                    <a:pt x="28" y="18"/>
                  </a:lnTo>
                  <a:lnTo>
                    <a:pt x="31" y="16"/>
                  </a:lnTo>
                  <a:lnTo>
                    <a:pt x="33" y="15"/>
                  </a:lnTo>
                  <a:lnTo>
                    <a:pt x="36" y="14"/>
                  </a:lnTo>
                  <a:lnTo>
                    <a:pt x="39" y="13"/>
                  </a:lnTo>
                  <a:lnTo>
                    <a:pt x="41" y="13"/>
                  </a:lnTo>
                  <a:lnTo>
                    <a:pt x="43" y="12"/>
                  </a:lnTo>
                  <a:lnTo>
                    <a:pt x="47" y="12"/>
                  </a:lnTo>
                  <a:lnTo>
                    <a:pt x="50" y="9"/>
                  </a:lnTo>
                  <a:lnTo>
                    <a:pt x="55" y="8"/>
                  </a:lnTo>
                  <a:lnTo>
                    <a:pt x="59" y="7"/>
                  </a:lnTo>
                  <a:lnTo>
                    <a:pt x="63" y="7"/>
                  </a:lnTo>
                  <a:lnTo>
                    <a:pt x="65" y="7"/>
                  </a:lnTo>
                  <a:lnTo>
                    <a:pt x="68" y="7"/>
                  </a:lnTo>
                  <a:lnTo>
                    <a:pt x="69" y="7"/>
                  </a:lnTo>
                  <a:lnTo>
                    <a:pt x="70" y="7"/>
                  </a:lnTo>
                  <a:lnTo>
                    <a:pt x="99" y="0"/>
                  </a:lnTo>
                  <a:lnTo>
                    <a:pt x="99" y="0"/>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2" name="Title 1"/>
          <p:cNvSpPr txBox="1">
            <a:spLocks/>
          </p:cNvSpPr>
          <p:nvPr/>
        </p:nvSpPr>
        <p:spPr>
          <a:xfrm>
            <a:off x="4572000" y="32004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75</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3" name="Title 1"/>
          <p:cNvSpPr txBox="1">
            <a:spLocks/>
          </p:cNvSpPr>
          <p:nvPr/>
        </p:nvSpPr>
        <p:spPr>
          <a:xfrm>
            <a:off x="5181600" y="4876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110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4" name="Title 1"/>
          <p:cNvSpPr txBox="1">
            <a:spLocks/>
          </p:cNvSpPr>
          <p:nvPr/>
        </p:nvSpPr>
        <p:spPr>
          <a:xfrm>
            <a:off x="2514600" y="3733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x</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5" name="Title 1"/>
          <p:cNvSpPr txBox="1">
            <a:spLocks/>
          </p:cNvSpPr>
          <p:nvPr/>
        </p:nvSpPr>
        <p:spPr>
          <a:xfrm>
            <a:off x="4038600" y="55626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80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A farmer would like to find the distance between two trees on opposite sides of a lake.  Using the map, estimate how the farmer would do that.</a:t>
            </a:r>
          </a:p>
          <a:p>
            <a:pPr marL="0" indent="0">
              <a:buNone/>
              <a:tabLst>
                <a:tab pos="7032625" algn="l"/>
              </a:tabLst>
            </a:pPr>
            <a:endParaRPr lang="en-US" sz="24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25" name="Freeform 24"/>
          <p:cNvSpPr/>
          <p:nvPr/>
        </p:nvSpPr>
        <p:spPr>
          <a:xfrm>
            <a:off x="30576" y="2472267"/>
            <a:ext cx="4253557" cy="3558993"/>
          </a:xfrm>
          <a:custGeom>
            <a:avLst/>
            <a:gdLst>
              <a:gd name="connsiteX0" fmla="*/ 223424 w 4253557"/>
              <a:gd name="connsiteY0" fmla="*/ 880533 h 3558993"/>
              <a:gd name="connsiteX1" fmla="*/ 833024 w 4253557"/>
              <a:gd name="connsiteY1" fmla="*/ 1049866 h 3558993"/>
              <a:gd name="connsiteX2" fmla="*/ 1120891 w 4253557"/>
              <a:gd name="connsiteY2" fmla="*/ 1032933 h 3558993"/>
              <a:gd name="connsiteX3" fmla="*/ 1307157 w 4253557"/>
              <a:gd name="connsiteY3" fmla="*/ 948266 h 3558993"/>
              <a:gd name="connsiteX4" fmla="*/ 1408757 w 4253557"/>
              <a:gd name="connsiteY4" fmla="*/ 914400 h 3558993"/>
              <a:gd name="connsiteX5" fmla="*/ 1459557 w 4253557"/>
              <a:gd name="connsiteY5" fmla="*/ 880533 h 3558993"/>
              <a:gd name="connsiteX6" fmla="*/ 1544224 w 4253557"/>
              <a:gd name="connsiteY6" fmla="*/ 863600 h 3558993"/>
              <a:gd name="connsiteX7" fmla="*/ 1578091 w 4253557"/>
              <a:gd name="connsiteY7" fmla="*/ 812800 h 3558993"/>
              <a:gd name="connsiteX8" fmla="*/ 1730491 w 4253557"/>
              <a:gd name="connsiteY8" fmla="*/ 643466 h 3558993"/>
              <a:gd name="connsiteX9" fmla="*/ 1798224 w 4253557"/>
              <a:gd name="connsiteY9" fmla="*/ 541866 h 3558993"/>
              <a:gd name="connsiteX10" fmla="*/ 1815157 w 4253557"/>
              <a:gd name="connsiteY10" fmla="*/ 457200 h 3558993"/>
              <a:gd name="connsiteX11" fmla="*/ 1899824 w 4253557"/>
              <a:gd name="connsiteY11" fmla="*/ 372533 h 3558993"/>
              <a:gd name="connsiteX12" fmla="*/ 1950624 w 4253557"/>
              <a:gd name="connsiteY12" fmla="*/ 355600 h 3558993"/>
              <a:gd name="connsiteX13" fmla="*/ 2052224 w 4253557"/>
              <a:gd name="connsiteY13" fmla="*/ 304800 h 3558993"/>
              <a:gd name="connsiteX14" fmla="*/ 2153824 w 4253557"/>
              <a:gd name="connsiteY14" fmla="*/ 254000 h 3558993"/>
              <a:gd name="connsiteX15" fmla="*/ 2289291 w 4253557"/>
              <a:gd name="connsiteY15" fmla="*/ 237066 h 3558993"/>
              <a:gd name="connsiteX16" fmla="*/ 2390891 w 4253557"/>
              <a:gd name="connsiteY16" fmla="*/ 169333 h 3558993"/>
              <a:gd name="connsiteX17" fmla="*/ 2441691 w 4253557"/>
              <a:gd name="connsiteY17" fmla="*/ 135466 h 3558993"/>
              <a:gd name="connsiteX18" fmla="*/ 2475557 w 4253557"/>
              <a:gd name="connsiteY18" fmla="*/ 84666 h 3558993"/>
              <a:gd name="connsiteX19" fmla="*/ 2627957 w 4253557"/>
              <a:gd name="connsiteY19" fmla="*/ 0 h 3558993"/>
              <a:gd name="connsiteX20" fmla="*/ 2729557 w 4253557"/>
              <a:gd name="connsiteY20" fmla="*/ 16933 h 3558993"/>
              <a:gd name="connsiteX21" fmla="*/ 2966624 w 4253557"/>
              <a:gd name="connsiteY21" fmla="*/ 33866 h 3558993"/>
              <a:gd name="connsiteX22" fmla="*/ 2983557 w 4253557"/>
              <a:gd name="connsiteY22" fmla="*/ 84666 h 3558993"/>
              <a:gd name="connsiteX23" fmla="*/ 3017424 w 4253557"/>
              <a:gd name="connsiteY23" fmla="*/ 135466 h 3558993"/>
              <a:gd name="connsiteX24" fmla="*/ 3135957 w 4253557"/>
              <a:gd name="connsiteY24" fmla="*/ 237066 h 3558993"/>
              <a:gd name="connsiteX25" fmla="*/ 3220624 w 4253557"/>
              <a:gd name="connsiteY25" fmla="*/ 338666 h 3558993"/>
              <a:gd name="connsiteX26" fmla="*/ 3559291 w 4253557"/>
              <a:gd name="connsiteY26" fmla="*/ 389466 h 3558993"/>
              <a:gd name="connsiteX27" fmla="*/ 3593157 w 4253557"/>
              <a:gd name="connsiteY27" fmla="*/ 457200 h 3558993"/>
              <a:gd name="connsiteX28" fmla="*/ 3610091 w 4253557"/>
              <a:gd name="connsiteY28" fmla="*/ 508000 h 3558993"/>
              <a:gd name="connsiteX29" fmla="*/ 3677824 w 4253557"/>
              <a:gd name="connsiteY29" fmla="*/ 626533 h 3558993"/>
              <a:gd name="connsiteX30" fmla="*/ 3728624 w 4253557"/>
              <a:gd name="connsiteY30" fmla="*/ 677333 h 3558993"/>
              <a:gd name="connsiteX31" fmla="*/ 3796357 w 4253557"/>
              <a:gd name="connsiteY31" fmla="*/ 694266 h 3558993"/>
              <a:gd name="connsiteX32" fmla="*/ 3914891 w 4253557"/>
              <a:gd name="connsiteY32" fmla="*/ 728133 h 3558993"/>
              <a:gd name="connsiteX33" fmla="*/ 3965691 w 4253557"/>
              <a:gd name="connsiteY33" fmla="*/ 965200 h 3558993"/>
              <a:gd name="connsiteX34" fmla="*/ 3999557 w 4253557"/>
              <a:gd name="connsiteY34" fmla="*/ 1066800 h 3558993"/>
              <a:gd name="connsiteX35" fmla="*/ 4016491 w 4253557"/>
              <a:gd name="connsiteY35" fmla="*/ 1151466 h 3558993"/>
              <a:gd name="connsiteX36" fmla="*/ 4067291 w 4253557"/>
              <a:gd name="connsiteY36" fmla="*/ 1286933 h 3558993"/>
              <a:gd name="connsiteX37" fmla="*/ 4118091 w 4253557"/>
              <a:gd name="connsiteY37" fmla="*/ 1303866 h 3558993"/>
              <a:gd name="connsiteX38" fmla="*/ 4151957 w 4253557"/>
              <a:gd name="connsiteY38" fmla="*/ 1354666 h 3558993"/>
              <a:gd name="connsiteX39" fmla="*/ 4253557 w 4253557"/>
              <a:gd name="connsiteY39" fmla="*/ 1405466 h 3558993"/>
              <a:gd name="connsiteX40" fmla="*/ 4219691 w 4253557"/>
              <a:gd name="connsiteY40" fmla="*/ 1456266 h 3558993"/>
              <a:gd name="connsiteX41" fmla="*/ 4168891 w 4253557"/>
              <a:gd name="connsiteY41" fmla="*/ 1507066 h 3558993"/>
              <a:gd name="connsiteX42" fmla="*/ 4101157 w 4253557"/>
              <a:gd name="connsiteY42" fmla="*/ 1608666 h 3558993"/>
              <a:gd name="connsiteX43" fmla="*/ 3999557 w 4253557"/>
              <a:gd name="connsiteY43" fmla="*/ 1676400 h 3558993"/>
              <a:gd name="connsiteX44" fmla="*/ 3965691 w 4253557"/>
              <a:gd name="connsiteY44" fmla="*/ 1727200 h 3558993"/>
              <a:gd name="connsiteX45" fmla="*/ 3948757 w 4253557"/>
              <a:gd name="connsiteY45" fmla="*/ 1778000 h 3558993"/>
              <a:gd name="connsiteX46" fmla="*/ 3897957 w 4253557"/>
              <a:gd name="connsiteY46" fmla="*/ 1845733 h 3558993"/>
              <a:gd name="connsiteX47" fmla="*/ 3864091 w 4253557"/>
              <a:gd name="connsiteY47" fmla="*/ 1896533 h 3558993"/>
              <a:gd name="connsiteX48" fmla="*/ 3881024 w 4253557"/>
              <a:gd name="connsiteY48" fmla="*/ 2269066 h 3558993"/>
              <a:gd name="connsiteX49" fmla="*/ 3914891 w 4253557"/>
              <a:gd name="connsiteY49" fmla="*/ 2319866 h 3558993"/>
              <a:gd name="connsiteX50" fmla="*/ 3948757 w 4253557"/>
              <a:gd name="connsiteY50" fmla="*/ 2421466 h 3558993"/>
              <a:gd name="connsiteX51" fmla="*/ 3965691 w 4253557"/>
              <a:gd name="connsiteY51" fmla="*/ 2472266 h 3558993"/>
              <a:gd name="connsiteX52" fmla="*/ 3948757 w 4253557"/>
              <a:gd name="connsiteY52" fmla="*/ 2895600 h 3558993"/>
              <a:gd name="connsiteX53" fmla="*/ 3864091 w 4253557"/>
              <a:gd name="connsiteY53" fmla="*/ 2980266 h 3558993"/>
              <a:gd name="connsiteX54" fmla="*/ 3813291 w 4253557"/>
              <a:gd name="connsiteY54" fmla="*/ 3031066 h 3558993"/>
              <a:gd name="connsiteX55" fmla="*/ 3762491 w 4253557"/>
              <a:gd name="connsiteY55" fmla="*/ 3064933 h 3558993"/>
              <a:gd name="connsiteX56" fmla="*/ 3440757 w 4253557"/>
              <a:gd name="connsiteY56" fmla="*/ 3098800 h 3558993"/>
              <a:gd name="connsiteX57" fmla="*/ 3339157 w 4253557"/>
              <a:gd name="connsiteY57" fmla="*/ 3115733 h 3558993"/>
              <a:gd name="connsiteX58" fmla="*/ 3237557 w 4253557"/>
              <a:gd name="connsiteY58" fmla="*/ 3217333 h 3558993"/>
              <a:gd name="connsiteX59" fmla="*/ 3220624 w 4253557"/>
              <a:gd name="connsiteY59" fmla="*/ 3268133 h 3558993"/>
              <a:gd name="connsiteX60" fmla="*/ 3152891 w 4253557"/>
              <a:gd name="connsiteY60" fmla="*/ 3369733 h 3558993"/>
              <a:gd name="connsiteX61" fmla="*/ 3135957 w 4253557"/>
              <a:gd name="connsiteY61" fmla="*/ 3437466 h 3558993"/>
              <a:gd name="connsiteX62" fmla="*/ 3085157 w 4253557"/>
              <a:gd name="connsiteY62" fmla="*/ 3471333 h 3558993"/>
              <a:gd name="connsiteX63" fmla="*/ 2966624 w 4253557"/>
              <a:gd name="connsiteY63" fmla="*/ 3556000 h 3558993"/>
              <a:gd name="connsiteX64" fmla="*/ 2678757 w 4253557"/>
              <a:gd name="connsiteY64" fmla="*/ 3539066 h 3558993"/>
              <a:gd name="connsiteX65" fmla="*/ 2627957 w 4253557"/>
              <a:gd name="connsiteY65" fmla="*/ 3488266 h 3558993"/>
              <a:gd name="connsiteX66" fmla="*/ 2577157 w 4253557"/>
              <a:gd name="connsiteY66" fmla="*/ 3454400 h 3558993"/>
              <a:gd name="connsiteX67" fmla="*/ 2543291 w 4253557"/>
              <a:gd name="connsiteY67" fmla="*/ 3403600 h 3558993"/>
              <a:gd name="connsiteX68" fmla="*/ 2492491 w 4253557"/>
              <a:gd name="connsiteY68" fmla="*/ 3369733 h 3558993"/>
              <a:gd name="connsiteX69" fmla="*/ 2475557 w 4253557"/>
              <a:gd name="connsiteY69" fmla="*/ 3318933 h 3558993"/>
              <a:gd name="connsiteX70" fmla="*/ 2424757 w 4253557"/>
              <a:gd name="connsiteY70" fmla="*/ 3285066 h 3558993"/>
              <a:gd name="connsiteX71" fmla="*/ 2373957 w 4253557"/>
              <a:gd name="connsiteY71" fmla="*/ 3234266 h 3558993"/>
              <a:gd name="connsiteX72" fmla="*/ 2323157 w 4253557"/>
              <a:gd name="connsiteY72" fmla="*/ 3166533 h 3558993"/>
              <a:gd name="connsiteX73" fmla="*/ 2255424 w 4253557"/>
              <a:gd name="connsiteY73" fmla="*/ 3132666 h 3558993"/>
              <a:gd name="connsiteX74" fmla="*/ 2153824 w 4253557"/>
              <a:gd name="connsiteY74" fmla="*/ 3031066 h 3558993"/>
              <a:gd name="connsiteX75" fmla="*/ 2103024 w 4253557"/>
              <a:gd name="connsiteY75" fmla="*/ 2997200 h 3558993"/>
              <a:gd name="connsiteX76" fmla="*/ 2069157 w 4253557"/>
              <a:gd name="connsiteY76" fmla="*/ 2946400 h 3558993"/>
              <a:gd name="connsiteX77" fmla="*/ 2018357 w 4253557"/>
              <a:gd name="connsiteY77" fmla="*/ 2895600 h 3558993"/>
              <a:gd name="connsiteX78" fmla="*/ 2001424 w 4253557"/>
              <a:gd name="connsiteY78" fmla="*/ 2844800 h 3558993"/>
              <a:gd name="connsiteX79" fmla="*/ 1815157 w 4253557"/>
              <a:gd name="connsiteY79" fmla="*/ 2726266 h 3558993"/>
              <a:gd name="connsiteX80" fmla="*/ 1595024 w 4253557"/>
              <a:gd name="connsiteY80" fmla="*/ 2743200 h 3558993"/>
              <a:gd name="connsiteX81" fmla="*/ 1544224 w 4253557"/>
              <a:gd name="connsiteY81" fmla="*/ 2760133 h 3558993"/>
              <a:gd name="connsiteX82" fmla="*/ 1324091 w 4253557"/>
              <a:gd name="connsiteY82" fmla="*/ 2743200 h 3558993"/>
              <a:gd name="connsiteX83" fmla="*/ 1273291 w 4253557"/>
              <a:gd name="connsiteY83" fmla="*/ 2692400 h 3558993"/>
              <a:gd name="connsiteX84" fmla="*/ 1002357 w 4253557"/>
              <a:gd name="connsiteY84" fmla="*/ 2675466 h 3558993"/>
              <a:gd name="connsiteX85" fmla="*/ 663691 w 4253557"/>
              <a:gd name="connsiteY85" fmla="*/ 2675466 h 3558993"/>
              <a:gd name="connsiteX86" fmla="*/ 562091 w 4253557"/>
              <a:gd name="connsiteY86" fmla="*/ 2641600 h 3558993"/>
              <a:gd name="connsiteX87" fmla="*/ 138757 w 4253557"/>
              <a:gd name="connsiteY87" fmla="*/ 2624666 h 3558993"/>
              <a:gd name="connsiteX88" fmla="*/ 104891 w 4253557"/>
              <a:gd name="connsiteY88" fmla="*/ 2556933 h 3558993"/>
              <a:gd name="connsiteX89" fmla="*/ 37157 w 4253557"/>
              <a:gd name="connsiteY89" fmla="*/ 1659466 h 3558993"/>
              <a:gd name="connsiteX90" fmla="*/ 3291 w 4253557"/>
              <a:gd name="connsiteY90" fmla="*/ 1608666 h 3558993"/>
              <a:gd name="connsiteX91" fmla="*/ 20224 w 4253557"/>
              <a:gd name="connsiteY91" fmla="*/ 1540933 h 3558993"/>
              <a:gd name="connsiteX92" fmla="*/ 87957 w 4253557"/>
              <a:gd name="connsiteY92" fmla="*/ 1388533 h 3558993"/>
              <a:gd name="connsiteX93" fmla="*/ 121824 w 4253557"/>
              <a:gd name="connsiteY93" fmla="*/ 1337733 h 3558993"/>
              <a:gd name="connsiteX94" fmla="*/ 138757 w 4253557"/>
              <a:gd name="connsiteY94" fmla="*/ 1270000 h 3558993"/>
              <a:gd name="connsiteX95" fmla="*/ 172624 w 4253557"/>
              <a:gd name="connsiteY95" fmla="*/ 1219200 h 3558993"/>
              <a:gd name="connsiteX96" fmla="*/ 172624 w 4253557"/>
              <a:gd name="connsiteY96" fmla="*/ 931333 h 355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53557" h="3558993">
                <a:moveTo>
                  <a:pt x="223424" y="880533"/>
                </a:moveTo>
                <a:cubicBezTo>
                  <a:pt x="446113" y="975971"/>
                  <a:pt x="498457" y="1006227"/>
                  <a:pt x="833024" y="1049866"/>
                </a:cubicBezTo>
                <a:cubicBezTo>
                  <a:pt x="928338" y="1062298"/>
                  <a:pt x="1024935" y="1038577"/>
                  <a:pt x="1120891" y="1032933"/>
                </a:cubicBezTo>
                <a:cubicBezTo>
                  <a:pt x="1403772" y="938639"/>
                  <a:pt x="1053535" y="1063548"/>
                  <a:pt x="1307157" y="948266"/>
                </a:cubicBezTo>
                <a:cubicBezTo>
                  <a:pt x="1339656" y="933494"/>
                  <a:pt x="1374890" y="925689"/>
                  <a:pt x="1408757" y="914400"/>
                </a:cubicBezTo>
                <a:cubicBezTo>
                  <a:pt x="1425690" y="903111"/>
                  <a:pt x="1440501" y="887679"/>
                  <a:pt x="1459557" y="880533"/>
                </a:cubicBezTo>
                <a:cubicBezTo>
                  <a:pt x="1486506" y="870427"/>
                  <a:pt x="1519235" y="877879"/>
                  <a:pt x="1544224" y="863600"/>
                </a:cubicBezTo>
                <a:cubicBezTo>
                  <a:pt x="1561894" y="853503"/>
                  <a:pt x="1564945" y="828336"/>
                  <a:pt x="1578091" y="812800"/>
                </a:cubicBezTo>
                <a:cubicBezTo>
                  <a:pt x="1627143" y="754830"/>
                  <a:pt x="1682605" y="702403"/>
                  <a:pt x="1730491" y="643466"/>
                </a:cubicBezTo>
                <a:cubicBezTo>
                  <a:pt x="1756158" y="611876"/>
                  <a:pt x="1798224" y="541866"/>
                  <a:pt x="1798224" y="541866"/>
                </a:cubicBezTo>
                <a:cubicBezTo>
                  <a:pt x="1803868" y="513644"/>
                  <a:pt x="1805051" y="484148"/>
                  <a:pt x="1815157" y="457200"/>
                </a:cubicBezTo>
                <a:cubicBezTo>
                  <a:pt x="1830788" y="415519"/>
                  <a:pt x="1861616" y="391637"/>
                  <a:pt x="1899824" y="372533"/>
                </a:cubicBezTo>
                <a:cubicBezTo>
                  <a:pt x="1915789" y="364551"/>
                  <a:pt x="1933691" y="361244"/>
                  <a:pt x="1950624" y="355600"/>
                </a:cubicBezTo>
                <a:cubicBezTo>
                  <a:pt x="2096210" y="258542"/>
                  <a:pt x="1912010" y="374907"/>
                  <a:pt x="2052224" y="304800"/>
                </a:cubicBezTo>
                <a:cubicBezTo>
                  <a:pt x="2114203" y="273810"/>
                  <a:pt x="2086937" y="266161"/>
                  <a:pt x="2153824" y="254000"/>
                </a:cubicBezTo>
                <a:cubicBezTo>
                  <a:pt x="2198597" y="245859"/>
                  <a:pt x="2244135" y="242711"/>
                  <a:pt x="2289291" y="237066"/>
                </a:cubicBezTo>
                <a:lnTo>
                  <a:pt x="2390891" y="169333"/>
                </a:lnTo>
                <a:lnTo>
                  <a:pt x="2441691" y="135466"/>
                </a:lnTo>
                <a:cubicBezTo>
                  <a:pt x="2452980" y="118533"/>
                  <a:pt x="2460241" y="98067"/>
                  <a:pt x="2475557" y="84666"/>
                </a:cubicBezTo>
                <a:cubicBezTo>
                  <a:pt x="2547219" y="21962"/>
                  <a:pt x="2558185" y="23257"/>
                  <a:pt x="2627957" y="0"/>
                </a:cubicBezTo>
                <a:cubicBezTo>
                  <a:pt x="2661824" y="5644"/>
                  <a:pt x="2695394" y="13517"/>
                  <a:pt x="2729557" y="16933"/>
                </a:cubicBezTo>
                <a:cubicBezTo>
                  <a:pt x="2808388" y="24816"/>
                  <a:pt x="2890075" y="13453"/>
                  <a:pt x="2966624" y="33866"/>
                </a:cubicBezTo>
                <a:cubicBezTo>
                  <a:pt x="2983871" y="38465"/>
                  <a:pt x="2975575" y="68701"/>
                  <a:pt x="2983557" y="84666"/>
                </a:cubicBezTo>
                <a:cubicBezTo>
                  <a:pt x="2992658" y="102869"/>
                  <a:pt x="3004395" y="119832"/>
                  <a:pt x="3017424" y="135466"/>
                </a:cubicBezTo>
                <a:cubicBezTo>
                  <a:pt x="3069947" y="198493"/>
                  <a:pt x="3070555" y="181007"/>
                  <a:pt x="3135957" y="237066"/>
                </a:cubicBezTo>
                <a:cubicBezTo>
                  <a:pt x="3330141" y="403510"/>
                  <a:pt x="3063850" y="181892"/>
                  <a:pt x="3220624" y="338666"/>
                </a:cubicBezTo>
                <a:cubicBezTo>
                  <a:pt x="3305086" y="423128"/>
                  <a:pt x="3469863" y="384206"/>
                  <a:pt x="3559291" y="389466"/>
                </a:cubicBezTo>
                <a:cubicBezTo>
                  <a:pt x="3570580" y="412044"/>
                  <a:pt x="3583213" y="433998"/>
                  <a:pt x="3593157" y="457200"/>
                </a:cubicBezTo>
                <a:cubicBezTo>
                  <a:pt x="3600188" y="473606"/>
                  <a:pt x="3603060" y="491594"/>
                  <a:pt x="3610091" y="508000"/>
                </a:cubicBezTo>
                <a:cubicBezTo>
                  <a:pt x="3624706" y="542102"/>
                  <a:pt x="3652813" y="596520"/>
                  <a:pt x="3677824" y="626533"/>
                </a:cubicBezTo>
                <a:cubicBezTo>
                  <a:pt x="3693155" y="644930"/>
                  <a:pt x="3707832" y="665452"/>
                  <a:pt x="3728624" y="677333"/>
                </a:cubicBezTo>
                <a:cubicBezTo>
                  <a:pt x="3748830" y="688879"/>
                  <a:pt x="3773980" y="687872"/>
                  <a:pt x="3796357" y="694266"/>
                </a:cubicBezTo>
                <a:cubicBezTo>
                  <a:pt x="3966396" y="742849"/>
                  <a:pt x="3703158" y="675201"/>
                  <a:pt x="3914891" y="728133"/>
                </a:cubicBezTo>
                <a:cubicBezTo>
                  <a:pt x="3991184" y="842575"/>
                  <a:pt x="3922882" y="722616"/>
                  <a:pt x="3965691" y="965200"/>
                </a:cubicBezTo>
                <a:cubicBezTo>
                  <a:pt x="3971895" y="1000355"/>
                  <a:pt x="3992556" y="1031795"/>
                  <a:pt x="3999557" y="1066800"/>
                </a:cubicBezTo>
                <a:cubicBezTo>
                  <a:pt x="4005202" y="1095022"/>
                  <a:pt x="4009510" y="1123544"/>
                  <a:pt x="4016491" y="1151466"/>
                </a:cubicBezTo>
                <a:cubicBezTo>
                  <a:pt x="4022516" y="1175565"/>
                  <a:pt x="4061740" y="1280272"/>
                  <a:pt x="4067291" y="1286933"/>
                </a:cubicBezTo>
                <a:cubicBezTo>
                  <a:pt x="4078718" y="1300645"/>
                  <a:pt x="4101158" y="1298222"/>
                  <a:pt x="4118091" y="1303866"/>
                </a:cubicBezTo>
                <a:cubicBezTo>
                  <a:pt x="4129380" y="1320799"/>
                  <a:pt x="4137567" y="1340275"/>
                  <a:pt x="4151957" y="1354666"/>
                </a:cubicBezTo>
                <a:cubicBezTo>
                  <a:pt x="4184783" y="1387492"/>
                  <a:pt x="4212240" y="1391694"/>
                  <a:pt x="4253557" y="1405466"/>
                </a:cubicBezTo>
                <a:cubicBezTo>
                  <a:pt x="4242268" y="1422399"/>
                  <a:pt x="4232719" y="1440632"/>
                  <a:pt x="4219691" y="1456266"/>
                </a:cubicBezTo>
                <a:cubicBezTo>
                  <a:pt x="4204360" y="1474663"/>
                  <a:pt x="4182175" y="1487141"/>
                  <a:pt x="4168891" y="1507066"/>
                </a:cubicBezTo>
                <a:cubicBezTo>
                  <a:pt x="4108032" y="1598354"/>
                  <a:pt x="4213349" y="1521405"/>
                  <a:pt x="4101157" y="1608666"/>
                </a:cubicBezTo>
                <a:cubicBezTo>
                  <a:pt x="4069028" y="1633655"/>
                  <a:pt x="3999557" y="1676400"/>
                  <a:pt x="3999557" y="1676400"/>
                </a:cubicBezTo>
                <a:cubicBezTo>
                  <a:pt x="3988268" y="1693333"/>
                  <a:pt x="3974792" y="1708997"/>
                  <a:pt x="3965691" y="1727200"/>
                </a:cubicBezTo>
                <a:cubicBezTo>
                  <a:pt x="3957709" y="1743165"/>
                  <a:pt x="3957613" y="1762502"/>
                  <a:pt x="3948757" y="1778000"/>
                </a:cubicBezTo>
                <a:cubicBezTo>
                  <a:pt x="3934755" y="1802504"/>
                  <a:pt x="3914361" y="1822768"/>
                  <a:pt x="3897957" y="1845733"/>
                </a:cubicBezTo>
                <a:cubicBezTo>
                  <a:pt x="3886128" y="1862293"/>
                  <a:pt x="3875380" y="1879600"/>
                  <a:pt x="3864091" y="1896533"/>
                </a:cubicBezTo>
                <a:cubicBezTo>
                  <a:pt x="3869735" y="2020711"/>
                  <a:pt x="3866214" y="2145646"/>
                  <a:pt x="3881024" y="2269066"/>
                </a:cubicBezTo>
                <a:cubicBezTo>
                  <a:pt x="3883449" y="2289272"/>
                  <a:pt x="3906626" y="2301269"/>
                  <a:pt x="3914891" y="2319866"/>
                </a:cubicBezTo>
                <a:cubicBezTo>
                  <a:pt x="3929389" y="2352488"/>
                  <a:pt x="3937468" y="2387599"/>
                  <a:pt x="3948757" y="2421466"/>
                </a:cubicBezTo>
                <a:lnTo>
                  <a:pt x="3965691" y="2472266"/>
                </a:lnTo>
                <a:cubicBezTo>
                  <a:pt x="3960046" y="2613377"/>
                  <a:pt x="3963802" y="2755179"/>
                  <a:pt x="3948757" y="2895600"/>
                </a:cubicBezTo>
                <a:cubicBezTo>
                  <a:pt x="3943887" y="2941052"/>
                  <a:pt x="3891540" y="2957392"/>
                  <a:pt x="3864091" y="2980266"/>
                </a:cubicBezTo>
                <a:cubicBezTo>
                  <a:pt x="3845694" y="2995597"/>
                  <a:pt x="3831688" y="3015735"/>
                  <a:pt x="3813291" y="3031066"/>
                </a:cubicBezTo>
                <a:cubicBezTo>
                  <a:pt x="3797657" y="3044095"/>
                  <a:pt x="3780694" y="3055832"/>
                  <a:pt x="3762491" y="3064933"/>
                </a:cubicBezTo>
                <a:cubicBezTo>
                  <a:pt x="3677904" y="3107226"/>
                  <a:pt x="3465599" y="3097247"/>
                  <a:pt x="3440757" y="3098800"/>
                </a:cubicBezTo>
                <a:cubicBezTo>
                  <a:pt x="3406890" y="3104444"/>
                  <a:pt x="3371729" y="3104876"/>
                  <a:pt x="3339157" y="3115733"/>
                </a:cubicBezTo>
                <a:cubicBezTo>
                  <a:pt x="3289636" y="3132240"/>
                  <a:pt x="3266230" y="3179102"/>
                  <a:pt x="3237557" y="3217333"/>
                </a:cubicBezTo>
                <a:cubicBezTo>
                  <a:pt x="3231913" y="3234266"/>
                  <a:pt x="3229292" y="3252530"/>
                  <a:pt x="3220624" y="3268133"/>
                </a:cubicBezTo>
                <a:cubicBezTo>
                  <a:pt x="3200857" y="3303714"/>
                  <a:pt x="3152891" y="3369733"/>
                  <a:pt x="3152891" y="3369733"/>
                </a:cubicBezTo>
                <a:cubicBezTo>
                  <a:pt x="3147246" y="3392311"/>
                  <a:pt x="3148866" y="3418102"/>
                  <a:pt x="3135957" y="3437466"/>
                </a:cubicBezTo>
                <a:cubicBezTo>
                  <a:pt x="3124668" y="3454399"/>
                  <a:pt x="3100609" y="3458088"/>
                  <a:pt x="3085157" y="3471333"/>
                </a:cubicBezTo>
                <a:cubicBezTo>
                  <a:pt x="2982888" y="3558993"/>
                  <a:pt x="3059966" y="3524885"/>
                  <a:pt x="2966624" y="3556000"/>
                </a:cubicBezTo>
                <a:cubicBezTo>
                  <a:pt x="2870668" y="3550355"/>
                  <a:pt x="2773012" y="3557917"/>
                  <a:pt x="2678757" y="3539066"/>
                </a:cubicBezTo>
                <a:cubicBezTo>
                  <a:pt x="2655275" y="3534369"/>
                  <a:pt x="2646354" y="3503597"/>
                  <a:pt x="2627957" y="3488266"/>
                </a:cubicBezTo>
                <a:cubicBezTo>
                  <a:pt x="2612323" y="3475238"/>
                  <a:pt x="2594090" y="3465689"/>
                  <a:pt x="2577157" y="3454400"/>
                </a:cubicBezTo>
                <a:cubicBezTo>
                  <a:pt x="2565868" y="3437467"/>
                  <a:pt x="2557681" y="3417991"/>
                  <a:pt x="2543291" y="3403600"/>
                </a:cubicBezTo>
                <a:cubicBezTo>
                  <a:pt x="2528900" y="3389209"/>
                  <a:pt x="2505204" y="3385625"/>
                  <a:pt x="2492491" y="3369733"/>
                </a:cubicBezTo>
                <a:cubicBezTo>
                  <a:pt x="2481341" y="3355795"/>
                  <a:pt x="2486707" y="3332871"/>
                  <a:pt x="2475557" y="3318933"/>
                </a:cubicBezTo>
                <a:cubicBezTo>
                  <a:pt x="2462844" y="3303041"/>
                  <a:pt x="2440391" y="3298095"/>
                  <a:pt x="2424757" y="3285066"/>
                </a:cubicBezTo>
                <a:cubicBezTo>
                  <a:pt x="2406360" y="3269735"/>
                  <a:pt x="2389542" y="3252448"/>
                  <a:pt x="2373957" y="3234266"/>
                </a:cubicBezTo>
                <a:cubicBezTo>
                  <a:pt x="2355590" y="3212838"/>
                  <a:pt x="2344585" y="3184900"/>
                  <a:pt x="2323157" y="3166533"/>
                </a:cubicBezTo>
                <a:cubicBezTo>
                  <a:pt x="2303991" y="3150105"/>
                  <a:pt x="2275135" y="3148435"/>
                  <a:pt x="2255424" y="3132666"/>
                </a:cubicBezTo>
                <a:cubicBezTo>
                  <a:pt x="2218025" y="3102746"/>
                  <a:pt x="2193675" y="3057633"/>
                  <a:pt x="2153824" y="3031066"/>
                </a:cubicBezTo>
                <a:lnTo>
                  <a:pt x="2103024" y="2997200"/>
                </a:lnTo>
                <a:cubicBezTo>
                  <a:pt x="2091735" y="2980267"/>
                  <a:pt x="2082186" y="2962034"/>
                  <a:pt x="2069157" y="2946400"/>
                </a:cubicBezTo>
                <a:cubicBezTo>
                  <a:pt x="2053826" y="2928003"/>
                  <a:pt x="2031641" y="2915525"/>
                  <a:pt x="2018357" y="2895600"/>
                </a:cubicBezTo>
                <a:cubicBezTo>
                  <a:pt x="2008456" y="2880748"/>
                  <a:pt x="2014045" y="2857421"/>
                  <a:pt x="2001424" y="2844800"/>
                </a:cubicBezTo>
                <a:cubicBezTo>
                  <a:pt x="1979924" y="2823300"/>
                  <a:pt x="1847813" y="2745860"/>
                  <a:pt x="1815157" y="2726266"/>
                </a:cubicBezTo>
                <a:cubicBezTo>
                  <a:pt x="1741779" y="2731911"/>
                  <a:pt x="1668050" y="2734072"/>
                  <a:pt x="1595024" y="2743200"/>
                </a:cubicBezTo>
                <a:cubicBezTo>
                  <a:pt x="1577313" y="2745414"/>
                  <a:pt x="1562073" y="2760133"/>
                  <a:pt x="1544224" y="2760133"/>
                </a:cubicBezTo>
                <a:cubicBezTo>
                  <a:pt x="1470630" y="2760133"/>
                  <a:pt x="1397469" y="2748844"/>
                  <a:pt x="1324091" y="2743200"/>
                </a:cubicBezTo>
                <a:cubicBezTo>
                  <a:pt x="1307158" y="2726267"/>
                  <a:pt x="1291688" y="2707731"/>
                  <a:pt x="1273291" y="2692400"/>
                </a:cubicBezTo>
                <a:cubicBezTo>
                  <a:pt x="1181770" y="2616132"/>
                  <a:pt x="1168604" y="2662678"/>
                  <a:pt x="1002357" y="2675466"/>
                </a:cubicBezTo>
                <a:cubicBezTo>
                  <a:pt x="851784" y="2700562"/>
                  <a:pt x="867689" y="2706066"/>
                  <a:pt x="663691" y="2675466"/>
                </a:cubicBezTo>
                <a:cubicBezTo>
                  <a:pt x="628387" y="2670170"/>
                  <a:pt x="597761" y="2643027"/>
                  <a:pt x="562091" y="2641600"/>
                </a:cubicBezTo>
                <a:lnTo>
                  <a:pt x="138757" y="2624666"/>
                </a:lnTo>
                <a:cubicBezTo>
                  <a:pt x="127468" y="2602088"/>
                  <a:pt x="106241" y="2582139"/>
                  <a:pt x="104891" y="2556933"/>
                </a:cubicBezTo>
                <a:cubicBezTo>
                  <a:pt x="56203" y="1648083"/>
                  <a:pt x="368366" y="1769873"/>
                  <a:pt x="37157" y="1659466"/>
                </a:cubicBezTo>
                <a:cubicBezTo>
                  <a:pt x="25868" y="1642533"/>
                  <a:pt x="6169" y="1628813"/>
                  <a:pt x="3291" y="1608666"/>
                </a:cubicBezTo>
                <a:cubicBezTo>
                  <a:pt x="0" y="1585627"/>
                  <a:pt x="12865" y="1563011"/>
                  <a:pt x="20224" y="1540933"/>
                </a:cubicBezTo>
                <a:cubicBezTo>
                  <a:pt x="34737" y="1497393"/>
                  <a:pt x="64355" y="1429837"/>
                  <a:pt x="87957" y="1388533"/>
                </a:cubicBezTo>
                <a:cubicBezTo>
                  <a:pt x="98054" y="1370863"/>
                  <a:pt x="110535" y="1354666"/>
                  <a:pt x="121824" y="1337733"/>
                </a:cubicBezTo>
                <a:cubicBezTo>
                  <a:pt x="127468" y="1315155"/>
                  <a:pt x="129589" y="1291391"/>
                  <a:pt x="138757" y="1270000"/>
                </a:cubicBezTo>
                <a:cubicBezTo>
                  <a:pt x="146774" y="1251294"/>
                  <a:pt x="170599" y="1239450"/>
                  <a:pt x="172624" y="1219200"/>
                </a:cubicBezTo>
                <a:cubicBezTo>
                  <a:pt x="182172" y="1123721"/>
                  <a:pt x="172624" y="1027289"/>
                  <a:pt x="172624" y="931333"/>
                </a:cubicBezTo>
              </a:path>
            </a:pathLst>
          </a:custGeom>
          <a:solidFill>
            <a:schemeClr val="tx2">
              <a:lumMod val="40000"/>
              <a:lumOff val="6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Oval 27"/>
          <p:cNvSpPr/>
          <p:nvPr/>
        </p:nvSpPr>
        <p:spPr>
          <a:xfrm rot="18603129">
            <a:off x="1441818" y="1670418"/>
            <a:ext cx="3800821" cy="38008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1463033" y="3128968"/>
            <a:ext cx="3642367" cy="304323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66562" name="Picture 2" descr="C:\Program Files\Microsoft Office XP\Media\CntCD1\Animated\j0219108.gif"/>
          <p:cNvPicPr>
            <a:picLocks noChangeAspect="1" noChangeArrowheads="1" noCrop="1"/>
          </p:cNvPicPr>
          <p:nvPr/>
        </p:nvPicPr>
        <p:blipFill>
          <a:blip r:embed="rId3" cstate="print"/>
          <a:srcRect/>
          <a:stretch>
            <a:fillRect/>
          </a:stretch>
        </p:blipFill>
        <p:spPr bwMode="auto">
          <a:xfrm>
            <a:off x="1295400" y="2867025"/>
            <a:ext cx="340570" cy="333375"/>
          </a:xfrm>
          <a:prstGeom prst="rect">
            <a:avLst/>
          </a:prstGeom>
          <a:noFill/>
        </p:spPr>
      </p:pic>
      <p:pic>
        <p:nvPicPr>
          <p:cNvPr id="66564" name="Picture 4" descr="C:\Program Files\Microsoft Office XP\Media\CntCD1\Animated\j0303385.gif"/>
          <p:cNvPicPr>
            <a:picLocks noChangeAspect="1" noChangeArrowheads="1" noCrop="1"/>
          </p:cNvPicPr>
          <p:nvPr/>
        </p:nvPicPr>
        <p:blipFill>
          <a:blip r:embed="rId4" cstate="print"/>
          <a:srcRect/>
          <a:stretch>
            <a:fillRect/>
          </a:stretch>
        </p:blipFill>
        <p:spPr bwMode="auto">
          <a:xfrm>
            <a:off x="3810000" y="5029200"/>
            <a:ext cx="366712" cy="300037"/>
          </a:xfrm>
          <a:prstGeom prst="rect">
            <a:avLst/>
          </a:prstGeom>
          <a:noFill/>
        </p:spPr>
      </p:pic>
      <p:pic>
        <p:nvPicPr>
          <p:cNvPr id="66563" name="Picture 3" descr="C:\Program Files\Microsoft Office XP\Media\CntCD1\Animated\j0219107.gif"/>
          <p:cNvPicPr>
            <a:picLocks noChangeAspect="1" noChangeArrowheads="1" noCrop="1"/>
          </p:cNvPicPr>
          <p:nvPr/>
        </p:nvPicPr>
        <p:blipFill>
          <a:blip r:embed="rId5" cstate="print"/>
          <a:srcRect/>
          <a:stretch>
            <a:fillRect/>
          </a:stretch>
        </p:blipFill>
        <p:spPr bwMode="auto">
          <a:xfrm>
            <a:off x="4876800" y="3962400"/>
            <a:ext cx="405130" cy="414337"/>
          </a:xfrm>
          <a:prstGeom prst="rect">
            <a:avLst/>
          </a:prstGeom>
          <a:noFill/>
        </p:spPr>
      </p:pic>
      <p:cxnSp>
        <p:nvCxnSpPr>
          <p:cNvPr id="31" name="Straight Connector 30"/>
          <p:cNvCxnSpPr/>
          <p:nvPr/>
        </p:nvCxnSpPr>
        <p:spPr>
          <a:xfrm>
            <a:off x="5029200" y="2667000"/>
            <a:ext cx="76200" cy="3505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46" name="Picture 4" descr="C:\Program Files\Microsoft Office XP\Media\CntCD1\Animated\j0303385.gif"/>
          <p:cNvPicPr>
            <a:picLocks noChangeAspect="1" noChangeArrowheads="1" noCrop="1"/>
          </p:cNvPicPr>
          <p:nvPr/>
        </p:nvPicPr>
        <p:blipFill>
          <a:blip r:embed="rId4" cstate="print"/>
          <a:srcRect/>
          <a:stretch>
            <a:fillRect/>
          </a:stretch>
        </p:blipFill>
        <p:spPr bwMode="auto">
          <a:xfrm>
            <a:off x="4724400" y="2438400"/>
            <a:ext cx="366712" cy="300037"/>
          </a:xfrm>
          <a:prstGeom prst="rect">
            <a:avLst/>
          </a:prstGeom>
          <a:noFill/>
        </p:spPr>
      </p:pic>
      <p:grpSp>
        <p:nvGrpSpPr>
          <p:cNvPr id="4" name="Group 46"/>
          <p:cNvGrpSpPr/>
          <p:nvPr/>
        </p:nvGrpSpPr>
        <p:grpSpPr>
          <a:xfrm>
            <a:off x="4993477" y="5734048"/>
            <a:ext cx="304800" cy="468313"/>
            <a:chOff x="4648200" y="6019800"/>
            <a:chExt cx="304800" cy="468313"/>
          </a:xfrm>
        </p:grpSpPr>
        <p:sp>
          <p:nvSpPr>
            <p:cNvPr id="6" name="AutoShape 5"/>
            <p:cNvSpPr>
              <a:spLocks noChangeAspect="1" noChangeArrowheads="1" noTextEdit="1"/>
            </p:cNvSpPr>
            <p:nvPr/>
          </p:nvSpPr>
          <p:spPr bwMode="auto">
            <a:xfrm>
              <a:off x="4648200" y="6019800"/>
              <a:ext cx="304800" cy="468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568" name="Freeform 8"/>
            <p:cNvSpPr>
              <a:spLocks/>
            </p:cNvSpPr>
            <p:nvPr/>
          </p:nvSpPr>
          <p:spPr bwMode="auto">
            <a:xfrm>
              <a:off x="4678363" y="6208713"/>
              <a:ext cx="153988" cy="236538"/>
            </a:xfrm>
            <a:custGeom>
              <a:avLst/>
              <a:gdLst/>
              <a:ahLst/>
              <a:cxnLst>
                <a:cxn ang="0">
                  <a:pos x="47" y="22"/>
                </a:cxn>
                <a:cxn ang="0">
                  <a:pos x="36" y="52"/>
                </a:cxn>
                <a:cxn ang="0">
                  <a:pos x="22" y="97"/>
                </a:cxn>
                <a:cxn ang="0">
                  <a:pos x="9" y="154"/>
                </a:cxn>
                <a:cxn ang="0">
                  <a:pos x="2" y="227"/>
                </a:cxn>
                <a:cxn ang="0">
                  <a:pos x="1" y="316"/>
                </a:cxn>
                <a:cxn ang="0">
                  <a:pos x="7" y="420"/>
                </a:cxn>
                <a:cxn ang="0">
                  <a:pos x="18" y="530"/>
                </a:cxn>
                <a:cxn ang="0">
                  <a:pos x="32" y="641"/>
                </a:cxn>
                <a:cxn ang="0">
                  <a:pos x="47" y="745"/>
                </a:cxn>
                <a:cxn ang="0">
                  <a:pos x="62" y="831"/>
                </a:cxn>
                <a:cxn ang="0">
                  <a:pos x="73" y="892"/>
                </a:cxn>
                <a:cxn ang="0">
                  <a:pos x="79" y="922"/>
                </a:cxn>
                <a:cxn ang="0">
                  <a:pos x="305" y="1024"/>
                </a:cxn>
                <a:cxn ang="0">
                  <a:pos x="305" y="997"/>
                </a:cxn>
                <a:cxn ang="0">
                  <a:pos x="297" y="966"/>
                </a:cxn>
                <a:cxn ang="0">
                  <a:pos x="277" y="942"/>
                </a:cxn>
                <a:cxn ang="0">
                  <a:pos x="248" y="918"/>
                </a:cxn>
                <a:cxn ang="0">
                  <a:pos x="221" y="897"/>
                </a:cxn>
                <a:cxn ang="0">
                  <a:pos x="209" y="884"/>
                </a:cxn>
                <a:cxn ang="0">
                  <a:pos x="211" y="858"/>
                </a:cxn>
                <a:cxn ang="0">
                  <a:pos x="214" y="825"/>
                </a:cxn>
                <a:cxn ang="0">
                  <a:pos x="216" y="782"/>
                </a:cxn>
                <a:cxn ang="0">
                  <a:pos x="222" y="733"/>
                </a:cxn>
                <a:cxn ang="0">
                  <a:pos x="227" y="680"/>
                </a:cxn>
                <a:cxn ang="0">
                  <a:pos x="236" y="623"/>
                </a:cxn>
                <a:cxn ang="0">
                  <a:pos x="244" y="564"/>
                </a:cxn>
                <a:cxn ang="0">
                  <a:pos x="253" y="511"/>
                </a:cxn>
                <a:cxn ang="0">
                  <a:pos x="262" y="463"/>
                </a:cxn>
                <a:cxn ang="0">
                  <a:pos x="272" y="422"/>
                </a:cxn>
                <a:cxn ang="0">
                  <a:pos x="279" y="390"/>
                </a:cxn>
                <a:cxn ang="0">
                  <a:pos x="285" y="367"/>
                </a:cxn>
                <a:cxn ang="0">
                  <a:pos x="308" y="365"/>
                </a:cxn>
                <a:cxn ang="0">
                  <a:pos x="334" y="367"/>
                </a:cxn>
                <a:cxn ang="0">
                  <a:pos x="364" y="373"/>
                </a:cxn>
                <a:cxn ang="0">
                  <a:pos x="397" y="380"/>
                </a:cxn>
                <a:cxn ang="0">
                  <a:pos x="427" y="389"/>
                </a:cxn>
                <a:cxn ang="0">
                  <a:pos x="455" y="401"/>
                </a:cxn>
                <a:cxn ang="0">
                  <a:pos x="481" y="430"/>
                </a:cxn>
                <a:cxn ang="0">
                  <a:pos x="484" y="467"/>
                </a:cxn>
                <a:cxn ang="0">
                  <a:pos x="473" y="498"/>
                </a:cxn>
                <a:cxn ang="0">
                  <a:pos x="572" y="886"/>
                </a:cxn>
                <a:cxn ang="0">
                  <a:pos x="582" y="859"/>
                </a:cxn>
                <a:cxn ang="0">
                  <a:pos x="582" y="830"/>
                </a:cxn>
                <a:cxn ang="0">
                  <a:pos x="568" y="797"/>
                </a:cxn>
                <a:cxn ang="0">
                  <a:pos x="549" y="771"/>
                </a:cxn>
                <a:cxn ang="0">
                  <a:pos x="525" y="750"/>
                </a:cxn>
                <a:cxn ang="0">
                  <a:pos x="678" y="399"/>
                </a:cxn>
                <a:cxn ang="0">
                  <a:pos x="666" y="373"/>
                </a:cxn>
                <a:cxn ang="0">
                  <a:pos x="652" y="344"/>
                </a:cxn>
                <a:cxn ang="0">
                  <a:pos x="633" y="308"/>
                </a:cxn>
                <a:cxn ang="0">
                  <a:pos x="608" y="269"/>
                </a:cxn>
                <a:cxn ang="0">
                  <a:pos x="578" y="230"/>
                </a:cxn>
                <a:cxn ang="0">
                  <a:pos x="542" y="192"/>
                </a:cxn>
                <a:cxn ang="0">
                  <a:pos x="502" y="155"/>
                </a:cxn>
                <a:cxn ang="0">
                  <a:pos x="461" y="123"/>
                </a:cxn>
                <a:cxn ang="0">
                  <a:pos x="422" y="97"/>
                </a:cxn>
                <a:cxn ang="0">
                  <a:pos x="387" y="73"/>
                </a:cxn>
                <a:cxn ang="0">
                  <a:pos x="360" y="57"/>
                </a:cxn>
                <a:cxn ang="0">
                  <a:pos x="61" y="0"/>
                </a:cxn>
              </a:cxnLst>
              <a:rect l="0" t="0" r="r" b="b"/>
              <a:pathLst>
                <a:path w="683" h="1039">
                  <a:moveTo>
                    <a:pt x="61" y="0"/>
                  </a:moveTo>
                  <a:lnTo>
                    <a:pt x="61" y="0"/>
                  </a:lnTo>
                  <a:lnTo>
                    <a:pt x="59" y="3"/>
                  </a:lnTo>
                  <a:lnTo>
                    <a:pt x="57" y="6"/>
                  </a:lnTo>
                  <a:lnTo>
                    <a:pt x="56" y="9"/>
                  </a:lnTo>
                  <a:lnTo>
                    <a:pt x="53" y="13"/>
                  </a:lnTo>
                  <a:lnTo>
                    <a:pt x="51" y="17"/>
                  </a:lnTo>
                  <a:lnTo>
                    <a:pt x="50" y="20"/>
                  </a:lnTo>
                  <a:lnTo>
                    <a:pt x="47" y="22"/>
                  </a:lnTo>
                  <a:lnTo>
                    <a:pt x="46" y="24"/>
                  </a:lnTo>
                  <a:lnTo>
                    <a:pt x="45" y="28"/>
                  </a:lnTo>
                  <a:lnTo>
                    <a:pt x="44" y="30"/>
                  </a:lnTo>
                  <a:lnTo>
                    <a:pt x="43" y="34"/>
                  </a:lnTo>
                  <a:lnTo>
                    <a:pt x="42" y="37"/>
                  </a:lnTo>
                  <a:lnTo>
                    <a:pt x="39" y="41"/>
                  </a:lnTo>
                  <a:lnTo>
                    <a:pt x="38" y="44"/>
                  </a:lnTo>
                  <a:lnTo>
                    <a:pt x="37" y="48"/>
                  </a:lnTo>
                  <a:lnTo>
                    <a:pt x="36" y="52"/>
                  </a:lnTo>
                  <a:lnTo>
                    <a:pt x="33" y="57"/>
                  </a:lnTo>
                  <a:lnTo>
                    <a:pt x="32" y="60"/>
                  </a:lnTo>
                  <a:lnTo>
                    <a:pt x="31" y="65"/>
                  </a:lnTo>
                  <a:lnTo>
                    <a:pt x="30" y="70"/>
                  </a:lnTo>
                  <a:lnTo>
                    <a:pt x="28" y="76"/>
                  </a:lnTo>
                  <a:lnTo>
                    <a:pt x="26" y="80"/>
                  </a:lnTo>
                  <a:lnTo>
                    <a:pt x="25" y="85"/>
                  </a:lnTo>
                  <a:lnTo>
                    <a:pt x="23" y="91"/>
                  </a:lnTo>
                  <a:lnTo>
                    <a:pt x="22" y="97"/>
                  </a:lnTo>
                  <a:lnTo>
                    <a:pt x="21" y="101"/>
                  </a:lnTo>
                  <a:lnTo>
                    <a:pt x="18" y="107"/>
                  </a:lnTo>
                  <a:lnTo>
                    <a:pt x="17" y="113"/>
                  </a:lnTo>
                  <a:lnTo>
                    <a:pt x="16" y="120"/>
                  </a:lnTo>
                  <a:lnTo>
                    <a:pt x="15" y="126"/>
                  </a:lnTo>
                  <a:lnTo>
                    <a:pt x="14" y="133"/>
                  </a:lnTo>
                  <a:lnTo>
                    <a:pt x="12" y="140"/>
                  </a:lnTo>
                  <a:lnTo>
                    <a:pt x="10" y="147"/>
                  </a:lnTo>
                  <a:lnTo>
                    <a:pt x="9" y="154"/>
                  </a:lnTo>
                  <a:lnTo>
                    <a:pt x="9" y="161"/>
                  </a:lnTo>
                  <a:lnTo>
                    <a:pt x="8" y="169"/>
                  </a:lnTo>
                  <a:lnTo>
                    <a:pt x="7" y="177"/>
                  </a:lnTo>
                  <a:lnTo>
                    <a:pt x="5" y="184"/>
                  </a:lnTo>
                  <a:lnTo>
                    <a:pt x="4" y="192"/>
                  </a:lnTo>
                  <a:lnTo>
                    <a:pt x="3" y="200"/>
                  </a:lnTo>
                  <a:lnTo>
                    <a:pt x="3" y="210"/>
                  </a:lnTo>
                  <a:lnTo>
                    <a:pt x="2" y="218"/>
                  </a:lnTo>
                  <a:lnTo>
                    <a:pt x="2" y="227"/>
                  </a:lnTo>
                  <a:lnTo>
                    <a:pt x="1" y="237"/>
                  </a:lnTo>
                  <a:lnTo>
                    <a:pt x="1" y="246"/>
                  </a:lnTo>
                  <a:lnTo>
                    <a:pt x="1" y="255"/>
                  </a:lnTo>
                  <a:lnTo>
                    <a:pt x="0" y="265"/>
                  </a:lnTo>
                  <a:lnTo>
                    <a:pt x="0" y="274"/>
                  </a:lnTo>
                  <a:lnTo>
                    <a:pt x="0" y="284"/>
                  </a:lnTo>
                  <a:lnTo>
                    <a:pt x="0" y="295"/>
                  </a:lnTo>
                  <a:lnTo>
                    <a:pt x="0" y="305"/>
                  </a:lnTo>
                  <a:lnTo>
                    <a:pt x="1" y="316"/>
                  </a:lnTo>
                  <a:lnTo>
                    <a:pt x="1" y="328"/>
                  </a:lnTo>
                  <a:lnTo>
                    <a:pt x="1" y="338"/>
                  </a:lnTo>
                  <a:lnTo>
                    <a:pt x="2" y="348"/>
                  </a:lnTo>
                  <a:lnTo>
                    <a:pt x="2" y="360"/>
                  </a:lnTo>
                  <a:lnTo>
                    <a:pt x="3" y="372"/>
                  </a:lnTo>
                  <a:lnTo>
                    <a:pt x="4" y="382"/>
                  </a:lnTo>
                  <a:lnTo>
                    <a:pt x="4" y="395"/>
                  </a:lnTo>
                  <a:lnTo>
                    <a:pt x="5" y="407"/>
                  </a:lnTo>
                  <a:lnTo>
                    <a:pt x="7" y="420"/>
                  </a:lnTo>
                  <a:lnTo>
                    <a:pt x="8" y="431"/>
                  </a:lnTo>
                  <a:lnTo>
                    <a:pt x="9" y="443"/>
                  </a:lnTo>
                  <a:lnTo>
                    <a:pt x="10" y="456"/>
                  </a:lnTo>
                  <a:lnTo>
                    <a:pt x="11" y="469"/>
                  </a:lnTo>
                  <a:lnTo>
                    <a:pt x="12" y="480"/>
                  </a:lnTo>
                  <a:lnTo>
                    <a:pt x="14" y="493"/>
                  </a:lnTo>
                  <a:lnTo>
                    <a:pt x="15" y="506"/>
                  </a:lnTo>
                  <a:lnTo>
                    <a:pt x="17" y="518"/>
                  </a:lnTo>
                  <a:lnTo>
                    <a:pt x="18" y="530"/>
                  </a:lnTo>
                  <a:lnTo>
                    <a:pt x="19" y="543"/>
                  </a:lnTo>
                  <a:lnTo>
                    <a:pt x="21" y="555"/>
                  </a:lnTo>
                  <a:lnTo>
                    <a:pt x="23" y="568"/>
                  </a:lnTo>
                  <a:lnTo>
                    <a:pt x="24" y="581"/>
                  </a:lnTo>
                  <a:lnTo>
                    <a:pt x="26" y="592"/>
                  </a:lnTo>
                  <a:lnTo>
                    <a:pt x="28" y="605"/>
                  </a:lnTo>
                  <a:lnTo>
                    <a:pt x="30" y="618"/>
                  </a:lnTo>
                  <a:lnTo>
                    <a:pt x="31" y="630"/>
                  </a:lnTo>
                  <a:lnTo>
                    <a:pt x="32" y="641"/>
                  </a:lnTo>
                  <a:lnTo>
                    <a:pt x="35" y="653"/>
                  </a:lnTo>
                  <a:lnTo>
                    <a:pt x="36" y="666"/>
                  </a:lnTo>
                  <a:lnTo>
                    <a:pt x="38" y="677"/>
                  </a:lnTo>
                  <a:lnTo>
                    <a:pt x="39" y="689"/>
                  </a:lnTo>
                  <a:lnTo>
                    <a:pt x="42" y="701"/>
                  </a:lnTo>
                  <a:lnTo>
                    <a:pt x="44" y="712"/>
                  </a:lnTo>
                  <a:lnTo>
                    <a:pt x="45" y="723"/>
                  </a:lnTo>
                  <a:lnTo>
                    <a:pt x="46" y="733"/>
                  </a:lnTo>
                  <a:lnTo>
                    <a:pt x="47" y="745"/>
                  </a:lnTo>
                  <a:lnTo>
                    <a:pt x="50" y="755"/>
                  </a:lnTo>
                  <a:lnTo>
                    <a:pt x="51" y="765"/>
                  </a:lnTo>
                  <a:lnTo>
                    <a:pt x="53" y="775"/>
                  </a:lnTo>
                  <a:lnTo>
                    <a:pt x="54" y="786"/>
                  </a:lnTo>
                  <a:lnTo>
                    <a:pt x="57" y="795"/>
                  </a:lnTo>
                  <a:lnTo>
                    <a:pt x="58" y="804"/>
                  </a:lnTo>
                  <a:lnTo>
                    <a:pt x="59" y="814"/>
                  </a:lnTo>
                  <a:lnTo>
                    <a:pt x="60" y="822"/>
                  </a:lnTo>
                  <a:lnTo>
                    <a:pt x="62" y="831"/>
                  </a:lnTo>
                  <a:lnTo>
                    <a:pt x="64" y="839"/>
                  </a:lnTo>
                  <a:lnTo>
                    <a:pt x="65" y="848"/>
                  </a:lnTo>
                  <a:lnTo>
                    <a:pt x="66" y="855"/>
                  </a:lnTo>
                  <a:lnTo>
                    <a:pt x="68" y="862"/>
                  </a:lnTo>
                  <a:lnTo>
                    <a:pt x="69" y="869"/>
                  </a:lnTo>
                  <a:lnTo>
                    <a:pt x="69" y="874"/>
                  </a:lnTo>
                  <a:lnTo>
                    <a:pt x="71" y="881"/>
                  </a:lnTo>
                  <a:lnTo>
                    <a:pt x="72" y="887"/>
                  </a:lnTo>
                  <a:lnTo>
                    <a:pt x="73" y="892"/>
                  </a:lnTo>
                  <a:lnTo>
                    <a:pt x="74" y="898"/>
                  </a:lnTo>
                  <a:lnTo>
                    <a:pt x="75" y="902"/>
                  </a:lnTo>
                  <a:lnTo>
                    <a:pt x="76" y="906"/>
                  </a:lnTo>
                  <a:lnTo>
                    <a:pt x="76" y="909"/>
                  </a:lnTo>
                  <a:lnTo>
                    <a:pt x="76" y="913"/>
                  </a:lnTo>
                  <a:lnTo>
                    <a:pt x="78" y="915"/>
                  </a:lnTo>
                  <a:lnTo>
                    <a:pt x="79" y="919"/>
                  </a:lnTo>
                  <a:lnTo>
                    <a:pt x="79" y="921"/>
                  </a:lnTo>
                  <a:lnTo>
                    <a:pt x="79" y="922"/>
                  </a:lnTo>
                  <a:lnTo>
                    <a:pt x="109" y="938"/>
                  </a:lnTo>
                  <a:lnTo>
                    <a:pt x="95" y="1026"/>
                  </a:lnTo>
                  <a:lnTo>
                    <a:pt x="304" y="1039"/>
                  </a:lnTo>
                  <a:lnTo>
                    <a:pt x="304" y="1038"/>
                  </a:lnTo>
                  <a:lnTo>
                    <a:pt x="304" y="1036"/>
                  </a:lnTo>
                  <a:lnTo>
                    <a:pt x="304" y="1033"/>
                  </a:lnTo>
                  <a:lnTo>
                    <a:pt x="305" y="1029"/>
                  </a:lnTo>
                  <a:lnTo>
                    <a:pt x="305" y="1027"/>
                  </a:lnTo>
                  <a:lnTo>
                    <a:pt x="305" y="1024"/>
                  </a:lnTo>
                  <a:lnTo>
                    <a:pt x="305" y="1021"/>
                  </a:lnTo>
                  <a:lnTo>
                    <a:pt x="305" y="1019"/>
                  </a:lnTo>
                  <a:lnTo>
                    <a:pt x="305" y="1017"/>
                  </a:lnTo>
                  <a:lnTo>
                    <a:pt x="305" y="1013"/>
                  </a:lnTo>
                  <a:lnTo>
                    <a:pt x="305" y="1010"/>
                  </a:lnTo>
                  <a:lnTo>
                    <a:pt x="306" y="1007"/>
                  </a:lnTo>
                  <a:lnTo>
                    <a:pt x="305" y="1004"/>
                  </a:lnTo>
                  <a:lnTo>
                    <a:pt x="305" y="1000"/>
                  </a:lnTo>
                  <a:lnTo>
                    <a:pt x="305" y="997"/>
                  </a:lnTo>
                  <a:lnTo>
                    <a:pt x="305" y="993"/>
                  </a:lnTo>
                  <a:lnTo>
                    <a:pt x="304" y="990"/>
                  </a:lnTo>
                  <a:lnTo>
                    <a:pt x="304" y="986"/>
                  </a:lnTo>
                  <a:lnTo>
                    <a:pt x="303" y="983"/>
                  </a:lnTo>
                  <a:lnTo>
                    <a:pt x="303" y="979"/>
                  </a:lnTo>
                  <a:lnTo>
                    <a:pt x="301" y="976"/>
                  </a:lnTo>
                  <a:lnTo>
                    <a:pt x="300" y="973"/>
                  </a:lnTo>
                  <a:lnTo>
                    <a:pt x="299" y="969"/>
                  </a:lnTo>
                  <a:lnTo>
                    <a:pt x="297" y="966"/>
                  </a:lnTo>
                  <a:lnTo>
                    <a:pt x="296" y="963"/>
                  </a:lnTo>
                  <a:lnTo>
                    <a:pt x="293" y="961"/>
                  </a:lnTo>
                  <a:lnTo>
                    <a:pt x="292" y="958"/>
                  </a:lnTo>
                  <a:lnTo>
                    <a:pt x="290" y="956"/>
                  </a:lnTo>
                  <a:lnTo>
                    <a:pt x="287" y="954"/>
                  </a:lnTo>
                  <a:lnTo>
                    <a:pt x="285" y="950"/>
                  </a:lnTo>
                  <a:lnTo>
                    <a:pt x="282" y="948"/>
                  </a:lnTo>
                  <a:lnTo>
                    <a:pt x="279" y="945"/>
                  </a:lnTo>
                  <a:lnTo>
                    <a:pt x="277" y="942"/>
                  </a:lnTo>
                  <a:lnTo>
                    <a:pt x="273" y="940"/>
                  </a:lnTo>
                  <a:lnTo>
                    <a:pt x="270" y="937"/>
                  </a:lnTo>
                  <a:lnTo>
                    <a:pt x="268" y="934"/>
                  </a:lnTo>
                  <a:lnTo>
                    <a:pt x="264" y="932"/>
                  </a:lnTo>
                  <a:lnTo>
                    <a:pt x="261" y="928"/>
                  </a:lnTo>
                  <a:lnTo>
                    <a:pt x="257" y="926"/>
                  </a:lnTo>
                  <a:lnTo>
                    <a:pt x="255" y="923"/>
                  </a:lnTo>
                  <a:lnTo>
                    <a:pt x="250" y="920"/>
                  </a:lnTo>
                  <a:lnTo>
                    <a:pt x="248" y="918"/>
                  </a:lnTo>
                  <a:lnTo>
                    <a:pt x="244" y="915"/>
                  </a:lnTo>
                  <a:lnTo>
                    <a:pt x="241" y="913"/>
                  </a:lnTo>
                  <a:lnTo>
                    <a:pt x="237" y="911"/>
                  </a:lnTo>
                  <a:lnTo>
                    <a:pt x="235" y="907"/>
                  </a:lnTo>
                  <a:lnTo>
                    <a:pt x="232" y="905"/>
                  </a:lnTo>
                  <a:lnTo>
                    <a:pt x="229" y="904"/>
                  </a:lnTo>
                  <a:lnTo>
                    <a:pt x="226" y="900"/>
                  </a:lnTo>
                  <a:lnTo>
                    <a:pt x="223" y="899"/>
                  </a:lnTo>
                  <a:lnTo>
                    <a:pt x="221" y="897"/>
                  </a:lnTo>
                  <a:lnTo>
                    <a:pt x="219" y="895"/>
                  </a:lnTo>
                  <a:lnTo>
                    <a:pt x="215" y="893"/>
                  </a:lnTo>
                  <a:lnTo>
                    <a:pt x="212" y="891"/>
                  </a:lnTo>
                  <a:lnTo>
                    <a:pt x="211" y="890"/>
                  </a:lnTo>
                  <a:lnTo>
                    <a:pt x="209" y="890"/>
                  </a:lnTo>
                  <a:lnTo>
                    <a:pt x="209" y="888"/>
                  </a:lnTo>
                  <a:lnTo>
                    <a:pt x="209" y="887"/>
                  </a:lnTo>
                  <a:lnTo>
                    <a:pt x="209" y="886"/>
                  </a:lnTo>
                  <a:lnTo>
                    <a:pt x="209" y="884"/>
                  </a:lnTo>
                  <a:lnTo>
                    <a:pt x="209" y="880"/>
                  </a:lnTo>
                  <a:lnTo>
                    <a:pt x="209" y="877"/>
                  </a:lnTo>
                  <a:lnTo>
                    <a:pt x="209" y="874"/>
                  </a:lnTo>
                  <a:lnTo>
                    <a:pt x="211" y="872"/>
                  </a:lnTo>
                  <a:lnTo>
                    <a:pt x="211" y="869"/>
                  </a:lnTo>
                  <a:lnTo>
                    <a:pt x="211" y="867"/>
                  </a:lnTo>
                  <a:lnTo>
                    <a:pt x="211" y="864"/>
                  </a:lnTo>
                  <a:lnTo>
                    <a:pt x="211" y="862"/>
                  </a:lnTo>
                  <a:lnTo>
                    <a:pt x="211" y="858"/>
                  </a:lnTo>
                  <a:lnTo>
                    <a:pt x="212" y="855"/>
                  </a:lnTo>
                  <a:lnTo>
                    <a:pt x="212" y="851"/>
                  </a:lnTo>
                  <a:lnTo>
                    <a:pt x="212" y="848"/>
                  </a:lnTo>
                  <a:lnTo>
                    <a:pt x="212" y="844"/>
                  </a:lnTo>
                  <a:lnTo>
                    <a:pt x="212" y="842"/>
                  </a:lnTo>
                  <a:lnTo>
                    <a:pt x="212" y="837"/>
                  </a:lnTo>
                  <a:lnTo>
                    <a:pt x="213" y="834"/>
                  </a:lnTo>
                  <a:lnTo>
                    <a:pt x="213" y="829"/>
                  </a:lnTo>
                  <a:lnTo>
                    <a:pt x="214" y="825"/>
                  </a:lnTo>
                  <a:lnTo>
                    <a:pt x="214" y="821"/>
                  </a:lnTo>
                  <a:lnTo>
                    <a:pt x="214" y="816"/>
                  </a:lnTo>
                  <a:lnTo>
                    <a:pt x="214" y="813"/>
                  </a:lnTo>
                  <a:lnTo>
                    <a:pt x="215" y="808"/>
                  </a:lnTo>
                  <a:lnTo>
                    <a:pt x="215" y="803"/>
                  </a:lnTo>
                  <a:lnTo>
                    <a:pt x="215" y="799"/>
                  </a:lnTo>
                  <a:lnTo>
                    <a:pt x="216" y="793"/>
                  </a:lnTo>
                  <a:lnTo>
                    <a:pt x="216" y="788"/>
                  </a:lnTo>
                  <a:lnTo>
                    <a:pt x="216" y="782"/>
                  </a:lnTo>
                  <a:lnTo>
                    <a:pt x="218" y="778"/>
                  </a:lnTo>
                  <a:lnTo>
                    <a:pt x="218" y="773"/>
                  </a:lnTo>
                  <a:lnTo>
                    <a:pt x="219" y="768"/>
                  </a:lnTo>
                  <a:lnTo>
                    <a:pt x="219" y="762"/>
                  </a:lnTo>
                  <a:lnTo>
                    <a:pt x="220" y="757"/>
                  </a:lnTo>
                  <a:lnTo>
                    <a:pt x="220" y="751"/>
                  </a:lnTo>
                  <a:lnTo>
                    <a:pt x="221" y="745"/>
                  </a:lnTo>
                  <a:lnTo>
                    <a:pt x="221" y="739"/>
                  </a:lnTo>
                  <a:lnTo>
                    <a:pt x="222" y="733"/>
                  </a:lnTo>
                  <a:lnTo>
                    <a:pt x="222" y="727"/>
                  </a:lnTo>
                  <a:lnTo>
                    <a:pt x="223" y="723"/>
                  </a:lnTo>
                  <a:lnTo>
                    <a:pt x="223" y="716"/>
                  </a:lnTo>
                  <a:lnTo>
                    <a:pt x="225" y="710"/>
                  </a:lnTo>
                  <a:lnTo>
                    <a:pt x="225" y="704"/>
                  </a:lnTo>
                  <a:lnTo>
                    <a:pt x="226" y="698"/>
                  </a:lnTo>
                  <a:lnTo>
                    <a:pt x="226" y="692"/>
                  </a:lnTo>
                  <a:lnTo>
                    <a:pt x="227" y="685"/>
                  </a:lnTo>
                  <a:lnTo>
                    <a:pt x="227" y="680"/>
                  </a:lnTo>
                  <a:lnTo>
                    <a:pt x="229" y="674"/>
                  </a:lnTo>
                  <a:lnTo>
                    <a:pt x="229" y="667"/>
                  </a:lnTo>
                  <a:lnTo>
                    <a:pt x="230" y="661"/>
                  </a:lnTo>
                  <a:lnTo>
                    <a:pt x="232" y="654"/>
                  </a:lnTo>
                  <a:lnTo>
                    <a:pt x="232" y="648"/>
                  </a:lnTo>
                  <a:lnTo>
                    <a:pt x="233" y="641"/>
                  </a:lnTo>
                  <a:lnTo>
                    <a:pt x="234" y="635"/>
                  </a:lnTo>
                  <a:lnTo>
                    <a:pt x="235" y="628"/>
                  </a:lnTo>
                  <a:lnTo>
                    <a:pt x="236" y="623"/>
                  </a:lnTo>
                  <a:lnTo>
                    <a:pt x="236" y="616"/>
                  </a:lnTo>
                  <a:lnTo>
                    <a:pt x="237" y="609"/>
                  </a:lnTo>
                  <a:lnTo>
                    <a:pt x="239" y="603"/>
                  </a:lnTo>
                  <a:lnTo>
                    <a:pt x="239" y="596"/>
                  </a:lnTo>
                  <a:lnTo>
                    <a:pt x="240" y="589"/>
                  </a:lnTo>
                  <a:lnTo>
                    <a:pt x="241" y="583"/>
                  </a:lnTo>
                  <a:lnTo>
                    <a:pt x="242" y="577"/>
                  </a:lnTo>
                  <a:lnTo>
                    <a:pt x="243" y="571"/>
                  </a:lnTo>
                  <a:lnTo>
                    <a:pt x="244" y="564"/>
                  </a:lnTo>
                  <a:lnTo>
                    <a:pt x="244" y="558"/>
                  </a:lnTo>
                  <a:lnTo>
                    <a:pt x="246" y="551"/>
                  </a:lnTo>
                  <a:lnTo>
                    <a:pt x="247" y="546"/>
                  </a:lnTo>
                  <a:lnTo>
                    <a:pt x="248" y="540"/>
                  </a:lnTo>
                  <a:lnTo>
                    <a:pt x="249" y="534"/>
                  </a:lnTo>
                  <a:lnTo>
                    <a:pt x="250" y="528"/>
                  </a:lnTo>
                  <a:lnTo>
                    <a:pt x="251" y="522"/>
                  </a:lnTo>
                  <a:lnTo>
                    <a:pt x="253" y="516"/>
                  </a:lnTo>
                  <a:lnTo>
                    <a:pt x="253" y="511"/>
                  </a:lnTo>
                  <a:lnTo>
                    <a:pt x="254" y="505"/>
                  </a:lnTo>
                  <a:lnTo>
                    <a:pt x="255" y="500"/>
                  </a:lnTo>
                  <a:lnTo>
                    <a:pt x="256" y="494"/>
                  </a:lnTo>
                  <a:lnTo>
                    <a:pt x="257" y="488"/>
                  </a:lnTo>
                  <a:lnTo>
                    <a:pt x="258" y="484"/>
                  </a:lnTo>
                  <a:lnTo>
                    <a:pt x="259" y="479"/>
                  </a:lnTo>
                  <a:lnTo>
                    <a:pt x="261" y="473"/>
                  </a:lnTo>
                  <a:lnTo>
                    <a:pt x="262" y="467"/>
                  </a:lnTo>
                  <a:lnTo>
                    <a:pt x="262" y="463"/>
                  </a:lnTo>
                  <a:lnTo>
                    <a:pt x="264" y="458"/>
                  </a:lnTo>
                  <a:lnTo>
                    <a:pt x="264" y="453"/>
                  </a:lnTo>
                  <a:lnTo>
                    <a:pt x="266" y="449"/>
                  </a:lnTo>
                  <a:lnTo>
                    <a:pt x="266" y="444"/>
                  </a:lnTo>
                  <a:lnTo>
                    <a:pt x="268" y="439"/>
                  </a:lnTo>
                  <a:lnTo>
                    <a:pt x="269" y="435"/>
                  </a:lnTo>
                  <a:lnTo>
                    <a:pt x="270" y="430"/>
                  </a:lnTo>
                  <a:lnTo>
                    <a:pt x="270" y="427"/>
                  </a:lnTo>
                  <a:lnTo>
                    <a:pt x="272" y="422"/>
                  </a:lnTo>
                  <a:lnTo>
                    <a:pt x="272" y="418"/>
                  </a:lnTo>
                  <a:lnTo>
                    <a:pt x="273" y="414"/>
                  </a:lnTo>
                  <a:lnTo>
                    <a:pt x="273" y="410"/>
                  </a:lnTo>
                  <a:lnTo>
                    <a:pt x="276" y="408"/>
                  </a:lnTo>
                  <a:lnTo>
                    <a:pt x="276" y="403"/>
                  </a:lnTo>
                  <a:lnTo>
                    <a:pt x="277" y="400"/>
                  </a:lnTo>
                  <a:lnTo>
                    <a:pt x="278" y="396"/>
                  </a:lnTo>
                  <a:lnTo>
                    <a:pt x="278" y="394"/>
                  </a:lnTo>
                  <a:lnTo>
                    <a:pt x="279" y="390"/>
                  </a:lnTo>
                  <a:lnTo>
                    <a:pt x="279" y="388"/>
                  </a:lnTo>
                  <a:lnTo>
                    <a:pt x="280" y="386"/>
                  </a:lnTo>
                  <a:lnTo>
                    <a:pt x="282" y="383"/>
                  </a:lnTo>
                  <a:lnTo>
                    <a:pt x="282" y="381"/>
                  </a:lnTo>
                  <a:lnTo>
                    <a:pt x="283" y="378"/>
                  </a:lnTo>
                  <a:lnTo>
                    <a:pt x="283" y="375"/>
                  </a:lnTo>
                  <a:lnTo>
                    <a:pt x="284" y="374"/>
                  </a:lnTo>
                  <a:lnTo>
                    <a:pt x="285" y="371"/>
                  </a:lnTo>
                  <a:lnTo>
                    <a:pt x="285" y="367"/>
                  </a:lnTo>
                  <a:lnTo>
                    <a:pt x="286" y="364"/>
                  </a:lnTo>
                  <a:lnTo>
                    <a:pt x="287" y="362"/>
                  </a:lnTo>
                  <a:lnTo>
                    <a:pt x="289" y="362"/>
                  </a:lnTo>
                  <a:lnTo>
                    <a:pt x="292" y="362"/>
                  </a:lnTo>
                  <a:lnTo>
                    <a:pt x="296" y="362"/>
                  </a:lnTo>
                  <a:lnTo>
                    <a:pt x="299" y="362"/>
                  </a:lnTo>
                  <a:lnTo>
                    <a:pt x="303" y="364"/>
                  </a:lnTo>
                  <a:lnTo>
                    <a:pt x="307" y="365"/>
                  </a:lnTo>
                  <a:lnTo>
                    <a:pt x="308" y="365"/>
                  </a:lnTo>
                  <a:lnTo>
                    <a:pt x="311" y="365"/>
                  </a:lnTo>
                  <a:lnTo>
                    <a:pt x="314" y="365"/>
                  </a:lnTo>
                  <a:lnTo>
                    <a:pt x="317" y="365"/>
                  </a:lnTo>
                  <a:lnTo>
                    <a:pt x="319" y="365"/>
                  </a:lnTo>
                  <a:lnTo>
                    <a:pt x="322" y="366"/>
                  </a:lnTo>
                  <a:lnTo>
                    <a:pt x="325" y="366"/>
                  </a:lnTo>
                  <a:lnTo>
                    <a:pt x="328" y="367"/>
                  </a:lnTo>
                  <a:lnTo>
                    <a:pt x="331" y="367"/>
                  </a:lnTo>
                  <a:lnTo>
                    <a:pt x="334" y="367"/>
                  </a:lnTo>
                  <a:lnTo>
                    <a:pt x="338" y="368"/>
                  </a:lnTo>
                  <a:lnTo>
                    <a:pt x="341" y="368"/>
                  </a:lnTo>
                  <a:lnTo>
                    <a:pt x="345" y="368"/>
                  </a:lnTo>
                  <a:lnTo>
                    <a:pt x="348" y="369"/>
                  </a:lnTo>
                  <a:lnTo>
                    <a:pt x="350" y="371"/>
                  </a:lnTo>
                  <a:lnTo>
                    <a:pt x="355" y="371"/>
                  </a:lnTo>
                  <a:lnTo>
                    <a:pt x="357" y="371"/>
                  </a:lnTo>
                  <a:lnTo>
                    <a:pt x="362" y="372"/>
                  </a:lnTo>
                  <a:lnTo>
                    <a:pt x="364" y="373"/>
                  </a:lnTo>
                  <a:lnTo>
                    <a:pt x="368" y="373"/>
                  </a:lnTo>
                  <a:lnTo>
                    <a:pt x="371" y="374"/>
                  </a:lnTo>
                  <a:lnTo>
                    <a:pt x="375" y="374"/>
                  </a:lnTo>
                  <a:lnTo>
                    <a:pt x="380" y="375"/>
                  </a:lnTo>
                  <a:lnTo>
                    <a:pt x="383" y="376"/>
                  </a:lnTo>
                  <a:lnTo>
                    <a:pt x="387" y="376"/>
                  </a:lnTo>
                  <a:lnTo>
                    <a:pt x="390" y="378"/>
                  </a:lnTo>
                  <a:lnTo>
                    <a:pt x="394" y="379"/>
                  </a:lnTo>
                  <a:lnTo>
                    <a:pt x="397" y="380"/>
                  </a:lnTo>
                  <a:lnTo>
                    <a:pt x="401" y="381"/>
                  </a:lnTo>
                  <a:lnTo>
                    <a:pt x="404" y="381"/>
                  </a:lnTo>
                  <a:lnTo>
                    <a:pt x="408" y="382"/>
                  </a:lnTo>
                  <a:lnTo>
                    <a:pt x="412" y="383"/>
                  </a:lnTo>
                  <a:lnTo>
                    <a:pt x="415" y="385"/>
                  </a:lnTo>
                  <a:lnTo>
                    <a:pt x="418" y="386"/>
                  </a:lnTo>
                  <a:lnTo>
                    <a:pt x="422" y="387"/>
                  </a:lnTo>
                  <a:lnTo>
                    <a:pt x="425" y="388"/>
                  </a:lnTo>
                  <a:lnTo>
                    <a:pt x="427" y="389"/>
                  </a:lnTo>
                  <a:lnTo>
                    <a:pt x="431" y="390"/>
                  </a:lnTo>
                  <a:lnTo>
                    <a:pt x="434" y="392"/>
                  </a:lnTo>
                  <a:lnTo>
                    <a:pt x="438" y="393"/>
                  </a:lnTo>
                  <a:lnTo>
                    <a:pt x="440" y="394"/>
                  </a:lnTo>
                  <a:lnTo>
                    <a:pt x="444" y="396"/>
                  </a:lnTo>
                  <a:lnTo>
                    <a:pt x="446" y="397"/>
                  </a:lnTo>
                  <a:lnTo>
                    <a:pt x="449" y="399"/>
                  </a:lnTo>
                  <a:lnTo>
                    <a:pt x="452" y="400"/>
                  </a:lnTo>
                  <a:lnTo>
                    <a:pt x="455" y="401"/>
                  </a:lnTo>
                  <a:lnTo>
                    <a:pt x="458" y="403"/>
                  </a:lnTo>
                  <a:lnTo>
                    <a:pt x="460" y="404"/>
                  </a:lnTo>
                  <a:lnTo>
                    <a:pt x="465" y="408"/>
                  </a:lnTo>
                  <a:lnTo>
                    <a:pt x="468" y="411"/>
                  </a:lnTo>
                  <a:lnTo>
                    <a:pt x="472" y="414"/>
                  </a:lnTo>
                  <a:lnTo>
                    <a:pt x="475" y="418"/>
                  </a:lnTo>
                  <a:lnTo>
                    <a:pt x="476" y="422"/>
                  </a:lnTo>
                  <a:lnTo>
                    <a:pt x="479" y="425"/>
                  </a:lnTo>
                  <a:lnTo>
                    <a:pt x="481" y="430"/>
                  </a:lnTo>
                  <a:lnTo>
                    <a:pt x="482" y="434"/>
                  </a:lnTo>
                  <a:lnTo>
                    <a:pt x="483" y="438"/>
                  </a:lnTo>
                  <a:lnTo>
                    <a:pt x="484" y="442"/>
                  </a:lnTo>
                  <a:lnTo>
                    <a:pt x="484" y="446"/>
                  </a:lnTo>
                  <a:lnTo>
                    <a:pt x="486" y="451"/>
                  </a:lnTo>
                  <a:lnTo>
                    <a:pt x="484" y="455"/>
                  </a:lnTo>
                  <a:lnTo>
                    <a:pt x="484" y="459"/>
                  </a:lnTo>
                  <a:lnTo>
                    <a:pt x="484" y="463"/>
                  </a:lnTo>
                  <a:lnTo>
                    <a:pt x="484" y="467"/>
                  </a:lnTo>
                  <a:lnTo>
                    <a:pt x="482" y="471"/>
                  </a:lnTo>
                  <a:lnTo>
                    <a:pt x="482" y="474"/>
                  </a:lnTo>
                  <a:lnTo>
                    <a:pt x="481" y="478"/>
                  </a:lnTo>
                  <a:lnTo>
                    <a:pt x="480" y="481"/>
                  </a:lnTo>
                  <a:lnTo>
                    <a:pt x="479" y="485"/>
                  </a:lnTo>
                  <a:lnTo>
                    <a:pt x="477" y="488"/>
                  </a:lnTo>
                  <a:lnTo>
                    <a:pt x="476" y="491"/>
                  </a:lnTo>
                  <a:lnTo>
                    <a:pt x="475" y="494"/>
                  </a:lnTo>
                  <a:lnTo>
                    <a:pt x="473" y="498"/>
                  </a:lnTo>
                  <a:lnTo>
                    <a:pt x="472" y="502"/>
                  </a:lnTo>
                  <a:lnTo>
                    <a:pt x="470" y="505"/>
                  </a:lnTo>
                  <a:lnTo>
                    <a:pt x="470" y="505"/>
                  </a:lnTo>
                  <a:lnTo>
                    <a:pt x="383" y="785"/>
                  </a:lnTo>
                  <a:lnTo>
                    <a:pt x="568" y="892"/>
                  </a:lnTo>
                  <a:lnTo>
                    <a:pt x="568" y="891"/>
                  </a:lnTo>
                  <a:lnTo>
                    <a:pt x="570" y="891"/>
                  </a:lnTo>
                  <a:lnTo>
                    <a:pt x="571" y="888"/>
                  </a:lnTo>
                  <a:lnTo>
                    <a:pt x="572" y="886"/>
                  </a:lnTo>
                  <a:lnTo>
                    <a:pt x="573" y="883"/>
                  </a:lnTo>
                  <a:lnTo>
                    <a:pt x="575" y="880"/>
                  </a:lnTo>
                  <a:lnTo>
                    <a:pt x="577" y="876"/>
                  </a:lnTo>
                  <a:lnTo>
                    <a:pt x="579" y="872"/>
                  </a:lnTo>
                  <a:lnTo>
                    <a:pt x="580" y="870"/>
                  </a:lnTo>
                  <a:lnTo>
                    <a:pt x="580" y="867"/>
                  </a:lnTo>
                  <a:lnTo>
                    <a:pt x="581" y="864"/>
                  </a:lnTo>
                  <a:lnTo>
                    <a:pt x="582" y="862"/>
                  </a:lnTo>
                  <a:lnTo>
                    <a:pt x="582" y="859"/>
                  </a:lnTo>
                  <a:lnTo>
                    <a:pt x="582" y="856"/>
                  </a:lnTo>
                  <a:lnTo>
                    <a:pt x="584" y="853"/>
                  </a:lnTo>
                  <a:lnTo>
                    <a:pt x="584" y="851"/>
                  </a:lnTo>
                  <a:lnTo>
                    <a:pt x="584" y="848"/>
                  </a:lnTo>
                  <a:lnTo>
                    <a:pt x="584" y="844"/>
                  </a:lnTo>
                  <a:lnTo>
                    <a:pt x="584" y="841"/>
                  </a:lnTo>
                  <a:lnTo>
                    <a:pt x="584" y="838"/>
                  </a:lnTo>
                  <a:lnTo>
                    <a:pt x="584" y="834"/>
                  </a:lnTo>
                  <a:lnTo>
                    <a:pt x="582" y="830"/>
                  </a:lnTo>
                  <a:lnTo>
                    <a:pt x="582" y="827"/>
                  </a:lnTo>
                  <a:lnTo>
                    <a:pt x="581" y="824"/>
                  </a:lnTo>
                  <a:lnTo>
                    <a:pt x="580" y="820"/>
                  </a:lnTo>
                  <a:lnTo>
                    <a:pt x="579" y="816"/>
                  </a:lnTo>
                  <a:lnTo>
                    <a:pt x="577" y="813"/>
                  </a:lnTo>
                  <a:lnTo>
                    <a:pt x="575" y="808"/>
                  </a:lnTo>
                  <a:lnTo>
                    <a:pt x="573" y="804"/>
                  </a:lnTo>
                  <a:lnTo>
                    <a:pt x="571" y="801"/>
                  </a:lnTo>
                  <a:lnTo>
                    <a:pt x="568" y="797"/>
                  </a:lnTo>
                  <a:lnTo>
                    <a:pt x="567" y="795"/>
                  </a:lnTo>
                  <a:lnTo>
                    <a:pt x="565" y="790"/>
                  </a:lnTo>
                  <a:lnTo>
                    <a:pt x="563" y="788"/>
                  </a:lnTo>
                  <a:lnTo>
                    <a:pt x="560" y="785"/>
                  </a:lnTo>
                  <a:lnTo>
                    <a:pt x="558" y="782"/>
                  </a:lnTo>
                  <a:lnTo>
                    <a:pt x="556" y="779"/>
                  </a:lnTo>
                  <a:lnTo>
                    <a:pt x="553" y="776"/>
                  </a:lnTo>
                  <a:lnTo>
                    <a:pt x="551" y="773"/>
                  </a:lnTo>
                  <a:lnTo>
                    <a:pt x="549" y="771"/>
                  </a:lnTo>
                  <a:lnTo>
                    <a:pt x="546" y="768"/>
                  </a:lnTo>
                  <a:lnTo>
                    <a:pt x="544" y="766"/>
                  </a:lnTo>
                  <a:lnTo>
                    <a:pt x="542" y="764"/>
                  </a:lnTo>
                  <a:lnTo>
                    <a:pt x="539" y="761"/>
                  </a:lnTo>
                  <a:lnTo>
                    <a:pt x="536" y="758"/>
                  </a:lnTo>
                  <a:lnTo>
                    <a:pt x="532" y="755"/>
                  </a:lnTo>
                  <a:lnTo>
                    <a:pt x="530" y="752"/>
                  </a:lnTo>
                  <a:lnTo>
                    <a:pt x="528" y="751"/>
                  </a:lnTo>
                  <a:lnTo>
                    <a:pt x="525" y="750"/>
                  </a:lnTo>
                  <a:lnTo>
                    <a:pt x="510" y="708"/>
                  </a:lnTo>
                  <a:lnTo>
                    <a:pt x="582" y="739"/>
                  </a:lnTo>
                  <a:lnTo>
                    <a:pt x="683" y="410"/>
                  </a:lnTo>
                  <a:lnTo>
                    <a:pt x="681" y="409"/>
                  </a:lnTo>
                  <a:lnTo>
                    <a:pt x="681" y="408"/>
                  </a:lnTo>
                  <a:lnTo>
                    <a:pt x="680" y="407"/>
                  </a:lnTo>
                  <a:lnTo>
                    <a:pt x="680" y="404"/>
                  </a:lnTo>
                  <a:lnTo>
                    <a:pt x="679" y="401"/>
                  </a:lnTo>
                  <a:lnTo>
                    <a:pt x="678" y="399"/>
                  </a:lnTo>
                  <a:lnTo>
                    <a:pt x="676" y="394"/>
                  </a:lnTo>
                  <a:lnTo>
                    <a:pt x="674" y="390"/>
                  </a:lnTo>
                  <a:lnTo>
                    <a:pt x="673" y="388"/>
                  </a:lnTo>
                  <a:lnTo>
                    <a:pt x="672" y="386"/>
                  </a:lnTo>
                  <a:lnTo>
                    <a:pt x="672" y="383"/>
                  </a:lnTo>
                  <a:lnTo>
                    <a:pt x="671" y="381"/>
                  </a:lnTo>
                  <a:lnTo>
                    <a:pt x="670" y="378"/>
                  </a:lnTo>
                  <a:lnTo>
                    <a:pt x="667" y="375"/>
                  </a:lnTo>
                  <a:lnTo>
                    <a:pt x="666" y="373"/>
                  </a:lnTo>
                  <a:lnTo>
                    <a:pt x="666" y="369"/>
                  </a:lnTo>
                  <a:lnTo>
                    <a:pt x="664" y="366"/>
                  </a:lnTo>
                  <a:lnTo>
                    <a:pt x="663" y="362"/>
                  </a:lnTo>
                  <a:lnTo>
                    <a:pt x="660" y="360"/>
                  </a:lnTo>
                  <a:lnTo>
                    <a:pt x="659" y="357"/>
                  </a:lnTo>
                  <a:lnTo>
                    <a:pt x="658" y="353"/>
                  </a:lnTo>
                  <a:lnTo>
                    <a:pt x="656" y="350"/>
                  </a:lnTo>
                  <a:lnTo>
                    <a:pt x="655" y="346"/>
                  </a:lnTo>
                  <a:lnTo>
                    <a:pt x="652" y="344"/>
                  </a:lnTo>
                  <a:lnTo>
                    <a:pt x="650" y="339"/>
                  </a:lnTo>
                  <a:lnTo>
                    <a:pt x="649" y="336"/>
                  </a:lnTo>
                  <a:lnTo>
                    <a:pt x="646" y="331"/>
                  </a:lnTo>
                  <a:lnTo>
                    <a:pt x="644" y="328"/>
                  </a:lnTo>
                  <a:lnTo>
                    <a:pt x="642" y="324"/>
                  </a:lnTo>
                  <a:lnTo>
                    <a:pt x="641" y="319"/>
                  </a:lnTo>
                  <a:lnTo>
                    <a:pt x="637" y="316"/>
                  </a:lnTo>
                  <a:lnTo>
                    <a:pt x="636" y="312"/>
                  </a:lnTo>
                  <a:lnTo>
                    <a:pt x="633" y="308"/>
                  </a:lnTo>
                  <a:lnTo>
                    <a:pt x="630" y="304"/>
                  </a:lnTo>
                  <a:lnTo>
                    <a:pt x="628" y="300"/>
                  </a:lnTo>
                  <a:lnTo>
                    <a:pt x="626" y="295"/>
                  </a:lnTo>
                  <a:lnTo>
                    <a:pt x="623" y="290"/>
                  </a:lnTo>
                  <a:lnTo>
                    <a:pt x="620" y="287"/>
                  </a:lnTo>
                  <a:lnTo>
                    <a:pt x="617" y="282"/>
                  </a:lnTo>
                  <a:lnTo>
                    <a:pt x="615" y="279"/>
                  </a:lnTo>
                  <a:lnTo>
                    <a:pt x="612" y="274"/>
                  </a:lnTo>
                  <a:lnTo>
                    <a:pt x="608" y="269"/>
                  </a:lnTo>
                  <a:lnTo>
                    <a:pt x="605" y="265"/>
                  </a:lnTo>
                  <a:lnTo>
                    <a:pt x="602" y="261"/>
                  </a:lnTo>
                  <a:lnTo>
                    <a:pt x="599" y="256"/>
                  </a:lnTo>
                  <a:lnTo>
                    <a:pt x="595" y="252"/>
                  </a:lnTo>
                  <a:lnTo>
                    <a:pt x="592" y="247"/>
                  </a:lnTo>
                  <a:lnTo>
                    <a:pt x="588" y="244"/>
                  </a:lnTo>
                  <a:lnTo>
                    <a:pt x="585" y="239"/>
                  </a:lnTo>
                  <a:lnTo>
                    <a:pt x="581" y="234"/>
                  </a:lnTo>
                  <a:lnTo>
                    <a:pt x="578" y="230"/>
                  </a:lnTo>
                  <a:lnTo>
                    <a:pt x="574" y="226"/>
                  </a:lnTo>
                  <a:lnTo>
                    <a:pt x="571" y="221"/>
                  </a:lnTo>
                  <a:lnTo>
                    <a:pt x="566" y="218"/>
                  </a:lnTo>
                  <a:lnTo>
                    <a:pt x="563" y="213"/>
                  </a:lnTo>
                  <a:lnTo>
                    <a:pt x="559" y="210"/>
                  </a:lnTo>
                  <a:lnTo>
                    <a:pt x="554" y="205"/>
                  </a:lnTo>
                  <a:lnTo>
                    <a:pt x="551" y="200"/>
                  </a:lnTo>
                  <a:lnTo>
                    <a:pt x="546" y="196"/>
                  </a:lnTo>
                  <a:lnTo>
                    <a:pt x="542" y="192"/>
                  </a:lnTo>
                  <a:lnTo>
                    <a:pt x="537" y="188"/>
                  </a:lnTo>
                  <a:lnTo>
                    <a:pt x="533" y="184"/>
                  </a:lnTo>
                  <a:lnTo>
                    <a:pt x="529" y="179"/>
                  </a:lnTo>
                  <a:lnTo>
                    <a:pt x="525" y="176"/>
                  </a:lnTo>
                  <a:lnTo>
                    <a:pt x="519" y="171"/>
                  </a:lnTo>
                  <a:lnTo>
                    <a:pt x="516" y="168"/>
                  </a:lnTo>
                  <a:lnTo>
                    <a:pt x="511" y="163"/>
                  </a:lnTo>
                  <a:lnTo>
                    <a:pt x="507" y="160"/>
                  </a:lnTo>
                  <a:lnTo>
                    <a:pt x="502" y="155"/>
                  </a:lnTo>
                  <a:lnTo>
                    <a:pt x="498" y="151"/>
                  </a:lnTo>
                  <a:lnTo>
                    <a:pt x="493" y="148"/>
                  </a:lnTo>
                  <a:lnTo>
                    <a:pt x="489" y="146"/>
                  </a:lnTo>
                  <a:lnTo>
                    <a:pt x="484" y="141"/>
                  </a:lnTo>
                  <a:lnTo>
                    <a:pt x="480" y="137"/>
                  </a:lnTo>
                  <a:lnTo>
                    <a:pt x="475" y="134"/>
                  </a:lnTo>
                  <a:lnTo>
                    <a:pt x="470" y="130"/>
                  </a:lnTo>
                  <a:lnTo>
                    <a:pt x="465" y="127"/>
                  </a:lnTo>
                  <a:lnTo>
                    <a:pt x="461" y="123"/>
                  </a:lnTo>
                  <a:lnTo>
                    <a:pt x="456" y="120"/>
                  </a:lnTo>
                  <a:lnTo>
                    <a:pt x="452" y="118"/>
                  </a:lnTo>
                  <a:lnTo>
                    <a:pt x="447" y="114"/>
                  </a:lnTo>
                  <a:lnTo>
                    <a:pt x="444" y="111"/>
                  </a:lnTo>
                  <a:lnTo>
                    <a:pt x="439" y="107"/>
                  </a:lnTo>
                  <a:lnTo>
                    <a:pt x="434" y="105"/>
                  </a:lnTo>
                  <a:lnTo>
                    <a:pt x="430" y="101"/>
                  </a:lnTo>
                  <a:lnTo>
                    <a:pt x="426" y="99"/>
                  </a:lnTo>
                  <a:lnTo>
                    <a:pt x="422" y="97"/>
                  </a:lnTo>
                  <a:lnTo>
                    <a:pt x="418" y="93"/>
                  </a:lnTo>
                  <a:lnTo>
                    <a:pt x="413" y="91"/>
                  </a:lnTo>
                  <a:lnTo>
                    <a:pt x="410" y="87"/>
                  </a:lnTo>
                  <a:lnTo>
                    <a:pt x="405" y="85"/>
                  </a:lnTo>
                  <a:lnTo>
                    <a:pt x="402" y="83"/>
                  </a:lnTo>
                  <a:lnTo>
                    <a:pt x="398" y="80"/>
                  </a:lnTo>
                  <a:lnTo>
                    <a:pt x="394" y="77"/>
                  </a:lnTo>
                  <a:lnTo>
                    <a:pt x="390" y="74"/>
                  </a:lnTo>
                  <a:lnTo>
                    <a:pt x="387" y="73"/>
                  </a:lnTo>
                  <a:lnTo>
                    <a:pt x="383" y="71"/>
                  </a:lnTo>
                  <a:lnTo>
                    <a:pt x="381" y="69"/>
                  </a:lnTo>
                  <a:lnTo>
                    <a:pt x="377" y="66"/>
                  </a:lnTo>
                  <a:lnTo>
                    <a:pt x="374" y="65"/>
                  </a:lnTo>
                  <a:lnTo>
                    <a:pt x="371" y="63"/>
                  </a:lnTo>
                  <a:lnTo>
                    <a:pt x="368" y="62"/>
                  </a:lnTo>
                  <a:lnTo>
                    <a:pt x="366" y="60"/>
                  </a:lnTo>
                  <a:lnTo>
                    <a:pt x="363" y="59"/>
                  </a:lnTo>
                  <a:lnTo>
                    <a:pt x="360" y="57"/>
                  </a:lnTo>
                  <a:lnTo>
                    <a:pt x="357" y="56"/>
                  </a:lnTo>
                  <a:lnTo>
                    <a:pt x="355" y="55"/>
                  </a:lnTo>
                  <a:lnTo>
                    <a:pt x="353" y="53"/>
                  </a:lnTo>
                  <a:lnTo>
                    <a:pt x="349" y="51"/>
                  </a:lnTo>
                  <a:lnTo>
                    <a:pt x="346" y="49"/>
                  </a:lnTo>
                  <a:lnTo>
                    <a:pt x="343" y="48"/>
                  </a:lnTo>
                  <a:lnTo>
                    <a:pt x="342" y="47"/>
                  </a:lnTo>
                  <a:lnTo>
                    <a:pt x="341" y="47"/>
                  </a:lnTo>
                  <a:lnTo>
                    <a:pt x="61" y="0"/>
                  </a:lnTo>
                  <a:lnTo>
                    <a:pt x="61"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69" name="Freeform 9"/>
            <p:cNvSpPr>
              <a:spLocks/>
            </p:cNvSpPr>
            <p:nvPr/>
          </p:nvSpPr>
          <p:spPr bwMode="auto">
            <a:xfrm>
              <a:off x="4732338" y="6229350"/>
              <a:ext cx="66675" cy="217488"/>
            </a:xfrm>
            <a:custGeom>
              <a:avLst/>
              <a:gdLst/>
              <a:ahLst/>
              <a:cxnLst>
                <a:cxn ang="0">
                  <a:pos x="60" y="0"/>
                </a:cxn>
                <a:cxn ang="0">
                  <a:pos x="80" y="107"/>
                </a:cxn>
                <a:cxn ang="0">
                  <a:pos x="160" y="107"/>
                </a:cxn>
                <a:cxn ang="0">
                  <a:pos x="160" y="0"/>
                </a:cxn>
                <a:cxn ang="0">
                  <a:pos x="208" y="0"/>
                </a:cxn>
                <a:cxn ang="0">
                  <a:pos x="208" y="134"/>
                </a:cxn>
                <a:cxn ang="0">
                  <a:pos x="144" y="175"/>
                </a:cxn>
                <a:cxn ang="0">
                  <a:pos x="160" y="556"/>
                </a:cxn>
                <a:cxn ang="0">
                  <a:pos x="183" y="569"/>
                </a:cxn>
                <a:cxn ang="0">
                  <a:pos x="189" y="686"/>
                </a:cxn>
                <a:cxn ang="0">
                  <a:pos x="279" y="756"/>
                </a:cxn>
                <a:cxn ang="0">
                  <a:pos x="296" y="959"/>
                </a:cxn>
                <a:cxn ang="0">
                  <a:pos x="0" y="945"/>
                </a:cxn>
                <a:cxn ang="0">
                  <a:pos x="9" y="735"/>
                </a:cxn>
                <a:cxn ang="0">
                  <a:pos x="63" y="702"/>
                </a:cxn>
                <a:cxn ang="0">
                  <a:pos x="63" y="569"/>
                </a:cxn>
                <a:cxn ang="0">
                  <a:pos x="103" y="538"/>
                </a:cxn>
                <a:cxn ang="0">
                  <a:pos x="88" y="169"/>
                </a:cxn>
                <a:cxn ang="0">
                  <a:pos x="35" y="131"/>
                </a:cxn>
                <a:cxn ang="0">
                  <a:pos x="28" y="12"/>
                </a:cxn>
                <a:cxn ang="0">
                  <a:pos x="60" y="0"/>
                </a:cxn>
                <a:cxn ang="0">
                  <a:pos x="60" y="0"/>
                </a:cxn>
              </a:cxnLst>
              <a:rect l="0" t="0" r="r" b="b"/>
              <a:pathLst>
                <a:path w="296" h="959">
                  <a:moveTo>
                    <a:pt x="60" y="0"/>
                  </a:moveTo>
                  <a:lnTo>
                    <a:pt x="80" y="107"/>
                  </a:lnTo>
                  <a:lnTo>
                    <a:pt x="160" y="107"/>
                  </a:lnTo>
                  <a:lnTo>
                    <a:pt x="160" y="0"/>
                  </a:lnTo>
                  <a:lnTo>
                    <a:pt x="208" y="0"/>
                  </a:lnTo>
                  <a:lnTo>
                    <a:pt x="208" y="134"/>
                  </a:lnTo>
                  <a:lnTo>
                    <a:pt x="144" y="175"/>
                  </a:lnTo>
                  <a:lnTo>
                    <a:pt x="160" y="556"/>
                  </a:lnTo>
                  <a:lnTo>
                    <a:pt x="183" y="569"/>
                  </a:lnTo>
                  <a:lnTo>
                    <a:pt x="189" y="686"/>
                  </a:lnTo>
                  <a:lnTo>
                    <a:pt x="279" y="756"/>
                  </a:lnTo>
                  <a:lnTo>
                    <a:pt x="296" y="959"/>
                  </a:lnTo>
                  <a:lnTo>
                    <a:pt x="0" y="945"/>
                  </a:lnTo>
                  <a:lnTo>
                    <a:pt x="9" y="735"/>
                  </a:lnTo>
                  <a:lnTo>
                    <a:pt x="63" y="702"/>
                  </a:lnTo>
                  <a:lnTo>
                    <a:pt x="63" y="569"/>
                  </a:lnTo>
                  <a:lnTo>
                    <a:pt x="103" y="538"/>
                  </a:lnTo>
                  <a:lnTo>
                    <a:pt x="88" y="169"/>
                  </a:lnTo>
                  <a:lnTo>
                    <a:pt x="35" y="131"/>
                  </a:lnTo>
                  <a:lnTo>
                    <a:pt x="28" y="12"/>
                  </a:lnTo>
                  <a:lnTo>
                    <a:pt x="60" y="0"/>
                  </a:lnTo>
                  <a:lnTo>
                    <a:pt x="60"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0" name="Freeform 10"/>
            <p:cNvSpPr>
              <a:spLocks/>
            </p:cNvSpPr>
            <p:nvPr/>
          </p:nvSpPr>
          <p:spPr bwMode="auto">
            <a:xfrm>
              <a:off x="4648200" y="6084888"/>
              <a:ext cx="192088" cy="163513"/>
            </a:xfrm>
            <a:custGeom>
              <a:avLst/>
              <a:gdLst/>
              <a:ahLst/>
              <a:cxnLst>
                <a:cxn ang="0">
                  <a:pos x="253" y="62"/>
                </a:cxn>
                <a:cxn ang="0">
                  <a:pos x="230" y="75"/>
                </a:cxn>
                <a:cxn ang="0">
                  <a:pos x="214" y="86"/>
                </a:cxn>
                <a:cxn ang="0">
                  <a:pos x="196" y="97"/>
                </a:cxn>
                <a:cxn ang="0">
                  <a:pos x="176" y="109"/>
                </a:cxn>
                <a:cxn ang="0">
                  <a:pos x="157" y="122"/>
                </a:cxn>
                <a:cxn ang="0">
                  <a:pos x="138" y="137"/>
                </a:cxn>
                <a:cxn ang="0">
                  <a:pos x="118" y="152"/>
                </a:cxn>
                <a:cxn ang="0">
                  <a:pos x="99" y="167"/>
                </a:cxn>
                <a:cxn ang="0">
                  <a:pos x="83" y="181"/>
                </a:cxn>
                <a:cxn ang="0">
                  <a:pos x="61" y="200"/>
                </a:cxn>
                <a:cxn ang="0">
                  <a:pos x="38" y="222"/>
                </a:cxn>
                <a:cxn ang="0">
                  <a:pos x="22" y="240"/>
                </a:cxn>
                <a:cxn ang="0">
                  <a:pos x="0" y="324"/>
                </a:cxn>
                <a:cxn ang="0">
                  <a:pos x="2" y="340"/>
                </a:cxn>
                <a:cxn ang="0">
                  <a:pos x="12" y="357"/>
                </a:cxn>
                <a:cxn ang="0">
                  <a:pos x="20" y="374"/>
                </a:cxn>
                <a:cxn ang="0">
                  <a:pos x="30" y="394"/>
                </a:cxn>
                <a:cxn ang="0">
                  <a:pos x="42" y="413"/>
                </a:cxn>
                <a:cxn ang="0">
                  <a:pos x="56" y="436"/>
                </a:cxn>
                <a:cxn ang="0">
                  <a:pos x="69" y="457"/>
                </a:cxn>
                <a:cxn ang="0">
                  <a:pos x="85" y="479"/>
                </a:cxn>
                <a:cxn ang="0">
                  <a:pos x="100" y="499"/>
                </a:cxn>
                <a:cxn ang="0">
                  <a:pos x="118" y="518"/>
                </a:cxn>
                <a:cxn ang="0">
                  <a:pos x="134" y="535"/>
                </a:cxn>
                <a:cxn ang="0">
                  <a:pos x="150" y="551"/>
                </a:cxn>
                <a:cxn ang="0">
                  <a:pos x="167" y="566"/>
                </a:cxn>
                <a:cxn ang="0">
                  <a:pos x="182" y="579"/>
                </a:cxn>
                <a:cxn ang="0">
                  <a:pos x="206" y="598"/>
                </a:cxn>
                <a:cxn ang="0">
                  <a:pos x="221" y="609"/>
                </a:cxn>
                <a:cxn ang="0">
                  <a:pos x="622" y="661"/>
                </a:cxn>
                <a:cxn ang="0">
                  <a:pos x="718" y="541"/>
                </a:cxn>
                <a:cxn ang="0">
                  <a:pos x="734" y="523"/>
                </a:cxn>
                <a:cxn ang="0">
                  <a:pos x="752" y="502"/>
                </a:cxn>
                <a:cxn ang="0">
                  <a:pos x="774" y="475"/>
                </a:cxn>
                <a:cxn ang="0">
                  <a:pos x="783" y="461"/>
                </a:cxn>
                <a:cxn ang="0">
                  <a:pos x="795" y="446"/>
                </a:cxn>
                <a:cxn ang="0">
                  <a:pos x="804" y="431"/>
                </a:cxn>
                <a:cxn ang="0">
                  <a:pos x="812" y="415"/>
                </a:cxn>
                <a:cxn ang="0">
                  <a:pos x="818" y="399"/>
                </a:cxn>
                <a:cxn ang="0">
                  <a:pos x="825" y="383"/>
                </a:cxn>
                <a:cxn ang="0">
                  <a:pos x="836" y="356"/>
                </a:cxn>
                <a:cxn ang="0">
                  <a:pos x="843" y="334"/>
                </a:cxn>
                <a:cxn ang="0">
                  <a:pos x="847" y="319"/>
                </a:cxn>
                <a:cxn ang="0">
                  <a:pos x="844" y="303"/>
                </a:cxn>
                <a:cxn ang="0">
                  <a:pos x="835" y="279"/>
                </a:cxn>
                <a:cxn ang="0">
                  <a:pos x="828" y="262"/>
                </a:cxn>
                <a:cxn ang="0">
                  <a:pos x="818" y="242"/>
                </a:cxn>
                <a:cxn ang="0">
                  <a:pos x="808" y="222"/>
                </a:cxn>
                <a:cxn ang="0">
                  <a:pos x="794" y="202"/>
                </a:cxn>
                <a:cxn ang="0">
                  <a:pos x="779" y="183"/>
                </a:cxn>
                <a:cxn ang="0">
                  <a:pos x="760" y="163"/>
                </a:cxn>
                <a:cxn ang="0">
                  <a:pos x="739" y="145"/>
                </a:cxn>
                <a:cxn ang="0">
                  <a:pos x="716" y="129"/>
                </a:cxn>
                <a:cxn ang="0">
                  <a:pos x="690" y="113"/>
                </a:cxn>
                <a:cxn ang="0">
                  <a:pos x="664" y="97"/>
                </a:cxn>
                <a:cxn ang="0">
                  <a:pos x="640" y="85"/>
                </a:cxn>
                <a:cxn ang="0">
                  <a:pos x="615" y="73"/>
                </a:cxn>
                <a:cxn ang="0">
                  <a:pos x="594" y="64"/>
                </a:cxn>
                <a:cxn ang="0">
                  <a:pos x="576" y="55"/>
                </a:cxn>
                <a:cxn ang="0">
                  <a:pos x="561" y="50"/>
                </a:cxn>
                <a:cxn ang="0">
                  <a:pos x="396" y="0"/>
                </a:cxn>
              </a:cxnLst>
              <a:rect l="0" t="0" r="r" b="b"/>
              <a:pathLst>
                <a:path w="847" h="721">
                  <a:moveTo>
                    <a:pt x="266" y="57"/>
                  </a:moveTo>
                  <a:lnTo>
                    <a:pt x="265" y="57"/>
                  </a:lnTo>
                  <a:lnTo>
                    <a:pt x="261" y="58"/>
                  </a:lnTo>
                  <a:lnTo>
                    <a:pt x="259" y="59"/>
                  </a:lnTo>
                  <a:lnTo>
                    <a:pt x="256" y="60"/>
                  </a:lnTo>
                  <a:lnTo>
                    <a:pt x="253" y="62"/>
                  </a:lnTo>
                  <a:lnTo>
                    <a:pt x="249" y="65"/>
                  </a:lnTo>
                  <a:lnTo>
                    <a:pt x="246" y="66"/>
                  </a:lnTo>
                  <a:lnTo>
                    <a:pt x="241" y="69"/>
                  </a:lnTo>
                  <a:lnTo>
                    <a:pt x="237" y="72"/>
                  </a:lnTo>
                  <a:lnTo>
                    <a:pt x="233" y="74"/>
                  </a:lnTo>
                  <a:lnTo>
                    <a:pt x="230" y="75"/>
                  </a:lnTo>
                  <a:lnTo>
                    <a:pt x="227" y="78"/>
                  </a:lnTo>
                  <a:lnTo>
                    <a:pt x="225" y="79"/>
                  </a:lnTo>
                  <a:lnTo>
                    <a:pt x="223" y="81"/>
                  </a:lnTo>
                  <a:lnTo>
                    <a:pt x="219" y="82"/>
                  </a:lnTo>
                  <a:lnTo>
                    <a:pt x="217" y="83"/>
                  </a:lnTo>
                  <a:lnTo>
                    <a:pt x="214" y="86"/>
                  </a:lnTo>
                  <a:lnTo>
                    <a:pt x="212" y="88"/>
                  </a:lnTo>
                  <a:lnTo>
                    <a:pt x="209" y="89"/>
                  </a:lnTo>
                  <a:lnTo>
                    <a:pt x="205" y="92"/>
                  </a:lnTo>
                  <a:lnTo>
                    <a:pt x="202" y="93"/>
                  </a:lnTo>
                  <a:lnTo>
                    <a:pt x="199" y="95"/>
                  </a:lnTo>
                  <a:lnTo>
                    <a:pt x="196" y="97"/>
                  </a:lnTo>
                  <a:lnTo>
                    <a:pt x="192" y="99"/>
                  </a:lnTo>
                  <a:lnTo>
                    <a:pt x="190" y="101"/>
                  </a:lnTo>
                  <a:lnTo>
                    <a:pt x="187" y="103"/>
                  </a:lnTo>
                  <a:lnTo>
                    <a:pt x="183" y="104"/>
                  </a:lnTo>
                  <a:lnTo>
                    <a:pt x="181" y="107"/>
                  </a:lnTo>
                  <a:lnTo>
                    <a:pt x="176" y="109"/>
                  </a:lnTo>
                  <a:lnTo>
                    <a:pt x="174" y="111"/>
                  </a:lnTo>
                  <a:lnTo>
                    <a:pt x="170" y="114"/>
                  </a:lnTo>
                  <a:lnTo>
                    <a:pt x="167" y="116"/>
                  </a:lnTo>
                  <a:lnTo>
                    <a:pt x="163" y="118"/>
                  </a:lnTo>
                  <a:lnTo>
                    <a:pt x="161" y="121"/>
                  </a:lnTo>
                  <a:lnTo>
                    <a:pt x="157" y="122"/>
                  </a:lnTo>
                  <a:lnTo>
                    <a:pt x="154" y="124"/>
                  </a:lnTo>
                  <a:lnTo>
                    <a:pt x="150" y="127"/>
                  </a:lnTo>
                  <a:lnTo>
                    <a:pt x="147" y="130"/>
                  </a:lnTo>
                  <a:lnTo>
                    <a:pt x="143" y="132"/>
                  </a:lnTo>
                  <a:lnTo>
                    <a:pt x="141" y="135"/>
                  </a:lnTo>
                  <a:lnTo>
                    <a:pt x="138" y="137"/>
                  </a:lnTo>
                  <a:lnTo>
                    <a:pt x="134" y="139"/>
                  </a:lnTo>
                  <a:lnTo>
                    <a:pt x="131" y="142"/>
                  </a:lnTo>
                  <a:lnTo>
                    <a:pt x="127" y="144"/>
                  </a:lnTo>
                  <a:lnTo>
                    <a:pt x="124" y="146"/>
                  </a:lnTo>
                  <a:lnTo>
                    <a:pt x="121" y="150"/>
                  </a:lnTo>
                  <a:lnTo>
                    <a:pt x="118" y="152"/>
                  </a:lnTo>
                  <a:lnTo>
                    <a:pt x="114" y="155"/>
                  </a:lnTo>
                  <a:lnTo>
                    <a:pt x="112" y="158"/>
                  </a:lnTo>
                  <a:lnTo>
                    <a:pt x="108" y="160"/>
                  </a:lnTo>
                  <a:lnTo>
                    <a:pt x="105" y="163"/>
                  </a:lnTo>
                  <a:lnTo>
                    <a:pt x="103" y="165"/>
                  </a:lnTo>
                  <a:lnTo>
                    <a:pt x="99" y="167"/>
                  </a:lnTo>
                  <a:lnTo>
                    <a:pt x="97" y="170"/>
                  </a:lnTo>
                  <a:lnTo>
                    <a:pt x="93" y="172"/>
                  </a:lnTo>
                  <a:lnTo>
                    <a:pt x="91" y="174"/>
                  </a:lnTo>
                  <a:lnTo>
                    <a:pt x="89" y="177"/>
                  </a:lnTo>
                  <a:lnTo>
                    <a:pt x="85" y="179"/>
                  </a:lnTo>
                  <a:lnTo>
                    <a:pt x="83" y="181"/>
                  </a:lnTo>
                  <a:lnTo>
                    <a:pt x="80" y="184"/>
                  </a:lnTo>
                  <a:lnTo>
                    <a:pt x="77" y="185"/>
                  </a:lnTo>
                  <a:lnTo>
                    <a:pt x="75" y="188"/>
                  </a:lnTo>
                  <a:lnTo>
                    <a:pt x="70" y="192"/>
                  </a:lnTo>
                  <a:lnTo>
                    <a:pt x="65" y="197"/>
                  </a:lnTo>
                  <a:lnTo>
                    <a:pt x="61" y="200"/>
                  </a:lnTo>
                  <a:lnTo>
                    <a:pt x="57" y="205"/>
                  </a:lnTo>
                  <a:lnTo>
                    <a:pt x="52" y="208"/>
                  </a:lnTo>
                  <a:lnTo>
                    <a:pt x="49" y="212"/>
                  </a:lnTo>
                  <a:lnTo>
                    <a:pt x="45" y="215"/>
                  </a:lnTo>
                  <a:lnTo>
                    <a:pt x="42" y="219"/>
                  </a:lnTo>
                  <a:lnTo>
                    <a:pt x="38" y="222"/>
                  </a:lnTo>
                  <a:lnTo>
                    <a:pt x="36" y="226"/>
                  </a:lnTo>
                  <a:lnTo>
                    <a:pt x="33" y="228"/>
                  </a:lnTo>
                  <a:lnTo>
                    <a:pt x="30" y="230"/>
                  </a:lnTo>
                  <a:lnTo>
                    <a:pt x="28" y="233"/>
                  </a:lnTo>
                  <a:lnTo>
                    <a:pt x="26" y="236"/>
                  </a:lnTo>
                  <a:lnTo>
                    <a:pt x="22" y="240"/>
                  </a:lnTo>
                  <a:lnTo>
                    <a:pt x="19" y="243"/>
                  </a:lnTo>
                  <a:lnTo>
                    <a:pt x="16" y="246"/>
                  </a:lnTo>
                  <a:lnTo>
                    <a:pt x="15" y="248"/>
                  </a:lnTo>
                  <a:lnTo>
                    <a:pt x="14" y="249"/>
                  </a:lnTo>
                  <a:lnTo>
                    <a:pt x="14" y="250"/>
                  </a:lnTo>
                  <a:lnTo>
                    <a:pt x="0" y="324"/>
                  </a:lnTo>
                  <a:lnTo>
                    <a:pt x="0" y="325"/>
                  </a:lnTo>
                  <a:lnTo>
                    <a:pt x="0" y="327"/>
                  </a:lnTo>
                  <a:lnTo>
                    <a:pt x="0" y="329"/>
                  </a:lnTo>
                  <a:lnTo>
                    <a:pt x="0" y="332"/>
                  </a:lnTo>
                  <a:lnTo>
                    <a:pt x="1" y="335"/>
                  </a:lnTo>
                  <a:lnTo>
                    <a:pt x="2" y="340"/>
                  </a:lnTo>
                  <a:lnTo>
                    <a:pt x="3" y="343"/>
                  </a:lnTo>
                  <a:lnTo>
                    <a:pt x="6" y="348"/>
                  </a:lnTo>
                  <a:lnTo>
                    <a:pt x="7" y="350"/>
                  </a:lnTo>
                  <a:lnTo>
                    <a:pt x="9" y="352"/>
                  </a:lnTo>
                  <a:lnTo>
                    <a:pt x="10" y="355"/>
                  </a:lnTo>
                  <a:lnTo>
                    <a:pt x="12" y="357"/>
                  </a:lnTo>
                  <a:lnTo>
                    <a:pt x="13" y="360"/>
                  </a:lnTo>
                  <a:lnTo>
                    <a:pt x="14" y="363"/>
                  </a:lnTo>
                  <a:lnTo>
                    <a:pt x="15" y="366"/>
                  </a:lnTo>
                  <a:lnTo>
                    <a:pt x="17" y="368"/>
                  </a:lnTo>
                  <a:lnTo>
                    <a:pt x="19" y="371"/>
                  </a:lnTo>
                  <a:lnTo>
                    <a:pt x="20" y="374"/>
                  </a:lnTo>
                  <a:lnTo>
                    <a:pt x="22" y="377"/>
                  </a:lnTo>
                  <a:lnTo>
                    <a:pt x="23" y="381"/>
                  </a:lnTo>
                  <a:lnTo>
                    <a:pt x="24" y="383"/>
                  </a:lnTo>
                  <a:lnTo>
                    <a:pt x="27" y="387"/>
                  </a:lnTo>
                  <a:lnTo>
                    <a:pt x="29" y="390"/>
                  </a:lnTo>
                  <a:lnTo>
                    <a:pt x="30" y="394"/>
                  </a:lnTo>
                  <a:lnTo>
                    <a:pt x="33" y="397"/>
                  </a:lnTo>
                  <a:lnTo>
                    <a:pt x="34" y="401"/>
                  </a:lnTo>
                  <a:lnTo>
                    <a:pt x="36" y="403"/>
                  </a:lnTo>
                  <a:lnTo>
                    <a:pt x="38" y="406"/>
                  </a:lnTo>
                  <a:lnTo>
                    <a:pt x="40" y="410"/>
                  </a:lnTo>
                  <a:lnTo>
                    <a:pt x="42" y="413"/>
                  </a:lnTo>
                  <a:lnTo>
                    <a:pt x="44" y="417"/>
                  </a:lnTo>
                  <a:lnTo>
                    <a:pt x="47" y="420"/>
                  </a:lnTo>
                  <a:lnTo>
                    <a:pt x="48" y="424"/>
                  </a:lnTo>
                  <a:lnTo>
                    <a:pt x="50" y="429"/>
                  </a:lnTo>
                  <a:lnTo>
                    <a:pt x="52" y="431"/>
                  </a:lnTo>
                  <a:lnTo>
                    <a:pt x="56" y="436"/>
                  </a:lnTo>
                  <a:lnTo>
                    <a:pt x="57" y="438"/>
                  </a:lnTo>
                  <a:lnTo>
                    <a:pt x="59" y="443"/>
                  </a:lnTo>
                  <a:lnTo>
                    <a:pt x="62" y="446"/>
                  </a:lnTo>
                  <a:lnTo>
                    <a:pt x="64" y="450"/>
                  </a:lnTo>
                  <a:lnTo>
                    <a:pt x="66" y="453"/>
                  </a:lnTo>
                  <a:lnTo>
                    <a:pt x="69" y="457"/>
                  </a:lnTo>
                  <a:lnTo>
                    <a:pt x="71" y="460"/>
                  </a:lnTo>
                  <a:lnTo>
                    <a:pt x="75" y="464"/>
                  </a:lnTo>
                  <a:lnTo>
                    <a:pt x="77" y="467"/>
                  </a:lnTo>
                  <a:lnTo>
                    <a:pt x="79" y="472"/>
                  </a:lnTo>
                  <a:lnTo>
                    <a:pt x="82" y="474"/>
                  </a:lnTo>
                  <a:lnTo>
                    <a:pt x="85" y="479"/>
                  </a:lnTo>
                  <a:lnTo>
                    <a:pt x="87" y="481"/>
                  </a:lnTo>
                  <a:lnTo>
                    <a:pt x="90" y="486"/>
                  </a:lnTo>
                  <a:lnTo>
                    <a:pt x="93" y="489"/>
                  </a:lnTo>
                  <a:lnTo>
                    <a:pt x="96" y="493"/>
                  </a:lnTo>
                  <a:lnTo>
                    <a:pt x="98" y="495"/>
                  </a:lnTo>
                  <a:lnTo>
                    <a:pt x="100" y="499"/>
                  </a:lnTo>
                  <a:lnTo>
                    <a:pt x="104" y="502"/>
                  </a:lnTo>
                  <a:lnTo>
                    <a:pt x="106" y="506"/>
                  </a:lnTo>
                  <a:lnTo>
                    <a:pt x="108" y="508"/>
                  </a:lnTo>
                  <a:lnTo>
                    <a:pt x="112" y="511"/>
                  </a:lnTo>
                  <a:lnTo>
                    <a:pt x="114" y="515"/>
                  </a:lnTo>
                  <a:lnTo>
                    <a:pt x="118" y="518"/>
                  </a:lnTo>
                  <a:lnTo>
                    <a:pt x="120" y="521"/>
                  </a:lnTo>
                  <a:lnTo>
                    <a:pt x="122" y="524"/>
                  </a:lnTo>
                  <a:lnTo>
                    <a:pt x="126" y="527"/>
                  </a:lnTo>
                  <a:lnTo>
                    <a:pt x="128" y="530"/>
                  </a:lnTo>
                  <a:lnTo>
                    <a:pt x="131" y="532"/>
                  </a:lnTo>
                  <a:lnTo>
                    <a:pt x="134" y="535"/>
                  </a:lnTo>
                  <a:lnTo>
                    <a:pt x="136" y="538"/>
                  </a:lnTo>
                  <a:lnTo>
                    <a:pt x="140" y="541"/>
                  </a:lnTo>
                  <a:lnTo>
                    <a:pt x="142" y="543"/>
                  </a:lnTo>
                  <a:lnTo>
                    <a:pt x="146" y="546"/>
                  </a:lnTo>
                  <a:lnTo>
                    <a:pt x="148" y="549"/>
                  </a:lnTo>
                  <a:lnTo>
                    <a:pt x="150" y="551"/>
                  </a:lnTo>
                  <a:lnTo>
                    <a:pt x="153" y="553"/>
                  </a:lnTo>
                  <a:lnTo>
                    <a:pt x="156" y="556"/>
                  </a:lnTo>
                  <a:lnTo>
                    <a:pt x="159" y="558"/>
                  </a:lnTo>
                  <a:lnTo>
                    <a:pt x="161" y="562"/>
                  </a:lnTo>
                  <a:lnTo>
                    <a:pt x="163" y="563"/>
                  </a:lnTo>
                  <a:lnTo>
                    <a:pt x="167" y="566"/>
                  </a:lnTo>
                  <a:lnTo>
                    <a:pt x="169" y="567"/>
                  </a:lnTo>
                  <a:lnTo>
                    <a:pt x="171" y="570"/>
                  </a:lnTo>
                  <a:lnTo>
                    <a:pt x="174" y="572"/>
                  </a:lnTo>
                  <a:lnTo>
                    <a:pt x="176" y="574"/>
                  </a:lnTo>
                  <a:lnTo>
                    <a:pt x="178" y="577"/>
                  </a:lnTo>
                  <a:lnTo>
                    <a:pt x="182" y="579"/>
                  </a:lnTo>
                  <a:lnTo>
                    <a:pt x="187" y="581"/>
                  </a:lnTo>
                  <a:lnTo>
                    <a:pt x="190" y="585"/>
                  </a:lnTo>
                  <a:lnTo>
                    <a:pt x="195" y="588"/>
                  </a:lnTo>
                  <a:lnTo>
                    <a:pt x="198" y="592"/>
                  </a:lnTo>
                  <a:lnTo>
                    <a:pt x="202" y="595"/>
                  </a:lnTo>
                  <a:lnTo>
                    <a:pt x="206" y="598"/>
                  </a:lnTo>
                  <a:lnTo>
                    <a:pt x="209" y="600"/>
                  </a:lnTo>
                  <a:lnTo>
                    <a:pt x="212" y="602"/>
                  </a:lnTo>
                  <a:lnTo>
                    <a:pt x="214" y="603"/>
                  </a:lnTo>
                  <a:lnTo>
                    <a:pt x="218" y="606"/>
                  </a:lnTo>
                  <a:lnTo>
                    <a:pt x="219" y="607"/>
                  </a:lnTo>
                  <a:lnTo>
                    <a:pt x="221" y="609"/>
                  </a:lnTo>
                  <a:lnTo>
                    <a:pt x="224" y="610"/>
                  </a:lnTo>
                  <a:lnTo>
                    <a:pt x="225" y="610"/>
                  </a:lnTo>
                  <a:lnTo>
                    <a:pt x="266" y="605"/>
                  </a:lnTo>
                  <a:lnTo>
                    <a:pt x="331" y="650"/>
                  </a:lnTo>
                  <a:lnTo>
                    <a:pt x="569" y="721"/>
                  </a:lnTo>
                  <a:lnTo>
                    <a:pt x="622" y="661"/>
                  </a:lnTo>
                  <a:lnTo>
                    <a:pt x="632" y="605"/>
                  </a:lnTo>
                  <a:lnTo>
                    <a:pt x="656" y="624"/>
                  </a:lnTo>
                  <a:lnTo>
                    <a:pt x="706" y="580"/>
                  </a:lnTo>
                  <a:lnTo>
                    <a:pt x="716" y="543"/>
                  </a:lnTo>
                  <a:lnTo>
                    <a:pt x="717" y="542"/>
                  </a:lnTo>
                  <a:lnTo>
                    <a:pt x="718" y="541"/>
                  </a:lnTo>
                  <a:lnTo>
                    <a:pt x="720" y="538"/>
                  </a:lnTo>
                  <a:lnTo>
                    <a:pt x="725" y="535"/>
                  </a:lnTo>
                  <a:lnTo>
                    <a:pt x="726" y="531"/>
                  </a:lnTo>
                  <a:lnTo>
                    <a:pt x="729" y="529"/>
                  </a:lnTo>
                  <a:lnTo>
                    <a:pt x="731" y="527"/>
                  </a:lnTo>
                  <a:lnTo>
                    <a:pt x="734" y="523"/>
                  </a:lnTo>
                  <a:lnTo>
                    <a:pt x="737" y="521"/>
                  </a:lnTo>
                  <a:lnTo>
                    <a:pt x="739" y="517"/>
                  </a:lnTo>
                  <a:lnTo>
                    <a:pt x="743" y="514"/>
                  </a:lnTo>
                  <a:lnTo>
                    <a:pt x="746" y="510"/>
                  </a:lnTo>
                  <a:lnTo>
                    <a:pt x="748" y="506"/>
                  </a:lnTo>
                  <a:lnTo>
                    <a:pt x="752" y="502"/>
                  </a:lnTo>
                  <a:lnTo>
                    <a:pt x="755" y="497"/>
                  </a:lnTo>
                  <a:lnTo>
                    <a:pt x="759" y="494"/>
                  </a:lnTo>
                  <a:lnTo>
                    <a:pt x="762" y="489"/>
                  </a:lnTo>
                  <a:lnTo>
                    <a:pt x="766" y="485"/>
                  </a:lnTo>
                  <a:lnTo>
                    <a:pt x="769" y="480"/>
                  </a:lnTo>
                  <a:lnTo>
                    <a:pt x="774" y="475"/>
                  </a:lnTo>
                  <a:lnTo>
                    <a:pt x="775" y="473"/>
                  </a:lnTo>
                  <a:lnTo>
                    <a:pt x="776" y="471"/>
                  </a:lnTo>
                  <a:lnTo>
                    <a:pt x="779" y="468"/>
                  </a:lnTo>
                  <a:lnTo>
                    <a:pt x="781" y="466"/>
                  </a:lnTo>
                  <a:lnTo>
                    <a:pt x="782" y="464"/>
                  </a:lnTo>
                  <a:lnTo>
                    <a:pt x="783" y="461"/>
                  </a:lnTo>
                  <a:lnTo>
                    <a:pt x="786" y="458"/>
                  </a:lnTo>
                  <a:lnTo>
                    <a:pt x="788" y="455"/>
                  </a:lnTo>
                  <a:lnTo>
                    <a:pt x="789" y="453"/>
                  </a:lnTo>
                  <a:lnTo>
                    <a:pt x="791" y="451"/>
                  </a:lnTo>
                  <a:lnTo>
                    <a:pt x="793" y="448"/>
                  </a:lnTo>
                  <a:lnTo>
                    <a:pt x="795" y="446"/>
                  </a:lnTo>
                  <a:lnTo>
                    <a:pt x="796" y="443"/>
                  </a:lnTo>
                  <a:lnTo>
                    <a:pt x="797" y="440"/>
                  </a:lnTo>
                  <a:lnTo>
                    <a:pt x="800" y="438"/>
                  </a:lnTo>
                  <a:lnTo>
                    <a:pt x="801" y="436"/>
                  </a:lnTo>
                  <a:lnTo>
                    <a:pt x="803" y="433"/>
                  </a:lnTo>
                  <a:lnTo>
                    <a:pt x="804" y="431"/>
                  </a:lnTo>
                  <a:lnTo>
                    <a:pt x="805" y="427"/>
                  </a:lnTo>
                  <a:lnTo>
                    <a:pt x="807" y="425"/>
                  </a:lnTo>
                  <a:lnTo>
                    <a:pt x="808" y="423"/>
                  </a:lnTo>
                  <a:lnTo>
                    <a:pt x="809" y="419"/>
                  </a:lnTo>
                  <a:lnTo>
                    <a:pt x="810" y="417"/>
                  </a:lnTo>
                  <a:lnTo>
                    <a:pt x="812" y="415"/>
                  </a:lnTo>
                  <a:lnTo>
                    <a:pt x="812" y="412"/>
                  </a:lnTo>
                  <a:lnTo>
                    <a:pt x="815" y="409"/>
                  </a:lnTo>
                  <a:lnTo>
                    <a:pt x="815" y="406"/>
                  </a:lnTo>
                  <a:lnTo>
                    <a:pt x="816" y="404"/>
                  </a:lnTo>
                  <a:lnTo>
                    <a:pt x="817" y="401"/>
                  </a:lnTo>
                  <a:lnTo>
                    <a:pt x="818" y="399"/>
                  </a:lnTo>
                  <a:lnTo>
                    <a:pt x="821" y="396"/>
                  </a:lnTo>
                  <a:lnTo>
                    <a:pt x="822" y="394"/>
                  </a:lnTo>
                  <a:lnTo>
                    <a:pt x="822" y="391"/>
                  </a:lnTo>
                  <a:lnTo>
                    <a:pt x="823" y="389"/>
                  </a:lnTo>
                  <a:lnTo>
                    <a:pt x="824" y="385"/>
                  </a:lnTo>
                  <a:lnTo>
                    <a:pt x="825" y="383"/>
                  </a:lnTo>
                  <a:lnTo>
                    <a:pt x="828" y="378"/>
                  </a:lnTo>
                  <a:lnTo>
                    <a:pt x="830" y="374"/>
                  </a:lnTo>
                  <a:lnTo>
                    <a:pt x="831" y="369"/>
                  </a:lnTo>
                  <a:lnTo>
                    <a:pt x="832" y="364"/>
                  </a:lnTo>
                  <a:lnTo>
                    <a:pt x="835" y="361"/>
                  </a:lnTo>
                  <a:lnTo>
                    <a:pt x="836" y="356"/>
                  </a:lnTo>
                  <a:lnTo>
                    <a:pt x="837" y="352"/>
                  </a:lnTo>
                  <a:lnTo>
                    <a:pt x="838" y="348"/>
                  </a:lnTo>
                  <a:lnTo>
                    <a:pt x="839" y="345"/>
                  </a:lnTo>
                  <a:lnTo>
                    <a:pt x="842" y="341"/>
                  </a:lnTo>
                  <a:lnTo>
                    <a:pt x="842" y="338"/>
                  </a:lnTo>
                  <a:lnTo>
                    <a:pt x="843" y="334"/>
                  </a:lnTo>
                  <a:lnTo>
                    <a:pt x="844" y="332"/>
                  </a:lnTo>
                  <a:lnTo>
                    <a:pt x="845" y="329"/>
                  </a:lnTo>
                  <a:lnTo>
                    <a:pt x="845" y="325"/>
                  </a:lnTo>
                  <a:lnTo>
                    <a:pt x="847" y="321"/>
                  </a:lnTo>
                  <a:lnTo>
                    <a:pt x="847" y="320"/>
                  </a:lnTo>
                  <a:lnTo>
                    <a:pt x="847" y="319"/>
                  </a:lnTo>
                  <a:lnTo>
                    <a:pt x="847" y="318"/>
                  </a:lnTo>
                  <a:lnTo>
                    <a:pt x="846" y="314"/>
                  </a:lnTo>
                  <a:lnTo>
                    <a:pt x="845" y="312"/>
                  </a:lnTo>
                  <a:lnTo>
                    <a:pt x="845" y="310"/>
                  </a:lnTo>
                  <a:lnTo>
                    <a:pt x="844" y="306"/>
                  </a:lnTo>
                  <a:lnTo>
                    <a:pt x="844" y="303"/>
                  </a:lnTo>
                  <a:lnTo>
                    <a:pt x="842" y="298"/>
                  </a:lnTo>
                  <a:lnTo>
                    <a:pt x="840" y="293"/>
                  </a:lnTo>
                  <a:lnTo>
                    <a:pt x="838" y="289"/>
                  </a:lnTo>
                  <a:lnTo>
                    <a:pt x="837" y="284"/>
                  </a:lnTo>
                  <a:lnTo>
                    <a:pt x="836" y="282"/>
                  </a:lnTo>
                  <a:lnTo>
                    <a:pt x="835" y="279"/>
                  </a:lnTo>
                  <a:lnTo>
                    <a:pt x="833" y="276"/>
                  </a:lnTo>
                  <a:lnTo>
                    <a:pt x="832" y="274"/>
                  </a:lnTo>
                  <a:lnTo>
                    <a:pt x="831" y="270"/>
                  </a:lnTo>
                  <a:lnTo>
                    <a:pt x="830" y="268"/>
                  </a:lnTo>
                  <a:lnTo>
                    <a:pt x="829" y="264"/>
                  </a:lnTo>
                  <a:lnTo>
                    <a:pt x="828" y="262"/>
                  </a:lnTo>
                  <a:lnTo>
                    <a:pt x="826" y="258"/>
                  </a:lnTo>
                  <a:lnTo>
                    <a:pt x="825" y="255"/>
                  </a:lnTo>
                  <a:lnTo>
                    <a:pt x="823" y="251"/>
                  </a:lnTo>
                  <a:lnTo>
                    <a:pt x="822" y="249"/>
                  </a:lnTo>
                  <a:lnTo>
                    <a:pt x="821" y="246"/>
                  </a:lnTo>
                  <a:lnTo>
                    <a:pt x="818" y="242"/>
                  </a:lnTo>
                  <a:lnTo>
                    <a:pt x="817" y="239"/>
                  </a:lnTo>
                  <a:lnTo>
                    <a:pt x="816" y="236"/>
                  </a:lnTo>
                  <a:lnTo>
                    <a:pt x="814" y="233"/>
                  </a:lnTo>
                  <a:lnTo>
                    <a:pt x="811" y="229"/>
                  </a:lnTo>
                  <a:lnTo>
                    <a:pt x="809" y="226"/>
                  </a:lnTo>
                  <a:lnTo>
                    <a:pt x="808" y="222"/>
                  </a:lnTo>
                  <a:lnTo>
                    <a:pt x="805" y="219"/>
                  </a:lnTo>
                  <a:lnTo>
                    <a:pt x="803" y="216"/>
                  </a:lnTo>
                  <a:lnTo>
                    <a:pt x="801" y="213"/>
                  </a:lnTo>
                  <a:lnTo>
                    <a:pt x="798" y="209"/>
                  </a:lnTo>
                  <a:lnTo>
                    <a:pt x="796" y="206"/>
                  </a:lnTo>
                  <a:lnTo>
                    <a:pt x="794" y="202"/>
                  </a:lnTo>
                  <a:lnTo>
                    <a:pt x="791" y="199"/>
                  </a:lnTo>
                  <a:lnTo>
                    <a:pt x="789" y="195"/>
                  </a:lnTo>
                  <a:lnTo>
                    <a:pt x="787" y="192"/>
                  </a:lnTo>
                  <a:lnTo>
                    <a:pt x="783" y="190"/>
                  </a:lnTo>
                  <a:lnTo>
                    <a:pt x="781" y="185"/>
                  </a:lnTo>
                  <a:lnTo>
                    <a:pt x="779" y="183"/>
                  </a:lnTo>
                  <a:lnTo>
                    <a:pt x="775" y="179"/>
                  </a:lnTo>
                  <a:lnTo>
                    <a:pt x="773" y="176"/>
                  </a:lnTo>
                  <a:lnTo>
                    <a:pt x="769" y="172"/>
                  </a:lnTo>
                  <a:lnTo>
                    <a:pt x="767" y="170"/>
                  </a:lnTo>
                  <a:lnTo>
                    <a:pt x="764" y="166"/>
                  </a:lnTo>
                  <a:lnTo>
                    <a:pt x="760" y="163"/>
                  </a:lnTo>
                  <a:lnTo>
                    <a:pt x="758" y="160"/>
                  </a:lnTo>
                  <a:lnTo>
                    <a:pt x="754" y="158"/>
                  </a:lnTo>
                  <a:lnTo>
                    <a:pt x="751" y="155"/>
                  </a:lnTo>
                  <a:lnTo>
                    <a:pt x="746" y="151"/>
                  </a:lnTo>
                  <a:lnTo>
                    <a:pt x="743" y="148"/>
                  </a:lnTo>
                  <a:lnTo>
                    <a:pt x="739" y="145"/>
                  </a:lnTo>
                  <a:lnTo>
                    <a:pt x="736" y="142"/>
                  </a:lnTo>
                  <a:lnTo>
                    <a:pt x="731" y="139"/>
                  </a:lnTo>
                  <a:lnTo>
                    <a:pt x="727" y="137"/>
                  </a:lnTo>
                  <a:lnTo>
                    <a:pt x="724" y="135"/>
                  </a:lnTo>
                  <a:lnTo>
                    <a:pt x="719" y="131"/>
                  </a:lnTo>
                  <a:lnTo>
                    <a:pt x="716" y="129"/>
                  </a:lnTo>
                  <a:lnTo>
                    <a:pt x="711" y="127"/>
                  </a:lnTo>
                  <a:lnTo>
                    <a:pt x="708" y="123"/>
                  </a:lnTo>
                  <a:lnTo>
                    <a:pt x="703" y="121"/>
                  </a:lnTo>
                  <a:lnTo>
                    <a:pt x="698" y="118"/>
                  </a:lnTo>
                  <a:lnTo>
                    <a:pt x="695" y="115"/>
                  </a:lnTo>
                  <a:lnTo>
                    <a:pt x="690" y="113"/>
                  </a:lnTo>
                  <a:lnTo>
                    <a:pt x="685" y="110"/>
                  </a:lnTo>
                  <a:lnTo>
                    <a:pt x="682" y="108"/>
                  </a:lnTo>
                  <a:lnTo>
                    <a:pt x="677" y="104"/>
                  </a:lnTo>
                  <a:lnTo>
                    <a:pt x="674" y="103"/>
                  </a:lnTo>
                  <a:lnTo>
                    <a:pt x="669" y="100"/>
                  </a:lnTo>
                  <a:lnTo>
                    <a:pt x="664" y="97"/>
                  </a:lnTo>
                  <a:lnTo>
                    <a:pt x="661" y="95"/>
                  </a:lnTo>
                  <a:lnTo>
                    <a:pt x="656" y="94"/>
                  </a:lnTo>
                  <a:lnTo>
                    <a:pt x="652" y="92"/>
                  </a:lnTo>
                  <a:lnTo>
                    <a:pt x="648" y="89"/>
                  </a:lnTo>
                  <a:lnTo>
                    <a:pt x="643" y="87"/>
                  </a:lnTo>
                  <a:lnTo>
                    <a:pt x="640" y="85"/>
                  </a:lnTo>
                  <a:lnTo>
                    <a:pt x="635" y="83"/>
                  </a:lnTo>
                  <a:lnTo>
                    <a:pt x="632" y="81"/>
                  </a:lnTo>
                  <a:lnTo>
                    <a:pt x="627" y="79"/>
                  </a:lnTo>
                  <a:lnTo>
                    <a:pt x="624" y="78"/>
                  </a:lnTo>
                  <a:lnTo>
                    <a:pt x="620" y="75"/>
                  </a:lnTo>
                  <a:lnTo>
                    <a:pt x="615" y="73"/>
                  </a:lnTo>
                  <a:lnTo>
                    <a:pt x="612" y="72"/>
                  </a:lnTo>
                  <a:lnTo>
                    <a:pt x="608" y="69"/>
                  </a:lnTo>
                  <a:lnTo>
                    <a:pt x="604" y="68"/>
                  </a:lnTo>
                  <a:lnTo>
                    <a:pt x="601" y="66"/>
                  </a:lnTo>
                  <a:lnTo>
                    <a:pt x="598" y="65"/>
                  </a:lnTo>
                  <a:lnTo>
                    <a:pt x="594" y="64"/>
                  </a:lnTo>
                  <a:lnTo>
                    <a:pt x="591" y="61"/>
                  </a:lnTo>
                  <a:lnTo>
                    <a:pt x="587" y="60"/>
                  </a:lnTo>
                  <a:lnTo>
                    <a:pt x="584" y="59"/>
                  </a:lnTo>
                  <a:lnTo>
                    <a:pt x="582" y="58"/>
                  </a:lnTo>
                  <a:lnTo>
                    <a:pt x="578" y="57"/>
                  </a:lnTo>
                  <a:lnTo>
                    <a:pt x="576" y="55"/>
                  </a:lnTo>
                  <a:lnTo>
                    <a:pt x="572" y="54"/>
                  </a:lnTo>
                  <a:lnTo>
                    <a:pt x="570" y="54"/>
                  </a:lnTo>
                  <a:lnTo>
                    <a:pt x="568" y="52"/>
                  </a:lnTo>
                  <a:lnTo>
                    <a:pt x="565" y="51"/>
                  </a:lnTo>
                  <a:lnTo>
                    <a:pt x="563" y="50"/>
                  </a:lnTo>
                  <a:lnTo>
                    <a:pt x="561" y="50"/>
                  </a:lnTo>
                  <a:lnTo>
                    <a:pt x="557" y="47"/>
                  </a:lnTo>
                  <a:lnTo>
                    <a:pt x="555" y="47"/>
                  </a:lnTo>
                  <a:lnTo>
                    <a:pt x="553" y="46"/>
                  </a:lnTo>
                  <a:lnTo>
                    <a:pt x="551" y="45"/>
                  </a:lnTo>
                  <a:lnTo>
                    <a:pt x="549" y="45"/>
                  </a:lnTo>
                  <a:lnTo>
                    <a:pt x="396" y="0"/>
                  </a:lnTo>
                  <a:lnTo>
                    <a:pt x="339" y="19"/>
                  </a:lnTo>
                  <a:lnTo>
                    <a:pt x="266" y="57"/>
                  </a:lnTo>
                  <a:lnTo>
                    <a:pt x="266" y="57"/>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1" name="Freeform 11"/>
            <p:cNvSpPr>
              <a:spLocks/>
            </p:cNvSpPr>
            <p:nvPr/>
          </p:nvSpPr>
          <p:spPr bwMode="auto">
            <a:xfrm>
              <a:off x="4729163" y="6211888"/>
              <a:ext cx="33338" cy="28575"/>
            </a:xfrm>
            <a:custGeom>
              <a:avLst/>
              <a:gdLst/>
              <a:ahLst/>
              <a:cxnLst>
                <a:cxn ang="0">
                  <a:pos x="0" y="39"/>
                </a:cxn>
                <a:cxn ang="0">
                  <a:pos x="85" y="0"/>
                </a:cxn>
                <a:cxn ang="0">
                  <a:pos x="131" y="16"/>
                </a:cxn>
                <a:cxn ang="0">
                  <a:pos x="146" y="123"/>
                </a:cxn>
                <a:cxn ang="0">
                  <a:pos x="122" y="127"/>
                </a:cxn>
                <a:cxn ang="0">
                  <a:pos x="111" y="95"/>
                </a:cxn>
                <a:cxn ang="0">
                  <a:pos x="34" y="92"/>
                </a:cxn>
                <a:cxn ang="0">
                  <a:pos x="0" y="39"/>
                </a:cxn>
                <a:cxn ang="0">
                  <a:pos x="0" y="39"/>
                </a:cxn>
              </a:cxnLst>
              <a:rect l="0" t="0" r="r" b="b"/>
              <a:pathLst>
                <a:path w="146" h="127">
                  <a:moveTo>
                    <a:pt x="0" y="39"/>
                  </a:moveTo>
                  <a:lnTo>
                    <a:pt x="85" y="0"/>
                  </a:lnTo>
                  <a:lnTo>
                    <a:pt x="131" y="16"/>
                  </a:lnTo>
                  <a:lnTo>
                    <a:pt x="146" y="123"/>
                  </a:lnTo>
                  <a:lnTo>
                    <a:pt x="122" y="127"/>
                  </a:lnTo>
                  <a:lnTo>
                    <a:pt x="111" y="95"/>
                  </a:lnTo>
                  <a:lnTo>
                    <a:pt x="34" y="92"/>
                  </a:lnTo>
                  <a:lnTo>
                    <a:pt x="0" y="39"/>
                  </a:lnTo>
                  <a:lnTo>
                    <a:pt x="0" y="39"/>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2" name="Freeform 12"/>
            <p:cNvSpPr>
              <a:spLocks/>
            </p:cNvSpPr>
            <p:nvPr/>
          </p:nvSpPr>
          <p:spPr bwMode="auto">
            <a:xfrm>
              <a:off x="4759325" y="6213475"/>
              <a:ext cx="26988" cy="28575"/>
            </a:xfrm>
            <a:custGeom>
              <a:avLst/>
              <a:gdLst/>
              <a:ahLst/>
              <a:cxnLst>
                <a:cxn ang="0">
                  <a:pos x="29" y="0"/>
                </a:cxn>
                <a:cxn ang="0">
                  <a:pos x="78" y="3"/>
                </a:cxn>
                <a:cxn ang="0">
                  <a:pos x="95" y="31"/>
                </a:cxn>
                <a:cxn ang="0">
                  <a:pos x="123" y="46"/>
                </a:cxn>
                <a:cxn ang="0">
                  <a:pos x="117" y="85"/>
                </a:cxn>
                <a:cxn ang="0">
                  <a:pos x="78" y="122"/>
                </a:cxn>
                <a:cxn ang="0">
                  <a:pos x="48" y="109"/>
                </a:cxn>
                <a:cxn ang="0">
                  <a:pos x="41" y="91"/>
                </a:cxn>
                <a:cxn ang="0">
                  <a:pos x="7" y="91"/>
                </a:cxn>
                <a:cxn ang="0">
                  <a:pos x="0" y="56"/>
                </a:cxn>
                <a:cxn ang="0">
                  <a:pos x="29" y="0"/>
                </a:cxn>
                <a:cxn ang="0">
                  <a:pos x="29" y="0"/>
                </a:cxn>
              </a:cxnLst>
              <a:rect l="0" t="0" r="r" b="b"/>
              <a:pathLst>
                <a:path w="123" h="122">
                  <a:moveTo>
                    <a:pt x="29" y="0"/>
                  </a:moveTo>
                  <a:lnTo>
                    <a:pt x="78" y="3"/>
                  </a:lnTo>
                  <a:lnTo>
                    <a:pt x="95" y="31"/>
                  </a:lnTo>
                  <a:lnTo>
                    <a:pt x="123" y="46"/>
                  </a:lnTo>
                  <a:lnTo>
                    <a:pt x="117" y="85"/>
                  </a:lnTo>
                  <a:lnTo>
                    <a:pt x="78" y="122"/>
                  </a:lnTo>
                  <a:lnTo>
                    <a:pt x="48" y="109"/>
                  </a:lnTo>
                  <a:lnTo>
                    <a:pt x="41" y="91"/>
                  </a:lnTo>
                  <a:lnTo>
                    <a:pt x="7" y="91"/>
                  </a:lnTo>
                  <a:lnTo>
                    <a:pt x="0" y="56"/>
                  </a:lnTo>
                  <a:lnTo>
                    <a:pt x="29" y="0"/>
                  </a:lnTo>
                  <a:lnTo>
                    <a:pt x="29" y="0"/>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3" name="Freeform 13"/>
            <p:cNvSpPr>
              <a:spLocks/>
            </p:cNvSpPr>
            <p:nvPr/>
          </p:nvSpPr>
          <p:spPr bwMode="auto">
            <a:xfrm>
              <a:off x="4719638" y="6094413"/>
              <a:ext cx="65088" cy="112713"/>
            </a:xfrm>
            <a:custGeom>
              <a:avLst/>
              <a:gdLst/>
              <a:ahLst/>
              <a:cxnLst>
                <a:cxn ang="0">
                  <a:pos x="91" y="257"/>
                </a:cxn>
                <a:cxn ang="0">
                  <a:pos x="264" y="213"/>
                </a:cxn>
                <a:cxn ang="0">
                  <a:pos x="292" y="262"/>
                </a:cxn>
                <a:cxn ang="0">
                  <a:pos x="291" y="266"/>
                </a:cxn>
                <a:cxn ang="0">
                  <a:pos x="291" y="269"/>
                </a:cxn>
                <a:cxn ang="0">
                  <a:pos x="289" y="275"/>
                </a:cxn>
                <a:cxn ang="0">
                  <a:pos x="289" y="281"/>
                </a:cxn>
                <a:cxn ang="0">
                  <a:pos x="288" y="288"/>
                </a:cxn>
                <a:cxn ang="0">
                  <a:pos x="287" y="296"/>
                </a:cxn>
                <a:cxn ang="0">
                  <a:pos x="286" y="304"/>
                </a:cxn>
                <a:cxn ang="0">
                  <a:pos x="284" y="314"/>
                </a:cxn>
                <a:cxn ang="0">
                  <a:pos x="282" y="321"/>
                </a:cxn>
                <a:cxn ang="0">
                  <a:pos x="281" y="326"/>
                </a:cxn>
                <a:cxn ang="0">
                  <a:pos x="280" y="331"/>
                </a:cxn>
                <a:cxn ang="0">
                  <a:pos x="279" y="337"/>
                </a:cxn>
                <a:cxn ang="0">
                  <a:pos x="278" y="343"/>
                </a:cxn>
                <a:cxn ang="0">
                  <a:pos x="277" y="347"/>
                </a:cxn>
                <a:cxn ang="0">
                  <a:pos x="274" y="353"/>
                </a:cxn>
                <a:cxn ang="0">
                  <a:pos x="273" y="358"/>
                </a:cxn>
                <a:cxn ang="0">
                  <a:pos x="272" y="364"/>
                </a:cxn>
                <a:cxn ang="0">
                  <a:pos x="270" y="370"/>
                </a:cxn>
                <a:cxn ang="0">
                  <a:pos x="268" y="375"/>
                </a:cxn>
                <a:cxn ang="0">
                  <a:pos x="266" y="381"/>
                </a:cxn>
                <a:cxn ang="0">
                  <a:pos x="264" y="387"/>
                </a:cxn>
                <a:cxn ang="0">
                  <a:pos x="263" y="393"/>
                </a:cxn>
                <a:cxn ang="0">
                  <a:pos x="260" y="398"/>
                </a:cxn>
                <a:cxn ang="0">
                  <a:pos x="258" y="403"/>
                </a:cxn>
                <a:cxn ang="0">
                  <a:pos x="256" y="409"/>
                </a:cxn>
                <a:cxn ang="0">
                  <a:pos x="253" y="415"/>
                </a:cxn>
                <a:cxn ang="0">
                  <a:pos x="251" y="420"/>
                </a:cxn>
                <a:cxn ang="0">
                  <a:pos x="249" y="424"/>
                </a:cxn>
                <a:cxn ang="0">
                  <a:pos x="245" y="433"/>
                </a:cxn>
                <a:cxn ang="0">
                  <a:pos x="241" y="441"/>
                </a:cxn>
                <a:cxn ang="0">
                  <a:pos x="237" y="450"/>
                </a:cxn>
                <a:cxn ang="0">
                  <a:pos x="234" y="458"/>
                </a:cxn>
                <a:cxn ang="0">
                  <a:pos x="229" y="466"/>
                </a:cxn>
                <a:cxn ang="0">
                  <a:pos x="225" y="472"/>
                </a:cxn>
                <a:cxn ang="0">
                  <a:pos x="222" y="478"/>
                </a:cxn>
                <a:cxn ang="0">
                  <a:pos x="218" y="484"/>
                </a:cxn>
                <a:cxn ang="0">
                  <a:pos x="215" y="490"/>
                </a:cxn>
                <a:cxn ang="0">
                  <a:pos x="213" y="493"/>
                </a:cxn>
                <a:cxn ang="0">
                  <a:pos x="66" y="422"/>
                </a:cxn>
                <a:cxn ang="0">
                  <a:pos x="32" y="388"/>
                </a:cxn>
                <a:cxn ang="0">
                  <a:pos x="37" y="154"/>
                </a:cxn>
                <a:cxn ang="0">
                  <a:pos x="33" y="0"/>
                </a:cxn>
                <a:cxn ang="0">
                  <a:pos x="56" y="55"/>
                </a:cxn>
              </a:cxnLst>
              <a:rect l="0" t="0" r="r" b="b"/>
              <a:pathLst>
                <a:path w="292" h="494">
                  <a:moveTo>
                    <a:pt x="56" y="55"/>
                  </a:moveTo>
                  <a:lnTo>
                    <a:pt x="91" y="257"/>
                  </a:lnTo>
                  <a:lnTo>
                    <a:pt x="239" y="260"/>
                  </a:lnTo>
                  <a:lnTo>
                    <a:pt x="264" y="213"/>
                  </a:lnTo>
                  <a:lnTo>
                    <a:pt x="292" y="262"/>
                  </a:lnTo>
                  <a:lnTo>
                    <a:pt x="292" y="262"/>
                  </a:lnTo>
                  <a:lnTo>
                    <a:pt x="292" y="265"/>
                  </a:lnTo>
                  <a:lnTo>
                    <a:pt x="291" y="266"/>
                  </a:lnTo>
                  <a:lnTo>
                    <a:pt x="291" y="268"/>
                  </a:lnTo>
                  <a:lnTo>
                    <a:pt x="291" y="269"/>
                  </a:lnTo>
                  <a:lnTo>
                    <a:pt x="291" y="273"/>
                  </a:lnTo>
                  <a:lnTo>
                    <a:pt x="289" y="275"/>
                  </a:lnTo>
                  <a:lnTo>
                    <a:pt x="289" y="277"/>
                  </a:lnTo>
                  <a:lnTo>
                    <a:pt x="289" y="281"/>
                  </a:lnTo>
                  <a:lnTo>
                    <a:pt x="289" y="284"/>
                  </a:lnTo>
                  <a:lnTo>
                    <a:pt x="288" y="288"/>
                  </a:lnTo>
                  <a:lnTo>
                    <a:pt x="288" y="291"/>
                  </a:lnTo>
                  <a:lnTo>
                    <a:pt x="287" y="296"/>
                  </a:lnTo>
                  <a:lnTo>
                    <a:pt x="287" y="301"/>
                  </a:lnTo>
                  <a:lnTo>
                    <a:pt x="286" y="304"/>
                  </a:lnTo>
                  <a:lnTo>
                    <a:pt x="285" y="309"/>
                  </a:lnTo>
                  <a:lnTo>
                    <a:pt x="284" y="314"/>
                  </a:lnTo>
                  <a:lnTo>
                    <a:pt x="284" y="318"/>
                  </a:lnTo>
                  <a:lnTo>
                    <a:pt x="282" y="321"/>
                  </a:lnTo>
                  <a:lnTo>
                    <a:pt x="282" y="323"/>
                  </a:lnTo>
                  <a:lnTo>
                    <a:pt x="281" y="326"/>
                  </a:lnTo>
                  <a:lnTo>
                    <a:pt x="281" y="329"/>
                  </a:lnTo>
                  <a:lnTo>
                    <a:pt x="280" y="331"/>
                  </a:lnTo>
                  <a:lnTo>
                    <a:pt x="280" y="335"/>
                  </a:lnTo>
                  <a:lnTo>
                    <a:pt x="279" y="337"/>
                  </a:lnTo>
                  <a:lnTo>
                    <a:pt x="279" y="339"/>
                  </a:lnTo>
                  <a:lnTo>
                    <a:pt x="278" y="343"/>
                  </a:lnTo>
                  <a:lnTo>
                    <a:pt x="277" y="345"/>
                  </a:lnTo>
                  <a:lnTo>
                    <a:pt x="277" y="347"/>
                  </a:lnTo>
                  <a:lnTo>
                    <a:pt x="275" y="350"/>
                  </a:lnTo>
                  <a:lnTo>
                    <a:pt x="274" y="353"/>
                  </a:lnTo>
                  <a:lnTo>
                    <a:pt x="274" y="356"/>
                  </a:lnTo>
                  <a:lnTo>
                    <a:pt x="273" y="358"/>
                  </a:lnTo>
                  <a:lnTo>
                    <a:pt x="273" y="361"/>
                  </a:lnTo>
                  <a:lnTo>
                    <a:pt x="272" y="364"/>
                  </a:lnTo>
                  <a:lnTo>
                    <a:pt x="271" y="367"/>
                  </a:lnTo>
                  <a:lnTo>
                    <a:pt x="270" y="370"/>
                  </a:lnTo>
                  <a:lnTo>
                    <a:pt x="270" y="373"/>
                  </a:lnTo>
                  <a:lnTo>
                    <a:pt x="268" y="375"/>
                  </a:lnTo>
                  <a:lnTo>
                    <a:pt x="267" y="379"/>
                  </a:lnTo>
                  <a:lnTo>
                    <a:pt x="266" y="381"/>
                  </a:lnTo>
                  <a:lnTo>
                    <a:pt x="266" y="385"/>
                  </a:lnTo>
                  <a:lnTo>
                    <a:pt x="264" y="387"/>
                  </a:lnTo>
                  <a:lnTo>
                    <a:pt x="264" y="389"/>
                  </a:lnTo>
                  <a:lnTo>
                    <a:pt x="263" y="393"/>
                  </a:lnTo>
                  <a:lnTo>
                    <a:pt x="262" y="395"/>
                  </a:lnTo>
                  <a:lnTo>
                    <a:pt x="260" y="398"/>
                  </a:lnTo>
                  <a:lnTo>
                    <a:pt x="259" y="401"/>
                  </a:lnTo>
                  <a:lnTo>
                    <a:pt x="258" y="403"/>
                  </a:lnTo>
                  <a:lnTo>
                    <a:pt x="257" y="407"/>
                  </a:lnTo>
                  <a:lnTo>
                    <a:pt x="256" y="409"/>
                  </a:lnTo>
                  <a:lnTo>
                    <a:pt x="255" y="412"/>
                  </a:lnTo>
                  <a:lnTo>
                    <a:pt x="253" y="415"/>
                  </a:lnTo>
                  <a:lnTo>
                    <a:pt x="252" y="417"/>
                  </a:lnTo>
                  <a:lnTo>
                    <a:pt x="251" y="420"/>
                  </a:lnTo>
                  <a:lnTo>
                    <a:pt x="250" y="422"/>
                  </a:lnTo>
                  <a:lnTo>
                    <a:pt x="249" y="424"/>
                  </a:lnTo>
                  <a:lnTo>
                    <a:pt x="249" y="428"/>
                  </a:lnTo>
                  <a:lnTo>
                    <a:pt x="245" y="433"/>
                  </a:lnTo>
                  <a:lnTo>
                    <a:pt x="244" y="436"/>
                  </a:lnTo>
                  <a:lnTo>
                    <a:pt x="241" y="441"/>
                  </a:lnTo>
                  <a:lnTo>
                    <a:pt x="239" y="447"/>
                  </a:lnTo>
                  <a:lnTo>
                    <a:pt x="237" y="450"/>
                  </a:lnTo>
                  <a:lnTo>
                    <a:pt x="235" y="455"/>
                  </a:lnTo>
                  <a:lnTo>
                    <a:pt x="234" y="458"/>
                  </a:lnTo>
                  <a:lnTo>
                    <a:pt x="231" y="463"/>
                  </a:lnTo>
                  <a:lnTo>
                    <a:pt x="229" y="466"/>
                  </a:lnTo>
                  <a:lnTo>
                    <a:pt x="228" y="470"/>
                  </a:lnTo>
                  <a:lnTo>
                    <a:pt x="225" y="472"/>
                  </a:lnTo>
                  <a:lnTo>
                    <a:pt x="223" y="476"/>
                  </a:lnTo>
                  <a:lnTo>
                    <a:pt x="222" y="478"/>
                  </a:lnTo>
                  <a:lnTo>
                    <a:pt x="220" y="482"/>
                  </a:lnTo>
                  <a:lnTo>
                    <a:pt x="218" y="484"/>
                  </a:lnTo>
                  <a:lnTo>
                    <a:pt x="217" y="486"/>
                  </a:lnTo>
                  <a:lnTo>
                    <a:pt x="215" y="490"/>
                  </a:lnTo>
                  <a:lnTo>
                    <a:pt x="214" y="492"/>
                  </a:lnTo>
                  <a:lnTo>
                    <a:pt x="213" y="493"/>
                  </a:lnTo>
                  <a:lnTo>
                    <a:pt x="213" y="494"/>
                  </a:lnTo>
                  <a:lnTo>
                    <a:pt x="66" y="422"/>
                  </a:lnTo>
                  <a:lnTo>
                    <a:pt x="82" y="331"/>
                  </a:lnTo>
                  <a:lnTo>
                    <a:pt x="32" y="388"/>
                  </a:lnTo>
                  <a:lnTo>
                    <a:pt x="0" y="347"/>
                  </a:lnTo>
                  <a:lnTo>
                    <a:pt x="37" y="154"/>
                  </a:lnTo>
                  <a:lnTo>
                    <a:pt x="3" y="24"/>
                  </a:lnTo>
                  <a:lnTo>
                    <a:pt x="33" y="0"/>
                  </a:lnTo>
                  <a:lnTo>
                    <a:pt x="56" y="55"/>
                  </a:lnTo>
                  <a:lnTo>
                    <a:pt x="56" y="55"/>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4" name="Freeform 14"/>
            <p:cNvSpPr>
              <a:spLocks/>
            </p:cNvSpPr>
            <p:nvPr/>
          </p:nvSpPr>
          <p:spPr bwMode="auto">
            <a:xfrm>
              <a:off x="4651375" y="6100763"/>
              <a:ext cx="79375" cy="117475"/>
            </a:xfrm>
            <a:custGeom>
              <a:avLst/>
              <a:gdLst/>
              <a:ahLst/>
              <a:cxnLst>
                <a:cxn ang="0">
                  <a:pos x="267" y="135"/>
                </a:cxn>
                <a:cxn ang="0">
                  <a:pos x="161" y="210"/>
                </a:cxn>
                <a:cxn ang="0">
                  <a:pos x="268" y="402"/>
                </a:cxn>
                <a:cxn ang="0">
                  <a:pos x="297" y="432"/>
                </a:cxn>
                <a:cxn ang="0">
                  <a:pos x="302" y="514"/>
                </a:cxn>
                <a:cxn ang="0">
                  <a:pos x="293" y="516"/>
                </a:cxn>
                <a:cxn ang="0">
                  <a:pos x="285" y="518"/>
                </a:cxn>
                <a:cxn ang="0">
                  <a:pos x="275" y="518"/>
                </a:cxn>
                <a:cxn ang="0">
                  <a:pos x="262" y="516"/>
                </a:cxn>
                <a:cxn ang="0">
                  <a:pos x="248" y="513"/>
                </a:cxn>
                <a:cxn ang="0">
                  <a:pos x="241" y="511"/>
                </a:cxn>
                <a:cxn ang="0">
                  <a:pos x="232" y="508"/>
                </a:cxn>
                <a:cxn ang="0">
                  <a:pos x="223" y="504"/>
                </a:cxn>
                <a:cxn ang="0">
                  <a:pos x="214" y="500"/>
                </a:cxn>
                <a:cxn ang="0">
                  <a:pos x="205" y="494"/>
                </a:cxn>
                <a:cxn ang="0">
                  <a:pos x="194" y="487"/>
                </a:cxn>
                <a:cxn ang="0">
                  <a:pos x="184" y="479"/>
                </a:cxn>
                <a:cxn ang="0">
                  <a:pos x="175" y="471"/>
                </a:cxn>
                <a:cxn ang="0">
                  <a:pos x="163" y="460"/>
                </a:cxn>
                <a:cxn ang="0">
                  <a:pos x="152" y="449"/>
                </a:cxn>
                <a:cxn ang="0">
                  <a:pos x="141" y="437"/>
                </a:cxn>
                <a:cxn ang="0">
                  <a:pos x="130" y="424"/>
                </a:cxn>
                <a:cxn ang="0">
                  <a:pos x="119" y="411"/>
                </a:cxn>
                <a:cxn ang="0">
                  <a:pos x="108" y="397"/>
                </a:cxn>
                <a:cxn ang="0">
                  <a:pos x="96" y="383"/>
                </a:cxn>
                <a:cxn ang="0">
                  <a:pos x="86" y="369"/>
                </a:cxn>
                <a:cxn ang="0">
                  <a:pos x="75" y="354"/>
                </a:cxn>
                <a:cxn ang="0">
                  <a:pos x="65" y="340"/>
                </a:cxn>
                <a:cxn ang="0">
                  <a:pos x="56" y="327"/>
                </a:cxn>
                <a:cxn ang="0">
                  <a:pos x="46" y="315"/>
                </a:cxn>
                <a:cxn ang="0">
                  <a:pos x="37" y="302"/>
                </a:cxn>
                <a:cxn ang="0">
                  <a:pos x="29" y="290"/>
                </a:cxn>
                <a:cxn ang="0">
                  <a:pos x="22" y="280"/>
                </a:cxn>
                <a:cxn ang="0">
                  <a:pos x="16" y="270"/>
                </a:cxn>
                <a:cxn ang="0">
                  <a:pos x="10" y="262"/>
                </a:cxn>
                <a:cxn ang="0">
                  <a:pos x="3" y="252"/>
                </a:cxn>
                <a:cxn ang="0">
                  <a:pos x="0" y="245"/>
                </a:cxn>
                <a:cxn ang="0">
                  <a:pos x="39" y="169"/>
                </a:cxn>
                <a:cxn ang="0">
                  <a:pos x="45" y="164"/>
                </a:cxn>
                <a:cxn ang="0">
                  <a:pos x="53" y="156"/>
                </a:cxn>
                <a:cxn ang="0">
                  <a:pos x="64" y="147"/>
                </a:cxn>
                <a:cxn ang="0">
                  <a:pos x="77" y="136"/>
                </a:cxn>
                <a:cxn ang="0">
                  <a:pos x="91" y="125"/>
                </a:cxn>
                <a:cxn ang="0">
                  <a:pos x="100" y="116"/>
                </a:cxn>
                <a:cxn ang="0">
                  <a:pos x="108" y="109"/>
                </a:cxn>
                <a:cxn ang="0">
                  <a:pos x="116" y="104"/>
                </a:cxn>
                <a:cxn ang="0">
                  <a:pos x="123" y="97"/>
                </a:cxn>
                <a:cxn ang="0">
                  <a:pos x="131" y="90"/>
                </a:cxn>
                <a:cxn ang="0">
                  <a:pos x="140" y="84"/>
                </a:cxn>
                <a:cxn ang="0">
                  <a:pos x="148" y="78"/>
                </a:cxn>
                <a:cxn ang="0">
                  <a:pos x="156" y="71"/>
                </a:cxn>
                <a:cxn ang="0">
                  <a:pos x="164" y="65"/>
                </a:cxn>
                <a:cxn ang="0">
                  <a:pos x="171" y="59"/>
                </a:cxn>
                <a:cxn ang="0">
                  <a:pos x="179" y="53"/>
                </a:cxn>
                <a:cxn ang="0">
                  <a:pos x="191" y="44"/>
                </a:cxn>
                <a:cxn ang="0">
                  <a:pos x="198" y="41"/>
                </a:cxn>
                <a:cxn ang="0">
                  <a:pos x="212" y="31"/>
                </a:cxn>
                <a:cxn ang="0">
                  <a:pos x="223" y="23"/>
                </a:cxn>
                <a:cxn ang="0">
                  <a:pos x="235" y="16"/>
                </a:cxn>
                <a:cxn ang="0">
                  <a:pos x="244" y="10"/>
                </a:cxn>
                <a:cxn ang="0">
                  <a:pos x="251" y="6"/>
                </a:cxn>
                <a:cxn ang="0">
                  <a:pos x="261" y="1"/>
                </a:cxn>
                <a:cxn ang="0">
                  <a:pos x="290" y="20"/>
                </a:cxn>
              </a:cxnLst>
              <a:rect l="0" t="0" r="r" b="b"/>
              <a:pathLst>
                <a:path w="354" h="518">
                  <a:moveTo>
                    <a:pt x="290" y="20"/>
                  </a:moveTo>
                  <a:lnTo>
                    <a:pt x="297" y="104"/>
                  </a:lnTo>
                  <a:lnTo>
                    <a:pt x="267" y="135"/>
                  </a:lnTo>
                  <a:lnTo>
                    <a:pt x="198" y="111"/>
                  </a:lnTo>
                  <a:lnTo>
                    <a:pt x="206" y="167"/>
                  </a:lnTo>
                  <a:lnTo>
                    <a:pt x="161" y="210"/>
                  </a:lnTo>
                  <a:lnTo>
                    <a:pt x="77" y="205"/>
                  </a:lnTo>
                  <a:lnTo>
                    <a:pt x="176" y="248"/>
                  </a:lnTo>
                  <a:lnTo>
                    <a:pt x="268" y="402"/>
                  </a:lnTo>
                  <a:lnTo>
                    <a:pt x="184" y="392"/>
                  </a:lnTo>
                  <a:lnTo>
                    <a:pt x="250" y="464"/>
                  </a:lnTo>
                  <a:lnTo>
                    <a:pt x="297" y="432"/>
                  </a:lnTo>
                  <a:lnTo>
                    <a:pt x="354" y="467"/>
                  </a:lnTo>
                  <a:lnTo>
                    <a:pt x="303" y="514"/>
                  </a:lnTo>
                  <a:lnTo>
                    <a:pt x="302" y="514"/>
                  </a:lnTo>
                  <a:lnTo>
                    <a:pt x="300" y="515"/>
                  </a:lnTo>
                  <a:lnTo>
                    <a:pt x="297" y="515"/>
                  </a:lnTo>
                  <a:lnTo>
                    <a:pt x="293" y="516"/>
                  </a:lnTo>
                  <a:lnTo>
                    <a:pt x="291" y="516"/>
                  </a:lnTo>
                  <a:lnTo>
                    <a:pt x="288" y="518"/>
                  </a:lnTo>
                  <a:lnTo>
                    <a:pt x="285" y="518"/>
                  </a:lnTo>
                  <a:lnTo>
                    <a:pt x="282" y="518"/>
                  </a:lnTo>
                  <a:lnTo>
                    <a:pt x="278" y="518"/>
                  </a:lnTo>
                  <a:lnTo>
                    <a:pt x="275" y="518"/>
                  </a:lnTo>
                  <a:lnTo>
                    <a:pt x="271" y="518"/>
                  </a:lnTo>
                  <a:lnTo>
                    <a:pt x="268" y="518"/>
                  </a:lnTo>
                  <a:lnTo>
                    <a:pt x="262" y="516"/>
                  </a:lnTo>
                  <a:lnTo>
                    <a:pt x="258" y="515"/>
                  </a:lnTo>
                  <a:lnTo>
                    <a:pt x="253" y="514"/>
                  </a:lnTo>
                  <a:lnTo>
                    <a:pt x="248" y="513"/>
                  </a:lnTo>
                  <a:lnTo>
                    <a:pt x="246" y="513"/>
                  </a:lnTo>
                  <a:lnTo>
                    <a:pt x="243" y="512"/>
                  </a:lnTo>
                  <a:lnTo>
                    <a:pt x="241" y="511"/>
                  </a:lnTo>
                  <a:lnTo>
                    <a:pt x="237" y="511"/>
                  </a:lnTo>
                  <a:lnTo>
                    <a:pt x="235" y="509"/>
                  </a:lnTo>
                  <a:lnTo>
                    <a:pt x="232" y="508"/>
                  </a:lnTo>
                  <a:lnTo>
                    <a:pt x="229" y="507"/>
                  </a:lnTo>
                  <a:lnTo>
                    <a:pt x="227" y="506"/>
                  </a:lnTo>
                  <a:lnTo>
                    <a:pt x="223" y="504"/>
                  </a:lnTo>
                  <a:lnTo>
                    <a:pt x="220" y="502"/>
                  </a:lnTo>
                  <a:lnTo>
                    <a:pt x="218" y="501"/>
                  </a:lnTo>
                  <a:lnTo>
                    <a:pt x="214" y="500"/>
                  </a:lnTo>
                  <a:lnTo>
                    <a:pt x="211" y="498"/>
                  </a:lnTo>
                  <a:lnTo>
                    <a:pt x="207" y="495"/>
                  </a:lnTo>
                  <a:lnTo>
                    <a:pt x="205" y="494"/>
                  </a:lnTo>
                  <a:lnTo>
                    <a:pt x="201" y="492"/>
                  </a:lnTo>
                  <a:lnTo>
                    <a:pt x="198" y="490"/>
                  </a:lnTo>
                  <a:lnTo>
                    <a:pt x="194" y="487"/>
                  </a:lnTo>
                  <a:lnTo>
                    <a:pt x="191" y="484"/>
                  </a:lnTo>
                  <a:lnTo>
                    <a:pt x="188" y="483"/>
                  </a:lnTo>
                  <a:lnTo>
                    <a:pt x="184" y="479"/>
                  </a:lnTo>
                  <a:lnTo>
                    <a:pt x="181" y="477"/>
                  </a:lnTo>
                  <a:lnTo>
                    <a:pt x="178" y="474"/>
                  </a:lnTo>
                  <a:lnTo>
                    <a:pt x="175" y="471"/>
                  </a:lnTo>
                  <a:lnTo>
                    <a:pt x="170" y="467"/>
                  </a:lnTo>
                  <a:lnTo>
                    <a:pt x="166" y="464"/>
                  </a:lnTo>
                  <a:lnTo>
                    <a:pt x="163" y="460"/>
                  </a:lnTo>
                  <a:lnTo>
                    <a:pt x="159" y="457"/>
                  </a:lnTo>
                  <a:lnTo>
                    <a:pt x="156" y="452"/>
                  </a:lnTo>
                  <a:lnTo>
                    <a:pt x="152" y="449"/>
                  </a:lnTo>
                  <a:lnTo>
                    <a:pt x="149" y="445"/>
                  </a:lnTo>
                  <a:lnTo>
                    <a:pt x="145" y="442"/>
                  </a:lnTo>
                  <a:lnTo>
                    <a:pt x="141" y="437"/>
                  </a:lnTo>
                  <a:lnTo>
                    <a:pt x="137" y="432"/>
                  </a:lnTo>
                  <a:lnTo>
                    <a:pt x="134" y="429"/>
                  </a:lnTo>
                  <a:lnTo>
                    <a:pt x="130" y="424"/>
                  </a:lnTo>
                  <a:lnTo>
                    <a:pt x="126" y="420"/>
                  </a:lnTo>
                  <a:lnTo>
                    <a:pt x="122" y="415"/>
                  </a:lnTo>
                  <a:lnTo>
                    <a:pt x="119" y="411"/>
                  </a:lnTo>
                  <a:lnTo>
                    <a:pt x="115" y="407"/>
                  </a:lnTo>
                  <a:lnTo>
                    <a:pt x="112" y="402"/>
                  </a:lnTo>
                  <a:lnTo>
                    <a:pt x="108" y="397"/>
                  </a:lnTo>
                  <a:lnTo>
                    <a:pt x="105" y="393"/>
                  </a:lnTo>
                  <a:lnTo>
                    <a:pt x="100" y="388"/>
                  </a:lnTo>
                  <a:lnTo>
                    <a:pt x="96" y="383"/>
                  </a:lnTo>
                  <a:lnTo>
                    <a:pt x="93" y="379"/>
                  </a:lnTo>
                  <a:lnTo>
                    <a:pt x="89" y="374"/>
                  </a:lnTo>
                  <a:lnTo>
                    <a:pt x="86" y="369"/>
                  </a:lnTo>
                  <a:lnTo>
                    <a:pt x="81" y="365"/>
                  </a:lnTo>
                  <a:lnTo>
                    <a:pt x="79" y="360"/>
                  </a:lnTo>
                  <a:lnTo>
                    <a:pt x="75" y="354"/>
                  </a:lnTo>
                  <a:lnTo>
                    <a:pt x="72" y="351"/>
                  </a:lnTo>
                  <a:lnTo>
                    <a:pt x="68" y="345"/>
                  </a:lnTo>
                  <a:lnTo>
                    <a:pt x="65" y="340"/>
                  </a:lnTo>
                  <a:lnTo>
                    <a:pt x="61" y="337"/>
                  </a:lnTo>
                  <a:lnTo>
                    <a:pt x="59" y="332"/>
                  </a:lnTo>
                  <a:lnTo>
                    <a:pt x="56" y="327"/>
                  </a:lnTo>
                  <a:lnTo>
                    <a:pt x="52" y="323"/>
                  </a:lnTo>
                  <a:lnTo>
                    <a:pt x="49" y="318"/>
                  </a:lnTo>
                  <a:lnTo>
                    <a:pt x="46" y="315"/>
                  </a:lnTo>
                  <a:lnTo>
                    <a:pt x="43" y="310"/>
                  </a:lnTo>
                  <a:lnTo>
                    <a:pt x="40" y="306"/>
                  </a:lnTo>
                  <a:lnTo>
                    <a:pt x="37" y="302"/>
                  </a:lnTo>
                  <a:lnTo>
                    <a:pt x="35" y="298"/>
                  </a:lnTo>
                  <a:lnTo>
                    <a:pt x="32" y="294"/>
                  </a:lnTo>
                  <a:lnTo>
                    <a:pt x="29" y="290"/>
                  </a:lnTo>
                  <a:lnTo>
                    <a:pt x="26" y="287"/>
                  </a:lnTo>
                  <a:lnTo>
                    <a:pt x="24" y="283"/>
                  </a:lnTo>
                  <a:lnTo>
                    <a:pt x="22" y="280"/>
                  </a:lnTo>
                  <a:lnTo>
                    <a:pt x="19" y="276"/>
                  </a:lnTo>
                  <a:lnTo>
                    <a:pt x="17" y="274"/>
                  </a:lnTo>
                  <a:lnTo>
                    <a:pt x="16" y="270"/>
                  </a:lnTo>
                  <a:lnTo>
                    <a:pt x="14" y="268"/>
                  </a:lnTo>
                  <a:lnTo>
                    <a:pt x="12" y="264"/>
                  </a:lnTo>
                  <a:lnTo>
                    <a:pt x="10" y="262"/>
                  </a:lnTo>
                  <a:lnTo>
                    <a:pt x="9" y="260"/>
                  </a:lnTo>
                  <a:lnTo>
                    <a:pt x="5" y="255"/>
                  </a:lnTo>
                  <a:lnTo>
                    <a:pt x="3" y="252"/>
                  </a:lnTo>
                  <a:lnTo>
                    <a:pt x="1" y="248"/>
                  </a:lnTo>
                  <a:lnTo>
                    <a:pt x="1" y="247"/>
                  </a:lnTo>
                  <a:lnTo>
                    <a:pt x="0" y="245"/>
                  </a:lnTo>
                  <a:lnTo>
                    <a:pt x="36" y="172"/>
                  </a:lnTo>
                  <a:lnTo>
                    <a:pt x="37" y="171"/>
                  </a:lnTo>
                  <a:lnTo>
                    <a:pt x="39" y="169"/>
                  </a:lnTo>
                  <a:lnTo>
                    <a:pt x="40" y="168"/>
                  </a:lnTo>
                  <a:lnTo>
                    <a:pt x="43" y="167"/>
                  </a:lnTo>
                  <a:lnTo>
                    <a:pt x="45" y="164"/>
                  </a:lnTo>
                  <a:lnTo>
                    <a:pt x="47" y="162"/>
                  </a:lnTo>
                  <a:lnTo>
                    <a:pt x="50" y="160"/>
                  </a:lnTo>
                  <a:lnTo>
                    <a:pt x="53" y="156"/>
                  </a:lnTo>
                  <a:lnTo>
                    <a:pt x="56" y="154"/>
                  </a:lnTo>
                  <a:lnTo>
                    <a:pt x="60" y="150"/>
                  </a:lnTo>
                  <a:lnTo>
                    <a:pt x="64" y="147"/>
                  </a:lnTo>
                  <a:lnTo>
                    <a:pt x="67" y="144"/>
                  </a:lnTo>
                  <a:lnTo>
                    <a:pt x="72" y="141"/>
                  </a:lnTo>
                  <a:lnTo>
                    <a:pt x="77" y="136"/>
                  </a:lnTo>
                  <a:lnTo>
                    <a:pt x="81" y="133"/>
                  </a:lnTo>
                  <a:lnTo>
                    <a:pt x="86" y="129"/>
                  </a:lnTo>
                  <a:lnTo>
                    <a:pt x="91" y="125"/>
                  </a:lnTo>
                  <a:lnTo>
                    <a:pt x="95" y="121"/>
                  </a:lnTo>
                  <a:lnTo>
                    <a:pt x="98" y="118"/>
                  </a:lnTo>
                  <a:lnTo>
                    <a:pt x="100" y="116"/>
                  </a:lnTo>
                  <a:lnTo>
                    <a:pt x="102" y="114"/>
                  </a:lnTo>
                  <a:lnTo>
                    <a:pt x="105" y="112"/>
                  </a:lnTo>
                  <a:lnTo>
                    <a:pt x="108" y="109"/>
                  </a:lnTo>
                  <a:lnTo>
                    <a:pt x="110" y="107"/>
                  </a:lnTo>
                  <a:lnTo>
                    <a:pt x="113" y="106"/>
                  </a:lnTo>
                  <a:lnTo>
                    <a:pt x="116" y="104"/>
                  </a:lnTo>
                  <a:lnTo>
                    <a:pt x="119" y="101"/>
                  </a:lnTo>
                  <a:lnTo>
                    <a:pt x="121" y="99"/>
                  </a:lnTo>
                  <a:lnTo>
                    <a:pt x="123" y="97"/>
                  </a:lnTo>
                  <a:lnTo>
                    <a:pt x="127" y="94"/>
                  </a:lnTo>
                  <a:lnTo>
                    <a:pt x="129" y="92"/>
                  </a:lnTo>
                  <a:lnTo>
                    <a:pt x="131" y="90"/>
                  </a:lnTo>
                  <a:lnTo>
                    <a:pt x="135" y="87"/>
                  </a:lnTo>
                  <a:lnTo>
                    <a:pt x="137" y="86"/>
                  </a:lnTo>
                  <a:lnTo>
                    <a:pt x="140" y="84"/>
                  </a:lnTo>
                  <a:lnTo>
                    <a:pt x="143" y="81"/>
                  </a:lnTo>
                  <a:lnTo>
                    <a:pt x="145" y="79"/>
                  </a:lnTo>
                  <a:lnTo>
                    <a:pt x="148" y="78"/>
                  </a:lnTo>
                  <a:lnTo>
                    <a:pt x="151" y="76"/>
                  </a:lnTo>
                  <a:lnTo>
                    <a:pt x="154" y="73"/>
                  </a:lnTo>
                  <a:lnTo>
                    <a:pt x="156" y="71"/>
                  </a:lnTo>
                  <a:lnTo>
                    <a:pt x="158" y="70"/>
                  </a:lnTo>
                  <a:lnTo>
                    <a:pt x="161" y="67"/>
                  </a:lnTo>
                  <a:lnTo>
                    <a:pt x="164" y="65"/>
                  </a:lnTo>
                  <a:lnTo>
                    <a:pt x="166" y="63"/>
                  </a:lnTo>
                  <a:lnTo>
                    <a:pt x="169" y="62"/>
                  </a:lnTo>
                  <a:lnTo>
                    <a:pt x="171" y="59"/>
                  </a:lnTo>
                  <a:lnTo>
                    <a:pt x="173" y="57"/>
                  </a:lnTo>
                  <a:lnTo>
                    <a:pt x="176" y="55"/>
                  </a:lnTo>
                  <a:lnTo>
                    <a:pt x="179" y="53"/>
                  </a:lnTo>
                  <a:lnTo>
                    <a:pt x="184" y="50"/>
                  </a:lnTo>
                  <a:lnTo>
                    <a:pt x="188" y="46"/>
                  </a:lnTo>
                  <a:lnTo>
                    <a:pt x="191" y="44"/>
                  </a:lnTo>
                  <a:lnTo>
                    <a:pt x="193" y="43"/>
                  </a:lnTo>
                  <a:lnTo>
                    <a:pt x="195" y="42"/>
                  </a:lnTo>
                  <a:lnTo>
                    <a:pt x="198" y="41"/>
                  </a:lnTo>
                  <a:lnTo>
                    <a:pt x="202" y="37"/>
                  </a:lnTo>
                  <a:lnTo>
                    <a:pt x="207" y="34"/>
                  </a:lnTo>
                  <a:lnTo>
                    <a:pt x="212" y="31"/>
                  </a:lnTo>
                  <a:lnTo>
                    <a:pt x="215" y="28"/>
                  </a:lnTo>
                  <a:lnTo>
                    <a:pt x="220" y="25"/>
                  </a:lnTo>
                  <a:lnTo>
                    <a:pt x="223" y="23"/>
                  </a:lnTo>
                  <a:lnTo>
                    <a:pt x="227" y="21"/>
                  </a:lnTo>
                  <a:lnTo>
                    <a:pt x="232" y="18"/>
                  </a:lnTo>
                  <a:lnTo>
                    <a:pt x="235" y="16"/>
                  </a:lnTo>
                  <a:lnTo>
                    <a:pt x="237" y="14"/>
                  </a:lnTo>
                  <a:lnTo>
                    <a:pt x="241" y="11"/>
                  </a:lnTo>
                  <a:lnTo>
                    <a:pt x="244" y="10"/>
                  </a:lnTo>
                  <a:lnTo>
                    <a:pt x="247" y="8"/>
                  </a:lnTo>
                  <a:lnTo>
                    <a:pt x="249" y="7"/>
                  </a:lnTo>
                  <a:lnTo>
                    <a:pt x="251" y="6"/>
                  </a:lnTo>
                  <a:lnTo>
                    <a:pt x="254" y="4"/>
                  </a:lnTo>
                  <a:lnTo>
                    <a:pt x="257" y="2"/>
                  </a:lnTo>
                  <a:lnTo>
                    <a:pt x="261" y="1"/>
                  </a:lnTo>
                  <a:lnTo>
                    <a:pt x="262" y="0"/>
                  </a:lnTo>
                  <a:lnTo>
                    <a:pt x="262" y="0"/>
                  </a:lnTo>
                  <a:lnTo>
                    <a:pt x="290" y="20"/>
                  </a:lnTo>
                  <a:lnTo>
                    <a:pt x="290" y="2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5" name="Freeform 15"/>
            <p:cNvSpPr>
              <a:spLocks/>
            </p:cNvSpPr>
            <p:nvPr/>
          </p:nvSpPr>
          <p:spPr bwMode="auto">
            <a:xfrm>
              <a:off x="4779963" y="6169025"/>
              <a:ext cx="49213" cy="50800"/>
            </a:xfrm>
            <a:custGeom>
              <a:avLst/>
              <a:gdLst/>
              <a:ahLst/>
              <a:cxnLst>
                <a:cxn ang="0">
                  <a:pos x="22" y="139"/>
                </a:cxn>
                <a:cxn ang="0">
                  <a:pos x="20" y="138"/>
                </a:cxn>
                <a:cxn ang="0">
                  <a:pos x="17" y="133"/>
                </a:cxn>
                <a:cxn ang="0">
                  <a:pos x="17" y="127"/>
                </a:cxn>
                <a:cxn ang="0">
                  <a:pos x="19" y="121"/>
                </a:cxn>
                <a:cxn ang="0">
                  <a:pos x="22" y="112"/>
                </a:cxn>
                <a:cxn ang="0">
                  <a:pos x="24" y="106"/>
                </a:cxn>
                <a:cxn ang="0">
                  <a:pos x="28" y="100"/>
                </a:cxn>
                <a:cxn ang="0">
                  <a:pos x="31" y="93"/>
                </a:cxn>
                <a:cxn ang="0">
                  <a:pos x="37" y="85"/>
                </a:cxn>
                <a:cxn ang="0">
                  <a:pos x="42" y="78"/>
                </a:cxn>
                <a:cxn ang="0">
                  <a:pos x="48" y="70"/>
                </a:cxn>
                <a:cxn ang="0">
                  <a:pos x="54" y="62"/>
                </a:cxn>
                <a:cxn ang="0">
                  <a:pos x="59" y="53"/>
                </a:cxn>
                <a:cxn ang="0">
                  <a:pos x="65" y="44"/>
                </a:cxn>
                <a:cxn ang="0">
                  <a:pos x="72" y="37"/>
                </a:cxn>
                <a:cxn ang="0">
                  <a:pos x="77" y="29"/>
                </a:cxn>
                <a:cxn ang="0">
                  <a:pos x="83" y="22"/>
                </a:cxn>
                <a:cxn ang="0">
                  <a:pos x="87" y="15"/>
                </a:cxn>
                <a:cxn ang="0">
                  <a:pos x="92" y="11"/>
                </a:cxn>
                <a:cxn ang="0">
                  <a:pos x="98" y="4"/>
                </a:cxn>
                <a:cxn ang="0">
                  <a:pos x="101" y="0"/>
                </a:cxn>
                <a:cxn ang="0">
                  <a:pos x="213" y="13"/>
                </a:cxn>
                <a:cxn ang="0">
                  <a:pos x="210" y="20"/>
                </a:cxn>
                <a:cxn ang="0">
                  <a:pos x="206" y="27"/>
                </a:cxn>
                <a:cxn ang="0">
                  <a:pos x="203" y="33"/>
                </a:cxn>
                <a:cxn ang="0">
                  <a:pos x="199" y="39"/>
                </a:cxn>
                <a:cxn ang="0">
                  <a:pos x="196" y="43"/>
                </a:cxn>
                <a:cxn ang="0">
                  <a:pos x="191" y="49"/>
                </a:cxn>
                <a:cxn ang="0">
                  <a:pos x="186" y="55"/>
                </a:cxn>
                <a:cxn ang="0">
                  <a:pos x="182" y="60"/>
                </a:cxn>
                <a:cxn ang="0">
                  <a:pos x="176" y="67"/>
                </a:cxn>
                <a:cxn ang="0">
                  <a:pos x="170" y="72"/>
                </a:cxn>
                <a:cxn ang="0">
                  <a:pos x="162" y="78"/>
                </a:cxn>
                <a:cxn ang="0">
                  <a:pos x="155" y="85"/>
                </a:cxn>
                <a:cxn ang="0">
                  <a:pos x="146" y="91"/>
                </a:cxn>
                <a:cxn ang="0">
                  <a:pos x="138" y="97"/>
                </a:cxn>
                <a:cxn ang="0">
                  <a:pos x="129" y="104"/>
                </a:cxn>
                <a:cxn ang="0">
                  <a:pos x="120" y="109"/>
                </a:cxn>
                <a:cxn ang="0">
                  <a:pos x="112" y="114"/>
                </a:cxn>
                <a:cxn ang="0">
                  <a:pos x="104" y="120"/>
                </a:cxn>
                <a:cxn ang="0">
                  <a:pos x="94" y="125"/>
                </a:cxn>
                <a:cxn ang="0">
                  <a:pos x="87" y="130"/>
                </a:cxn>
                <a:cxn ang="0">
                  <a:pos x="80" y="133"/>
                </a:cxn>
                <a:cxn ang="0">
                  <a:pos x="75" y="137"/>
                </a:cxn>
                <a:cxn ang="0">
                  <a:pos x="69" y="140"/>
                </a:cxn>
                <a:cxn ang="0">
                  <a:pos x="65" y="142"/>
                </a:cxn>
                <a:cxn ang="0">
                  <a:pos x="61" y="145"/>
                </a:cxn>
                <a:cxn ang="0">
                  <a:pos x="104" y="180"/>
                </a:cxn>
                <a:cxn ang="0">
                  <a:pos x="0" y="176"/>
                </a:cxn>
              </a:cxnLst>
              <a:rect l="0" t="0" r="r" b="b"/>
              <a:pathLst>
                <a:path w="213" h="221">
                  <a:moveTo>
                    <a:pt x="0" y="176"/>
                  </a:moveTo>
                  <a:lnTo>
                    <a:pt x="22" y="139"/>
                  </a:lnTo>
                  <a:lnTo>
                    <a:pt x="21" y="139"/>
                  </a:lnTo>
                  <a:lnTo>
                    <a:pt x="20" y="138"/>
                  </a:lnTo>
                  <a:lnTo>
                    <a:pt x="19" y="135"/>
                  </a:lnTo>
                  <a:lnTo>
                    <a:pt x="17" y="133"/>
                  </a:lnTo>
                  <a:lnTo>
                    <a:pt x="17" y="130"/>
                  </a:lnTo>
                  <a:lnTo>
                    <a:pt x="17" y="127"/>
                  </a:lnTo>
                  <a:lnTo>
                    <a:pt x="17" y="124"/>
                  </a:lnTo>
                  <a:lnTo>
                    <a:pt x="19" y="121"/>
                  </a:lnTo>
                  <a:lnTo>
                    <a:pt x="20" y="117"/>
                  </a:lnTo>
                  <a:lnTo>
                    <a:pt x="22" y="112"/>
                  </a:lnTo>
                  <a:lnTo>
                    <a:pt x="23" y="109"/>
                  </a:lnTo>
                  <a:lnTo>
                    <a:pt x="24" y="106"/>
                  </a:lnTo>
                  <a:lnTo>
                    <a:pt x="26" y="104"/>
                  </a:lnTo>
                  <a:lnTo>
                    <a:pt x="28" y="100"/>
                  </a:lnTo>
                  <a:lnTo>
                    <a:pt x="29" y="97"/>
                  </a:lnTo>
                  <a:lnTo>
                    <a:pt x="31" y="93"/>
                  </a:lnTo>
                  <a:lnTo>
                    <a:pt x="34" y="90"/>
                  </a:lnTo>
                  <a:lnTo>
                    <a:pt x="37" y="85"/>
                  </a:lnTo>
                  <a:lnTo>
                    <a:pt x="40" y="82"/>
                  </a:lnTo>
                  <a:lnTo>
                    <a:pt x="42" y="78"/>
                  </a:lnTo>
                  <a:lnTo>
                    <a:pt x="44" y="74"/>
                  </a:lnTo>
                  <a:lnTo>
                    <a:pt x="48" y="70"/>
                  </a:lnTo>
                  <a:lnTo>
                    <a:pt x="50" y="65"/>
                  </a:lnTo>
                  <a:lnTo>
                    <a:pt x="54" y="62"/>
                  </a:lnTo>
                  <a:lnTo>
                    <a:pt x="56" y="57"/>
                  </a:lnTo>
                  <a:lnTo>
                    <a:pt x="59" y="53"/>
                  </a:lnTo>
                  <a:lnTo>
                    <a:pt x="62" y="49"/>
                  </a:lnTo>
                  <a:lnTo>
                    <a:pt x="65" y="44"/>
                  </a:lnTo>
                  <a:lnTo>
                    <a:pt x="69" y="41"/>
                  </a:lnTo>
                  <a:lnTo>
                    <a:pt x="72" y="37"/>
                  </a:lnTo>
                  <a:lnTo>
                    <a:pt x="75" y="33"/>
                  </a:lnTo>
                  <a:lnTo>
                    <a:pt x="77" y="29"/>
                  </a:lnTo>
                  <a:lnTo>
                    <a:pt x="80" y="26"/>
                  </a:lnTo>
                  <a:lnTo>
                    <a:pt x="83" y="22"/>
                  </a:lnTo>
                  <a:lnTo>
                    <a:pt x="85" y="19"/>
                  </a:lnTo>
                  <a:lnTo>
                    <a:pt x="87" y="15"/>
                  </a:lnTo>
                  <a:lnTo>
                    <a:pt x="90" y="13"/>
                  </a:lnTo>
                  <a:lnTo>
                    <a:pt x="92" y="11"/>
                  </a:lnTo>
                  <a:lnTo>
                    <a:pt x="96" y="6"/>
                  </a:lnTo>
                  <a:lnTo>
                    <a:pt x="98" y="4"/>
                  </a:lnTo>
                  <a:lnTo>
                    <a:pt x="100" y="1"/>
                  </a:lnTo>
                  <a:lnTo>
                    <a:pt x="101" y="0"/>
                  </a:lnTo>
                  <a:lnTo>
                    <a:pt x="213" y="13"/>
                  </a:lnTo>
                  <a:lnTo>
                    <a:pt x="213" y="13"/>
                  </a:lnTo>
                  <a:lnTo>
                    <a:pt x="211" y="18"/>
                  </a:lnTo>
                  <a:lnTo>
                    <a:pt x="210" y="20"/>
                  </a:lnTo>
                  <a:lnTo>
                    <a:pt x="209" y="23"/>
                  </a:lnTo>
                  <a:lnTo>
                    <a:pt x="206" y="27"/>
                  </a:lnTo>
                  <a:lnTo>
                    <a:pt x="204" y="32"/>
                  </a:lnTo>
                  <a:lnTo>
                    <a:pt x="203" y="33"/>
                  </a:lnTo>
                  <a:lnTo>
                    <a:pt x="202" y="35"/>
                  </a:lnTo>
                  <a:lnTo>
                    <a:pt x="199" y="39"/>
                  </a:lnTo>
                  <a:lnTo>
                    <a:pt x="197" y="41"/>
                  </a:lnTo>
                  <a:lnTo>
                    <a:pt x="196" y="43"/>
                  </a:lnTo>
                  <a:lnTo>
                    <a:pt x="193" y="46"/>
                  </a:lnTo>
                  <a:lnTo>
                    <a:pt x="191" y="49"/>
                  </a:lnTo>
                  <a:lnTo>
                    <a:pt x="190" y="51"/>
                  </a:lnTo>
                  <a:lnTo>
                    <a:pt x="186" y="55"/>
                  </a:lnTo>
                  <a:lnTo>
                    <a:pt x="184" y="57"/>
                  </a:lnTo>
                  <a:lnTo>
                    <a:pt x="182" y="60"/>
                  </a:lnTo>
                  <a:lnTo>
                    <a:pt x="180" y="63"/>
                  </a:lnTo>
                  <a:lnTo>
                    <a:pt x="176" y="67"/>
                  </a:lnTo>
                  <a:lnTo>
                    <a:pt x="173" y="69"/>
                  </a:lnTo>
                  <a:lnTo>
                    <a:pt x="170" y="72"/>
                  </a:lnTo>
                  <a:lnTo>
                    <a:pt x="167" y="76"/>
                  </a:lnTo>
                  <a:lnTo>
                    <a:pt x="162" y="78"/>
                  </a:lnTo>
                  <a:lnTo>
                    <a:pt x="159" y="82"/>
                  </a:lnTo>
                  <a:lnTo>
                    <a:pt x="155" y="85"/>
                  </a:lnTo>
                  <a:lnTo>
                    <a:pt x="150" y="88"/>
                  </a:lnTo>
                  <a:lnTo>
                    <a:pt x="146" y="91"/>
                  </a:lnTo>
                  <a:lnTo>
                    <a:pt x="142" y="95"/>
                  </a:lnTo>
                  <a:lnTo>
                    <a:pt x="138" y="97"/>
                  </a:lnTo>
                  <a:lnTo>
                    <a:pt x="133" y="100"/>
                  </a:lnTo>
                  <a:lnTo>
                    <a:pt x="129" y="104"/>
                  </a:lnTo>
                  <a:lnTo>
                    <a:pt x="125" y="106"/>
                  </a:lnTo>
                  <a:lnTo>
                    <a:pt x="120" y="109"/>
                  </a:lnTo>
                  <a:lnTo>
                    <a:pt x="115" y="112"/>
                  </a:lnTo>
                  <a:lnTo>
                    <a:pt x="112" y="114"/>
                  </a:lnTo>
                  <a:lnTo>
                    <a:pt x="107" y="117"/>
                  </a:lnTo>
                  <a:lnTo>
                    <a:pt x="104" y="120"/>
                  </a:lnTo>
                  <a:lnTo>
                    <a:pt x="99" y="123"/>
                  </a:lnTo>
                  <a:lnTo>
                    <a:pt x="94" y="125"/>
                  </a:lnTo>
                  <a:lnTo>
                    <a:pt x="91" y="127"/>
                  </a:lnTo>
                  <a:lnTo>
                    <a:pt x="87" y="130"/>
                  </a:lnTo>
                  <a:lnTo>
                    <a:pt x="84" y="132"/>
                  </a:lnTo>
                  <a:lnTo>
                    <a:pt x="80" y="133"/>
                  </a:lnTo>
                  <a:lnTo>
                    <a:pt x="77" y="135"/>
                  </a:lnTo>
                  <a:lnTo>
                    <a:pt x="75" y="137"/>
                  </a:lnTo>
                  <a:lnTo>
                    <a:pt x="71" y="139"/>
                  </a:lnTo>
                  <a:lnTo>
                    <a:pt x="69" y="140"/>
                  </a:lnTo>
                  <a:lnTo>
                    <a:pt x="66" y="141"/>
                  </a:lnTo>
                  <a:lnTo>
                    <a:pt x="65" y="142"/>
                  </a:lnTo>
                  <a:lnTo>
                    <a:pt x="63" y="144"/>
                  </a:lnTo>
                  <a:lnTo>
                    <a:pt x="61" y="145"/>
                  </a:lnTo>
                  <a:lnTo>
                    <a:pt x="61" y="145"/>
                  </a:lnTo>
                  <a:lnTo>
                    <a:pt x="104" y="180"/>
                  </a:lnTo>
                  <a:lnTo>
                    <a:pt x="66" y="221"/>
                  </a:lnTo>
                  <a:lnTo>
                    <a:pt x="0" y="176"/>
                  </a:lnTo>
                  <a:lnTo>
                    <a:pt x="0" y="176"/>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6" name="Freeform 16"/>
            <p:cNvSpPr>
              <a:spLocks/>
            </p:cNvSpPr>
            <p:nvPr/>
          </p:nvSpPr>
          <p:spPr bwMode="auto">
            <a:xfrm>
              <a:off x="4737100" y="6113463"/>
              <a:ext cx="38100" cy="36513"/>
            </a:xfrm>
            <a:custGeom>
              <a:avLst/>
              <a:gdLst/>
              <a:ahLst/>
              <a:cxnLst>
                <a:cxn ang="0">
                  <a:pos x="0" y="0"/>
                </a:cxn>
                <a:cxn ang="0">
                  <a:pos x="45" y="60"/>
                </a:cxn>
                <a:cxn ang="0">
                  <a:pos x="91" y="136"/>
                </a:cxn>
                <a:cxn ang="0">
                  <a:pos x="116" y="81"/>
                </a:cxn>
                <a:cxn ang="0">
                  <a:pos x="167" y="116"/>
                </a:cxn>
                <a:cxn ang="0">
                  <a:pos x="135" y="132"/>
                </a:cxn>
                <a:cxn ang="0">
                  <a:pos x="153" y="161"/>
                </a:cxn>
                <a:cxn ang="0">
                  <a:pos x="41" y="161"/>
                </a:cxn>
                <a:cxn ang="0">
                  <a:pos x="17" y="104"/>
                </a:cxn>
                <a:cxn ang="0">
                  <a:pos x="23" y="73"/>
                </a:cxn>
                <a:cxn ang="0">
                  <a:pos x="0" y="57"/>
                </a:cxn>
                <a:cxn ang="0">
                  <a:pos x="0" y="0"/>
                </a:cxn>
                <a:cxn ang="0">
                  <a:pos x="0" y="0"/>
                </a:cxn>
              </a:cxnLst>
              <a:rect l="0" t="0" r="r" b="b"/>
              <a:pathLst>
                <a:path w="167" h="161">
                  <a:moveTo>
                    <a:pt x="0" y="0"/>
                  </a:moveTo>
                  <a:lnTo>
                    <a:pt x="45" y="60"/>
                  </a:lnTo>
                  <a:lnTo>
                    <a:pt x="91" y="136"/>
                  </a:lnTo>
                  <a:lnTo>
                    <a:pt x="116" y="81"/>
                  </a:lnTo>
                  <a:lnTo>
                    <a:pt x="167" y="116"/>
                  </a:lnTo>
                  <a:lnTo>
                    <a:pt x="135" y="132"/>
                  </a:lnTo>
                  <a:lnTo>
                    <a:pt x="153" y="161"/>
                  </a:lnTo>
                  <a:lnTo>
                    <a:pt x="41" y="161"/>
                  </a:lnTo>
                  <a:lnTo>
                    <a:pt x="17" y="104"/>
                  </a:lnTo>
                  <a:lnTo>
                    <a:pt x="23" y="73"/>
                  </a:lnTo>
                  <a:lnTo>
                    <a:pt x="0" y="57"/>
                  </a:lnTo>
                  <a:lnTo>
                    <a:pt x="0" y="0"/>
                  </a:lnTo>
                  <a:lnTo>
                    <a:pt x="0" y="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7" name="Freeform 17"/>
            <p:cNvSpPr>
              <a:spLocks/>
            </p:cNvSpPr>
            <p:nvPr/>
          </p:nvSpPr>
          <p:spPr bwMode="auto">
            <a:xfrm>
              <a:off x="4737100" y="6292850"/>
              <a:ext cx="31750" cy="149225"/>
            </a:xfrm>
            <a:custGeom>
              <a:avLst/>
              <a:gdLst/>
              <a:ahLst/>
              <a:cxnLst>
                <a:cxn ang="0">
                  <a:pos x="80" y="0"/>
                </a:cxn>
                <a:cxn ang="0">
                  <a:pos x="110" y="84"/>
                </a:cxn>
                <a:cxn ang="0">
                  <a:pos x="121" y="271"/>
                </a:cxn>
                <a:cxn ang="0">
                  <a:pos x="142" y="302"/>
                </a:cxn>
                <a:cxn ang="0">
                  <a:pos x="97" y="302"/>
                </a:cxn>
                <a:cxn ang="0">
                  <a:pos x="97" y="415"/>
                </a:cxn>
                <a:cxn ang="0">
                  <a:pos x="121" y="438"/>
                </a:cxn>
                <a:cxn ang="0">
                  <a:pos x="34" y="467"/>
                </a:cxn>
                <a:cxn ang="0">
                  <a:pos x="19" y="657"/>
                </a:cxn>
                <a:cxn ang="0">
                  <a:pos x="0" y="657"/>
                </a:cxn>
                <a:cxn ang="0">
                  <a:pos x="4" y="465"/>
                </a:cxn>
                <a:cxn ang="0">
                  <a:pos x="63" y="428"/>
                </a:cxn>
                <a:cxn ang="0">
                  <a:pos x="69" y="288"/>
                </a:cxn>
                <a:cxn ang="0">
                  <a:pos x="101" y="263"/>
                </a:cxn>
                <a:cxn ang="0">
                  <a:pos x="80" y="0"/>
                </a:cxn>
                <a:cxn ang="0">
                  <a:pos x="80" y="0"/>
                </a:cxn>
              </a:cxnLst>
              <a:rect l="0" t="0" r="r" b="b"/>
              <a:pathLst>
                <a:path w="142" h="657">
                  <a:moveTo>
                    <a:pt x="80" y="0"/>
                  </a:moveTo>
                  <a:lnTo>
                    <a:pt x="110" y="84"/>
                  </a:lnTo>
                  <a:lnTo>
                    <a:pt x="121" y="271"/>
                  </a:lnTo>
                  <a:lnTo>
                    <a:pt x="142" y="302"/>
                  </a:lnTo>
                  <a:lnTo>
                    <a:pt x="97" y="302"/>
                  </a:lnTo>
                  <a:lnTo>
                    <a:pt x="97" y="415"/>
                  </a:lnTo>
                  <a:lnTo>
                    <a:pt x="121" y="438"/>
                  </a:lnTo>
                  <a:lnTo>
                    <a:pt x="34" y="467"/>
                  </a:lnTo>
                  <a:lnTo>
                    <a:pt x="19" y="657"/>
                  </a:lnTo>
                  <a:lnTo>
                    <a:pt x="0" y="657"/>
                  </a:lnTo>
                  <a:lnTo>
                    <a:pt x="4" y="465"/>
                  </a:lnTo>
                  <a:lnTo>
                    <a:pt x="63" y="428"/>
                  </a:lnTo>
                  <a:lnTo>
                    <a:pt x="69" y="288"/>
                  </a:lnTo>
                  <a:lnTo>
                    <a:pt x="101" y="263"/>
                  </a:lnTo>
                  <a:lnTo>
                    <a:pt x="80" y="0"/>
                  </a:lnTo>
                  <a:lnTo>
                    <a:pt x="80"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8" name="Freeform 18"/>
            <p:cNvSpPr>
              <a:spLocks/>
            </p:cNvSpPr>
            <p:nvPr/>
          </p:nvSpPr>
          <p:spPr bwMode="auto">
            <a:xfrm>
              <a:off x="4687888" y="6224588"/>
              <a:ext cx="33338" cy="193675"/>
            </a:xfrm>
            <a:custGeom>
              <a:avLst/>
              <a:gdLst/>
              <a:ahLst/>
              <a:cxnLst>
                <a:cxn ang="0">
                  <a:pos x="98" y="170"/>
                </a:cxn>
                <a:cxn ang="0">
                  <a:pos x="99" y="184"/>
                </a:cxn>
                <a:cxn ang="0">
                  <a:pos x="99" y="201"/>
                </a:cxn>
                <a:cxn ang="0">
                  <a:pos x="100" y="221"/>
                </a:cxn>
                <a:cxn ang="0">
                  <a:pos x="101" y="244"/>
                </a:cxn>
                <a:cxn ang="0">
                  <a:pos x="102" y="268"/>
                </a:cxn>
                <a:cxn ang="0">
                  <a:pos x="102" y="295"/>
                </a:cxn>
                <a:cxn ang="0">
                  <a:pos x="103" y="322"/>
                </a:cxn>
                <a:cxn ang="0">
                  <a:pos x="105" y="349"/>
                </a:cxn>
                <a:cxn ang="0">
                  <a:pos x="106" y="374"/>
                </a:cxn>
                <a:cxn ang="0">
                  <a:pos x="107" y="398"/>
                </a:cxn>
                <a:cxn ang="0">
                  <a:pos x="107" y="419"/>
                </a:cxn>
                <a:cxn ang="0">
                  <a:pos x="108" y="437"/>
                </a:cxn>
                <a:cxn ang="0">
                  <a:pos x="108" y="454"/>
                </a:cxn>
                <a:cxn ang="0">
                  <a:pos x="109" y="477"/>
                </a:cxn>
                <a:cxn ang="0">
                  <a:pos x="109" y="496"/>
                </a:cxn>
                <a:cxn ang="0">
                  <a:pos x="110" y="507"/>
                </a:cxn>
                <a:cxn ang="0">
                  <a:pos x="70" y="549"/>
                </a:cxn>
                <a:cxn ang="0">
                  <a:pos x="71" y="570"/>
                </a:cxn>
                <a:cxn ang="0">
                  <a:pos x="72" y="587"/>
                </a:cxn>
                <a:cxn ang="0">
                  <a:pos x="73" y="604"/>
                </a:cxn>
                <a:cxn ang="0">
                  <a:pos x="74" y="623"/>
                </a:cxn>
                <a:cxn ang="0">
                  <a:pos x="77" y="644"/>
                </a:cxn>
                <a:cxn ang="0">
                  <a:pos x="79" y="665"/>
                </a:cxn>
                <a:cxn ang="0">
                  <a:pos x="82" y="688"/>
                </a:cxn>
                <a:cxn ang="0">
                  <a:pos x="86" y="710"/>
                </a:cxn>
                <a:cxn ang="0">
                  <a:pos x="89" y="731"/>
                </a:cxn>
                <a:cxn ang="0">
                  <a:pos x="94" y="753"/>
                </a:cxn>
                <a:cxn ang="0">
                  <a:pos x="99" y="773"/>
                </a:cxn>
                <a:cxn ang="0">
                  <a:pos x="103" y="792"/>
                </a:cxn>
                <a:cxn ang="0">
                  <a:pos x="108" y="809"/>
                </a:cxn>
                <a:cxn ang="0">
                  <a:pos x="114" y="830"/>
                </a:cxn>
                <a:cxn ang="0">
                  <a:pos x="120" y="850"/>
                </a:cxn>
                <a:cxn ang="0">
                  <a:pos x="71" y="843"/>
                </a:cxn>
                <a:cxn ang="0">
                  <a:pos x="67" y="828"/>
                </a:cxn>
                <a:cxn ang="0">
                  <a:pos x="63" y="802"/>
                </a:cxn>
                <a:cxn ang="0">
                  <a:pos x="56" y="766"/>
                </a:cxn>
                <a:cxn ang="0">
                  <a:pos x="47" y="724"/>
                </a:cxn>
                <a:cxn ang="0">
                  <a:pos x="39" y="674"/>
                </a:cxn>
                <a:cxn ang="0">
                  <a:pos x="30" y="619"/>
                </a:cxn>
                <a:cxn ang="0">
                  <a:pos x="22" y="561"/>
                </a:cxn>
                <a:cxn ang="0">
                  <a:pos x="14" y="500"/>
                </a:cxn>
                <a:cxn ang="0">
                  <a:pos x="7" y="440"/>
                </a:cxn>
                <a:cxn ang="0">
                  <a:pos x="2" y="379"/>
                </a:cxn>
                <a:cxn ang="0">
                  <a:pos x="0" y="321"/>
                </a:cxn>
                <a:cxn ang="0">
                  <a:pos x="0" y="266"/>
                </a:cxn>
                <a:cxn ang="0">
                  <a:pos x="2" y="214"/>
                </a:cxn>
                <a:cxn ang="0">
                  <a:pos x="4" y="166"/>
                </a:cxn>
                <a:cxn ang="0">
                  <a:pos x="9" y="123"/>
                </a:cxn>
                <a:cxn ang="0">
                  <a:pos x="14" y="85"/>
                </a:cxn>
                <a:cxn ang="0">
                  <a:pos x="18" y="54"/>
                </a:cxn>
                <a:cxn ang="0">
                  <a:pos x="22" y="29"/>
                </a:cxn>
                <a:cxn ang="0">
                  <a:pos x="25" y="11"/>
                </a:cxn>
                <a:cxn ang="0">
                  <a:pos x="29" y="0"/>
                </a:cxn>
              </a:cxnLst>
              <a:rect l="0" t="0" r="r" b="b"/>
              <a:pathLst>
                <a:path w="145" h="856">
                  <a:moveTo>
                    <a:pt x="29" y="0"/>
                  </a:moveTo>
                  <a:lnTo>
                    <a:pt x="110" y="53"/>
                  </a:lnTo>
                  <a:lnTo>
                    <a:pt x="145" y="93"/>
                  </a:lnTo>
                  <a:lnTo>
                    <a:pt x="63" y="106"/>
                  </a:lnTo>
                  <a:lnTo>
                    <a:pt x="98" y="169"/>
                  </a:lnTo>
                  <a:lnTo>
                    <a:pt x="98" y="170"/>
                  </a:lnTo>
                  <a:lnTo>
                    <a:pt x="98" y="172"/>
                  </a:lnTo>
                  <a:lnTo>
                    <a:pt x="98" y="174"/>
                  </a:lnTo>
                  <a:lnTo>
                    <a:pt x="98" y="177"/>
                  </a:lnTo>
                  <a:lnTo>
                    <a:pt x="98" y="181"/>
                  </a:lnTo>
                  <a:lnTo>
                    <a:pt x="98" y="182"/>
                  </a:lnTo>
                  <a:lnTo>
                    <a:pt x="99" y="184"/>
                  </a:lnTo>
                  <a:lnTo>
                    <a:pt x="99" y="188"/>
                  </a:lnTo>
                  <a:lnTo>
                    <a:pt x="99" y="190"/>
                  </a:lnTo>
                  <a:lnTo>
                    <a:pt x="99" y="193"/>
                  </a:lnTo>
                  <a:lnTo>
                    <a:pt x="99" y="195"/>
                  </a:lnTo>
                  <a:lnTo>
                    <a:pt x="99" y="198"/>
                  </a:lnTo>
                  <a:lnTo>
                    <a:pt x="99" y="201"/>
                  </a:lnTo>
                  <a:lnTo>
                    <a:pt x="99" y="204"/>
                  </a:lnTo>
                  <a:lnTo>
                    <a:pt x="99" y="207"/>
                  </a:lnTo>
                  <a:lnTo>
                    <a:pt x="99" y="210"/>
                  </a:lnTo>
                  <a:lnTo>
                    <a:pt x="100" y="214"/>
                  </a:lnTo>
                  <a:lnTo>
                    <a:pt x="100" y="217"/>
                  </a:lnTo>
                  <a:lnTo>
                    <a:pt x="100" y="221"/>
                  </a:lnTo>
                  <a:lnTo>
                    <a:pt x="100" y="224"/>
                  </a:lnTo>
                  <a:lnTo>
                    <a:pt x="100" y="228"/>
                  </a:lnTo>
                  <a:lnTo>
                    <a:pt x="100" y="231"/>
                  </a:lnTo>
                  <a:lnTo>
                    <a:pt x="100" y="236"/>
                  </a:lnTo>
                  <a:lnTo>
                    <a:pt x="100" y="239"/>
                  </a:lnTo>
                  <a:lnTo>
                    <a:pt x="101" y="244"/>
                  </a:lnTo>
                  <a:lnTo>
                    <a:pt x="101" y="247"/>
                  </a:lnTo>
                  <a:lnTo>
                    <a:pt x="101" y="252"/>
                  </a:lnTo>
                  <a:lnTo>
                    <a:pt x="101" y="256"/>
                  </a:lnTo>
                  <a:lnTo>
                    <a:pt x="101" y="260"/>
                  </a:lnTo>
                  <a:lnTo>
                    <a:pt x="101" y="264"/>
                  </a:lnTo>
                  <a:lnTo>
                    <a:pt x="102" y="268"/>
                  </a:lnTo>
                  <a:lnTo>
                    <a:pt x="102" y="273"/>
                  </a:lnTo>
                  <a:lnTo>
                    <a:pt x="102" y="278"/>
                  </a:lnTo>
                  <a:lnTo>
                    <a:pt x="102" y="281"/>
                  </a:lnTo>
                  <a:lnTo>
                    <a:pt x="102" y="286"/>
                  </a:lnTo>
                  <a:lnTo>
                    <a:pt x="102" y="290"/>
                  </a:lnTo>
                  <a:lnTo>
                    <a:pt x="102" y="295"/>
                  </a:lnTo>
                  <a:lnTo>
                    <a:pt x="102" y="300"/>
                  </a:lnTo>
                  <a:lnTo>
                    <a:pt x="103" y="303"/>
                  </a:lnTo>
                  <a:lnTo>
                    <a:pt x="103" y="308"/>
                  </a:lnTo>
                  <a:lnTo>
                    <a:pt x="103" y="314"/>
                  </a:lnTo>
                  <a:lnTo>
                    <a:pt x="103" y="317"/>
                  </a:lnTo>
                  <a:lnTo>
                    <a:pt x="103" y="322"/>
                  </a:lnTo>
                  <a:lnTo>
                    <a:pt x="103" y="327"/>
                  </a:lnTo>
                  <a:lnTo>
                    <a:pt x="105" y="331"/>
                  </a:lnTo>
                  <a:lnTo>
                    <a:pt x="105" y="335"/>
                  </a:lnTo>
                  <a:lnTo>
                    <a:pt x="105" y="339"/>
                  </a:lnTo>
                  <a:lnTo>
                    <a:pt x="105" y="344"/>
                  </a:lnTo>
                  <a:lnTo>
                    <a:pt x="105" y="349"/>
                  </a:lnTo>
                  <a:lnTo>
                    <a:pt x="105" y="353"/>
                  </a:lnTo>
                  <a:lnTo>
                    <a:pt x="105" y="357"/>
                  </a:lnTo>
                  <a:lnTo>
                    <a:pt x="105" y="362"/>
                  </a:lnTo>
                  <a:lnTo>
                    <a:pt x="106" y="366"/>
                  </a:lnTo>
                  <a:lnTo>
                    <a:pt x="106" y="370"/>
                  </a:lnTo>
                  <a:lnTo>
                    <a:pt x="106" y="374"/>
                  </a:lnTo>
                  <a:lnTo>
                    <a:pt x="106" y="378"/>
                  </a:lnTo>
                  <a:lnTo>
                    <a:pt x="106" y="383"/>
                  </a:lnTo>
                  <a:lnTo>
                    <a:pt x="106" y="386"/>
                  </a:lnTo>
                  <a:lnTo>
                    <a:pt x="106" y="390"/>
                  </a:lnTo>
                  <a:lnTo>
                    <a:pt x="106" y="394"/>
                  </a:lnTo>
                  <a:lnTo>
                    <a:pt x="107" y="398"/>
                  </a:lnTo>
                  <a:lnTo>
                    <a:pt x="107" y="401"/>
                  </a:lnTo>
                  <a:lnTo>
                    <a:pt x="107" y="405"/>
                  </a:lnTo>
                  <a:lnTo>
                    <a:pt x="107" y="408"/>
                  </a:lnTo>
                  <a:lnTo>
                    <a:pt x="107" y="412"/>
                  </a:lnTo>
                  <a:lnTo>
                    <a:pt x="107" y="415"/>
                  </a:lnTo>
                  <a:lnTo>
                    <a:pt x="107" y="419"/>
                  </a:lnTo>
                  <a:lnTo>
                    <a:pt x="107" y="421"/>
                  </a:lnTo>
                  <a:lnTo>
                    <a:pt x="108" y="426"/>
                  </a:lnTo>
                  <a:lnTo>
                    <a:pt x="108" y="428"/>
                  </a:lnTo>
                  <a:lnTo>
                    <a:pt x="108" y="432"/>
                  </a:lnTo>
                  <a:lnTo>
                    <a:pt x="108" y="434"/>
                  </a:lnTo>
                  <a:lnTo>
                    <a:pt x="108" y="437"/>
                  </a:lnTo>
                  <a:lnTo>
                    <a:pt x="108" y="441"/>
                  </a:lnTo>
                  <a:lnTo>
                    <a:pt x="108" y="443"/>
                  </a:lnTo>
                  <a:lnTo>
                    <a:pt x="108" y="446"/>
                  </a:lnTo>
                  <a:lnTo>
                    <a:pt x="108" y="449"/>
                  </a:lnTo>
                  <a:lnTo>
                    <a:pt x="108" y="451"/>
                  </a:lnTo>
                  <a:lnTo>
                    <a:pt x="108" y="454"/>
                  </a:lnTo>
                  <a:lnTo>
                    <a:pt x="108" y="457"/>
                  </a:lnTo>
                  <a:lnTo>
                    <a:pt x="108" y="460"/>
                  </a:lnTo>
                  <a:lnTo>
                    <a:pt x="108" y="464"/>
                  </a:lnTo>
                  <a:lnTo>
                    <a:pt x="109" y="469"/>
                  </a:lnTo>
                  <a:lnTo>
                    <a:pt x="109" y="472"/>
                  </a:lnTo>
                  <a:lnTo>
                    <a:pt x="109" y="477"/>
                  </a:lnTo>
                  <a:lnTo>
                    <a:pt x="109" y="481"/>
                  </a:lnTo>
                  <a:lnTo>
                    <a:pt x="109" y="484"/>
                  </a:lnTo>
                  <a:lnTo>
                    <a:pt x="109" y="486"/>
                  </a:lnTo>
                  <a:lnTo>
                    <a:pt x="109" y="490"/>
                  </a:lnTo>
                  <a:lnTo>
                    <a:pt x="109" y="492"/>
                  </a:lnTo>
                  <a:lnTo>
                    <a:pt x="109" y="496"/>
                  </a:lnTo>
                  <a:lnTo>
                    <a:pt x="109" y="498"/>
                  </a:lnTo>
                  <a:lnTo>
                    <a:pt x="110" y="500"/>
                  </a:lnTo>
                  <a:lnTo>
                    <a:pt x="110" y="503"/>
                  </a:lnTo>
                  <a:lnTo>
                    <a:pt x="110" y="506"/>
                  </a:lnTo>
                  <a:lnTo>
                    <a:pt x="110" y="507"/>
                  </a:lnTo>
                  <a:lnTo>
                    <a:pt x="110" y="507"/>
                  </a:lnTo>
                  <a:lnTo>
                    <a:pt x="70" y="540"/>
                  </a:lnTo>
                  <a:lnTo>
                    <a:pt x="70" y="540"/>
                  </a:lnTo>
                  <a:lnTo>
                    <a:pt x="70" y="544"/>
                  </a:lnTo>
                  <a:lnTo>
                    <a:pt x="70" y="545"/>
                  </a:lnTo>
                  <a:lnTo>
                    <a:pt x="70" y="547"/>
                  </a:lnTo>
                  <a:lnTo>
                    <a:pt x="70" y="549"/>
                  </a:lnTo>
                  <a:lnTo>
                    <a:pt x="70" y="553"/>
                  </a:lnTo>
                  <a:lnTo>
                    <a:pt x="70" y="556"/>
                  </a:lnTo>
                  <a:lnTo>
                    <a:pt x="70" y="560"/>
                  </a:lnTo>
                  <a:lnTo>
                    <a:pt x="70" y="565"/>
                  </a:lnTo>
                  <a:lnTo>
                    <a:pt x="71" y="569"/>
                  </a:lnTo>
                  <a:lnTo>
                    <a:pt x="71" y="570"/>
                  </a:lnTo>
                  <a:lnTo>
                    <a:pt x="71" y="573"/>
                  </a:lnTo>
                  <a:lnTo>
                    <a:pt x="71" y="576"/>
                  </a:lnTo>
                  <a:lnTo>
                    <a:pt x="71" y="578"/>
                  </a:lnTo>
                  <a:lnTo>
                    <a:pt x="71" y="581"/>
                  </a:lnTo>
                  <a:lnTo>
                    <a:pt x="71" y="584"/>
                  </a:lnTo>
                  <a:lnTo>
                    <a:pt x="72" y="587"/>
                  </a:lnTo>
                  <a:lnTo>
                    <a:pt x="72" y="590"/>
                  </a:lnTo>
                  <a:lnTo>
                    <a:pt x="72" y="592"/>
                  </a:lnTo>
                  <a:lnTo>
                    <a:pt x="72" y="595"/>
                  </a:lnTo>
                  <a:lnTo>
                    <a:pt x="72" y="598"/>
                  </a:lnTo>
                  <a:lnTo>
                    <a:pt x="73" y="601"/>
                  </a:lnTo>
                  <a:lnTo>
                    <a:pt x="73" y="604"/>
                  </a:lnTo>
                  <a:lnTo>
                    <a:pt x="73" y="606"/>
                  </a:lnTo>
                  <a:lnTo>
                    <a:pt x="73" y="610"/>
                  </a:lnTo>
                  <a:lnTo>
                    <a:pt x="73" y="613"/>
                  </a:lnTo>
                  <a:lnTo>
                    <a:pt x="73" y="616"/>
                  </a:lnTo>
                  <a:lnTo>
                    <a:pt x="74" y="619"/>
                  </a:lnTo>
                  <a:lnTo>
                    <a:pt x="74" y="623"/>
                  </a:lnTo>
                  <a:lnTo>
                    <a:pt x="74" y="626"/>
                  </a:lnTo>
                  <a:lnTo>
                    <a:pt x="74" y="630"/>
                  </a:lnTo>
                  <a:lnTo>
                    <a:pt x="75" y="633"/>
                  </a:lnTo>
                  <a:lnTo>
                    <a:pt x="75" y="637"/>
                  </a:lnTo>
                  <a:lnTo>
                    <a:pt x="77" y="641"/>
                  </a:lnTo>
                  <a:lnTo>
                    <a:pt x="77" y="644"/>
                  </a:lnTo>
                  <a:lnTo>
                    <a:pt x="77" y="647"/>
                  </a:lnTo>
                  <a:lnTo>
                    <a:pt x="77" y="651"/>
                  </a:lnTo>
                  <a:lnTo>
                    <a:pt x="78" y="655"/>
                  </a:lnTo>
                  <a:lnTo>
                    <a:pt x="78" y="658"/>
                  </a:lnTo>
                  <a:lnTo>
                    <a:pt x="79" y="661"/>
                  </a:lnTo>
                  <a:lnTo>
                    <a:pt x="79" y="665"/>
                  </a:lnTo>
                  <a:lnTo>
                    <a:pt x="80" y="669"/>
                  </a:lnTo>
                  <a:lnTo>
                    <a:pt x="80" y="673"/>
                  </a:lnTo>
                  <a:lnTo>
                    <a:pt x="80" y="676"/>
                  </a:lnTo>
                  <a:lnTo>
                    <a:pt x="80" y="680"/>
                  </a:lnTo>
                  <a:lnTo>
                    <a:pt x="81" y="685"/>
                  </a:lnTo>
                  <a:lnTo>
                    <a:pt x="82" y="688"/>
                  </a:lnTo>
                  <a:lnTo>
                    <a:pt x="82" y="692"/>
                  </a:lnTo>
                  <a:lnTo>
                    <a:pt x="84" y="695"/>
                  </a:lnTo>
                  <a:lnTo>
                    <a:pt x="85" y="700"/>
                  </a:lnTo>
                  <a:lnTo>
                    <a:pt x="85" y="702"/>
                  </a:lnTo>
                  <a:lnTo>
                    <a:pt x="85" y="707"/>
                  </a:lnTo>
                  <a:lnTo>
                    <a:pt x="86" y="710"/>
                  </a:lnTo>
                  <a:lnTo>
                    <a:pt x="86" y="714"/>
                  </a:lnTo>
                  <a:lnTo>
                    <a:pt x="87" y="717"/>
                  </a:lnTo>
                  <a:lnTo>
                    <a:pt x="88" y="721"/>
                  </a:lnTo>
                  <a:lnTo>
                    <a:pt x="88" y="724"/>
                  </a:lnTo>
                  <a:lnTo>
                    <a:pt x="89" y="729"/>
                  </a:lnTo>
                  <a:lnTo>
                    <a:pt x="89" y="731"/>
                  </a:lnTo>
                  <a:lnTo>
                    <a:pt x="91" y="736"/>
                  </a:lnTo>
                  <a:lnTo>
                    <a:pt x="91" y="739"/>
                  </a:lnTo>
                  <a:lnTo>
                    <a:pt x="92" y="743"/>
                  </a:lnTo>
                  <a:lnTo>
                    <a:pt x="93" y="745"/>
                  </a:lnTo>
                  <a:lnTo>
                    <a:pt x="94" y="750"/>
                  </a:lnTo>
                  <a:lnTo>
                    <a:pt x="94" y="753"/>
                  </a:lnTo>
                  <a:lnTo>
                    <a:pt x="95" y="757"/>
                  </a:lnTo>
                  <a:lnTo>
                    <a:pt x="96" y="760"/>
                  </a:lnTo>
                  <a:lnTo>
                    <a:pt x="96" y="763"/>
                  </a:lnTo>
                  <a:lnTo>
                    <a:pt x="98" y="766"/>
                  </a:lnTo>
                  <a:lnTo>
                    <a:pt x="99" y="770"/>
                  </a:lnTo>
                  <a:lnTo>
                    <a:pt x="99" y="773"/>
                  </a:lnTo>
                  <a:lnTo>
                    <a:pt x="100" y="777"/>
                  </a:lnTo>
                  <a:lnTo>
                    <a:pt x="100" y="780"/>
                  </a:lnTo>
                  <a:lnTo>
                    <a:pt x="102" y="784"/>
                  </a:lnTo>
                  <a:lnTo>
                    <a:pt x="102" y="786"/>
                  </a:lnTo>
                  <a:lnTo>
                    <a:pt x="103" y="790"/>
                  </a:lnTo>
                  <a:lnTo>
                    <a:pt x="103" y="792"/>
                  </a:lnTo>
                  <a:lnTo>
                    <a:pt x="105" y="795"/>
                  </a:lnTo>
                  <a:lnTo>
                    <a:pt x="106" y="798"/>
                  </a:lnTo>
                  <a:lnTo>
                    <a:pt x="106" y="801"/>
                  </a:lnTo>
                  <a:lnTo>
                    <a:pt x="107" y="804"/>
                  </a:lnTo>
                  <a:lnTo>
                    <a:pt x="108" y="807"/>
                  </a:lnTo>
                  <a:lnTo>
                    <a:pt x="108" y="809"/>
                  </a:lnTo>
                  <a:lnTo>
                    <a:pt x="109" y="812"/>
                  </a:lnTo>
                  <a:lnTo>
                    <a:pt x="110" y="814"/>
                  </a:lnTo>
                  <a:lnTo>
                    <a:pt x="110" y="818"/>
                  </a:lnTo>
                  <a:lnTo>
                    <a:pt x="112" y="822"/>
                  </a:lnTo>
                  <a:lnTo>
                    <a:pt x="114" y="827"/>
                  </a:lnTo>
                  <a:lnTo>
                    <a:pt x="114" y="830"/>
                  </a:lnTo>
                  <a:lnTo>
                    <a:pt x="116" y="835"/>
                  </a:lnTo>
                  <a:lnTo>
                    <a:pt x="116" y="839"/>
                  </a:lnTo>
                  <a:lnTo>
                    <a:pt x="117" y="842"/>
                  </a:lnTo>
                  <a:lnTo>
                    <a:pt x="119" y="846"/>
                  </a:lnTo>
                  <a:lnTo>
                    <a:pt x="120" y="848"/>
                  </a:lnTo>
                  <a:lnTo>
                    <a:pt x="120" y="850"/>
                  </a:lnTo>
                  <a:lnTo>
                    <a:pt x="121" y="853"/>
                  </a:lnTo>
                  <a:lnTo>
                    <a:pt x="122" y="855"/>
                  </a:lnTo>
                  <a:lnTo>
                    <a:pt x="122" y="856"/>
                  </a:lnTo>
                  <a:lnTo>
                    <a:pt x="72" y="847"/>
                  </a:lnTo>
                  <a:lnTo>
                    <a:pt x="71" y="846"/>
                  </a:lnTo>
                  <a:lnTo>
                    <a:pt x="71" y="843"/>
                  </a:lnTo>
                  <a:lnTo>
                    <a:pt x="71" y="841"/>
                  </a:lnTo>
                  <a:lnTo>
                    <a:pt x="70" y="840"/>
                  </a:lnTo>
                  <a:lnTo>
                    <a:pt x="70" y="837"/>
                  </a:lnTo>
                  <a:lnTo>
                    <a:pt x="68" y="835"/>
                  </a:lnTo>
                  <a:lnTo>
                    <a:pt x="68" y="832"/>
                  </a:lnTo>
                  <a:lnTo>
                    <a:pt x="67" y="828"/>
                  </a:lnTo>
                  <a:lnTo>
                    <a:pt x="67" y="825"/>
                  </a:lnTo>
                  <a:lnTo>
                    <a:pt x="66" y="821"/>
                  </a:lnTo>
                  <a:lnTo>
                    <a:pt x="65" y="816"/>
                  </a:lnTo>
                  <a:lnTo>
                    <a:pt x="65" y="812"/>
                  </a:lnTo>
                  <a:lnTo>
                    <a:pt x="63" y="807"/>
                  </a:lnTo>
                  <a:lnTo>
                    <a:pt x="63" y="802"/>
                  </a:lnTo>
                  <a:lnTo>
                    <a:pt x="61" y="797"/>
                  </a:lnTo>
                  <a:lnTo>
                    <a:pt x="60" y="792"/>
                  </a:lnTo>
                  <a:lnTo>
                    <a:pt x="59" y="786"/>
                  </a:lnTo>
                  <a:lnTo>
                    <a:pt x="58" y="780"/>
                  </a:lnTo>
                  <a:lnTo>
                    <a:pt x="57" y="773"/>
                  </a:lnTo>
                  <a:lnTo>
                    <a:pt x="56" y="766"/>
                  </a:lnTo>
                  <a:lnTo>
                    <a:pt x="53" y="760"/>
                  </a:lnTo>
                  <a:lnTo>
                    <a:pt x="53" y="753"/>
                  </a:lnTo>
                  <a:lnTo>
                    <a:pt x="51" y="746"/>
                  </a:lnTo>
                  <a:lnTo>
                    <a:pt x="50" y="739"/>
                  </a:lnTo>
                  <a:lnTo>
                    <a:pt x="49" y="731"/>
                  </a:lnTo>
                  <a:lnTo>
                    <a:pt x="47" y="724"/>
                  </a:lnTo>
                  <a:lnTo>
                    <a:pt x="46" y="716"/>
                  </a:lnTo>
                  <a:lnTo>
                    <a:pt x="45" y="708"/>
                  </a:lnTo>
                  <a:lnTo>
                    <a:pt x="44" y="700"/>
                  </a:lnTo>
                  <a:lnTo>
                    <a:pt x="42" y="692"/>
                  </a:lnTo>
                  <a:lnTo>
                    <a:pt x="40" y="682"/>
                  </a:lnTo>
                  <a:lnTo>
                    <a:pt x="39" y="674"/>
                  </a:lnTo>
                  <a:lnTo>
                    <a:pt x="37" y="665"/>
                  </a:lnTo>
                  <a:lnTo>
                    <a:pt x="36" y="657"/>
                  </a:lnTo>
                  <a:lnTo>
                    <a:pt x="33" y="647"/>
                  </a:lnTo>
                  <a:lnTo>
                    <a:pt x="32" y="638"/>
                  </a:lnTo>
                  <a:lnTo>
                    <a:pt x="31" y="629"/>
                  </a:lnTo>
                  <a:lnTo>
                    <a:pt x="30" y="619"/>
                  </a:lnTo>
                  <a:lnTo>
                    <a:pt x="28" y="610"/>
                  </a:lnTo>
                  <a:lnTo>
                    <a:pt x="26" y="599"/>
                  </a:lnTo>
                  <a:lnTo>
                    <a:pt x="25" y="590"/>
                  </a:lnTo>
                  <a:lnTo>
                    <a:pt x="24" y="581"/>
                  </a:lnTo>
                  <a:lnTo>
                    <a:pt x="23" y="570"/>
                  </a:lnTo>
                  <a:lnTo>
                    <a:pt x="22" y="561"/>
                  </a:lnTo>
                  <a:lnTo>
                    <a:pt x="21" y="551"/>
                  </a:lnTo>
                  <a:lnTo>
                    <a:pt x="18" y="541"/>
                  </a:lnTo>
                  <a:lnTo>
                    <a:pt x="17" y="531"/>
                  </a:lnTo>
                  <a:lnTo>
                    <a:pt x="16" y="520"/>
                  </a:lnTo>
                  <a:lnTo>
                    <a:pt x="15" y="510"/>
                  </a:lnTo>
                  <a:lnTo>
                    <a:pt x="14" y="500"/>
                  </a:lnTo>
                  <a:lnTo>
                    <a:pt x="13" y="490"/>
                  </a:lnTo>
                  <a:lnTo>
                    <a:pt x="11" y="481"/>
                  </a:lnTo>
                  <a:lnTo>
                    <a:pt x="10" y="470"/>
                  </a:lnTo>
                  <a:lnTo>
                    <a:pt x="9" y="460"/>
                  </a:lnTo>
                  <a:lnTo>
                    <a:pt x="8" y="449"/>
                  </a:lnTo>
                  <a:lnTo>
                    <a:pt x="7" y="440"/>
                  </a:lnTo>
                  <a:lnTo>
                    <a:pt x="6" y="429"/>
                  </a:lnTo>
                  <a:lnTo>
                    <a:pt x="6" y="419"/>
                  </a:lnTo>
                  <a:lnTo>
                    <a:pt x="4" y="408"/>
                  </a:lnTo>
                  <a:lnTo>
                    <a:pt x="3" y="399"/>
                  </a:lnTo>
                  <a:lnTo>
                    <a:pt x="2" y="388"/>
                  </a:lnTo>
                  <a:lnTo>
                    <a:pt x="2" y="379"/>
                  </a:lnTo>
                  <a:lnTo>
                    <a:pt x="2" y="369"/>
                  </a:lnTo>
                  <a:lnTo>
                    <a:pt x="1" y="359"/>
                  </a:lnTo>
                  <a:lnTo>
                    <a:pt x="1" y="349"/>
                  </a:lnTo>
                  <a:lnTo>
                    <a:pt x="1" y="339"/>
                  </a:lnTo>
                  <a:lnTo>
                    <a:pt x="0" y="330"/>
                  </a:lnTo>
                  <a:lnTo>
                    <a:pt x="0" y="321"/>
                  </a:lnTo>
                  <a:lnTo>
                    <a:pt x="0" y="311"/>
                  </a:lnTo>
                  <a:lnTo>
                    <a:pt x="0" y="302"/>
                  </a:lnTo>
                  <a:lnTo>
                    <a:pt x="0" y="293"/>
                  </a:lnTo>
                  <a:lnTo>
                    <a:pt x="0" y="283"/>
                  </a:lnTo>
                  <a:lnTo>
                    <a:pt x="0" y="274"/>
                  </a:lnTo>
                  <a:lnTo>
                    <a:pt x="0" y="266"/>
                  </a:lnTo>
                  <a:lnTo>
                    <a:pt x="0" y="257"/>
                  </a:lnTo>
                  <a:lnTo>
                    <a:pt x="1" y="247"/>
                  </a:lnTo>
                  <a:lnTo>
                    <a:pt x="1" y="239"/>
                  </a:lnTo>
                  <a:lnTo>
                    <a:pt x="1" y="231"/>
                  </a:lnTo>
                  <a:lnTo>
                    <a:pt x="1" y="222"/>
                  </a:lnTo>
                  <a:lnTo>
                    <a:pt x="2" y="214"/>
                  </a:lnTo>
                  <a:lnTo>
                    <a:pt x="2" y="205"/>
                  </a:lnTo>
                  <a:lnTo>
                    <a:pt x="2" y="197"/>
                  </a:lnTo>
                  <a:lnTo>
                    <a:pt x="3" y="189"/>
                  </a:lnTo>
                  <a:lnTo>
                    <a:pt x="3" y="181"/>
                  </a:lnTo>
                  <a:lnTo>
                    <a:pt x="4" y="173"/>
                  </a:lnTo>
                  <a:lnTo>
                    <a:pt x="4" y="166"/>
                  </a:lnTo>
                  <a:lnTo>
                    <a:pt x="6" y="158"/>
                  </a:lnTo>
                  <a:lnTo>
                    <a:pt x="7" y="151"/>
                  </a:lnTo>
                  <a:lnTo>
                    <a:pt x="7" y="144"/>
                  </a:lnTo>
                  <a:lnTo>
                    <a:pt x="8" y="137"/>
                  </a:lnTo>
                  <a:lnTo>
                    <a:pt x="8" y="130"/>
                  </a:lnTo>
                  <a:lnTo>
                    <a:pt x="9" y="123"/>
                  </a:lnTo>
                  <a:lnTo>
                    <a:pt x="9" y="117"/>
                  </a:lnTo>
                  <a:lnTo>
                    <a:pt x="10" y="110"/>
                  </a:lnTo>
                  <a:lnTo>
                    <a:pt x="11" y="104"/>
                  </a:lnTo>
                  <a:lnTo>
                    <a:pt x="13" y="97"/>
                  </a:lnTo>
                  <a:lnTo>
                    <a:pt x="13" y="91"/>
                  </a:lnTo>
                  <a:lnTo>
                    <a:pt x="14" y="85"/>
                  </a:lnTo>
                  <a:lnTo>
                    <a:pt x="14" y="79"/>
                  </a:lnTo>
                  <a:lnTo>
                    <a:pt x="15" y="75"/>
                  </a:lnTo>
                  <a:lnTo>
                    <a:pt x="16" y="69"/>
                  </a:lnTo>
                  <a:lnTo>
                    <a:pt x="16" y="64"/>
                  </a:lnTo>
                  <a:lnTo>
                    <a:pt x="17" y="58"/>
                  </a:lnTo>
                  <a:lnTo>
                    <a:pt x="18" y="54"/>
                  </a:lnTo>
                  <a:lnTo>
                    <a:pt x="18" y="49"/>
                  </a:lnTo>
                  <a:lnTo>
                    <a:pt x="19" y="44"/>
                  </a:lnTo>
                  <a:lnTo>
                    <a:pt x="19" y="41"/>
                  </a:lnTo>
                  <a:lnTo>
                    <a:pt x="21" y="36"/>
                  </a:lnTo>
                  <a:lnTo>
                    <a:pt x="22" y="33"/>
                  </a:lnTo>
                  <a:lnTo>
                    <a:pt x="22" y="29"/>
                  </a:lnTo>
                  <a:lnTo>
                    <a:pt x="23" y="26"/>
                  </a:lnTo>
                  <a:lnTo>
                    <a:pt x="23" y="22"/>
                  </a:lnTo>
                  <a:lnTo>
                    <a:pt x="24" y="19"/>
                  </a:lnTo>
                  <a:lnTo>
                    <a:pt x="24" y="16"/>
                  </a:lnTo>
                  <a:lnTo>
                    <a:pt x="25" y="13"/>
                  </a:lnTo>
                  <a:lnTo>
                    <a:pt x="25" y="11"/>
                  </a:lnTo>
                  <a:lnTo>
                    <a:pt x="26" y="8"/>
                  </a:lnTo>
                  <a:lnTo>
                    <a:pt x="26" y="7"/>
                  </a:lnTo>
                  <a:lnTo>
                    <a:pt x="28" y="4"/>
                  </a:lnTo>
                  <a:lnTo>
                    <a:pt x="28" y="1"/>
                  </a:lnTo>
                  <a:lnTo>
                    <a:pt x="28" y="0"/>
                  </a:lnTo>
                  <a:lnTo>
                    <a:pt x="29" y="0"/>
                  </a:lnTo>
                  <a:lnTo>
                    <a:pt x="29" y="0"/>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9" name="Freeform 19"/>
            <p:cNvSpPr>
              <a:spLocks/>
            </p:cNvSpPr>
            <p:nvPr/>
          </p:nvSpPr>
          <p:spPr bwMode="auto">
            <a:xfrm>
              <a:off x="4781550" y="6311900"/>
              <a:ext cx="19050" cy="57150"/>
            </a:xfrm>
            <a:custGeom>
              <a:avLst/>
              <a:gdLst/>
              <a:ahLst/>
              <a:cxnLst>
                <a:cxn ang="0">
                  <a:pos x="50" y="0"/>
                </a:cxn>
                <a:cxn ang="0">
                  <a:pos x="81" y="64"/>
                </a:cxn>
                <a:cxn ang="0">
                  <a:pos x="84" y="254"/>
                </a:cxn>
                <a:cxn ang="0">
                  <a:pos x="0" y="208"/>
                </a:cxn>
                <a:cxn ang="0">
                  <a:pos x="50" y="0"/>
                </a:cxn>
                <a:cxn ang="0">
                  <a:pos x="50" y="0"/>
                </a:cxn>
              </a:cxnLst>
              <a:rect l="0" t="0" r="r" b="b"/>
              <a:pathLst>
                <a:path w="84" h="254">
                  <a:moveTo>
                    <a:pt x="50" y="0"/>
                  </a:moveTo>
                  <a:lnTo>
                    <a:pt x="81" y="64"/>
                  </a:lnTo>
                  <a:lnTo>
                    <a:pt x="84" y="254"/>
                  </a:lnTo>
                  <a:lnTo>
                    <a:pt x="0" y="208"/>
                  </a:lnTo>
                  <a:lnTo>
                    <a:pt x="50" y="0"/>
                  </a:lnTo>
                  <a:lnTo>
                    <a:pt x="50" y="0"/>
                  </a:lnTo>
                  <a:close/>
                </a:path>
              </a:pathLst>
            </a:custGeom>
            <a:solidFill>
              <a:srgbClr val="6E99E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0" name="Freeform 20"/>
            <p:cNvSpPr>
              <a:spLocks/>
            </p:cNvSpPr>
            <p:nvPr/>
          </p:nvSpPr>
          <p:spPr bwMode="auto">
            <a:xfrm>
              <a:off x="4740275" y="6240463"/>
              <a:ext cx="17463" cy="23813"/>
            </a:xfrm>
            <a:custGeom>
              <a:avLst/>
              <a:gdLst/>
              <a:ahLst/>
              <a:cxnLst>
                <a:cxn ang="0">
                  <a:pos x="0" y="0"/>
                </a:cxn>
                <a:cxn ang="0">
                  <a:pos x="17" y="12"/>
                </a:cxn>
                <a:cxn ang="0">
                  <a:pos x="33" y="75"/>
                </a:cxn>
                <a:cxn ang="0">
                  <a:pos x="81" y="96"/>
                </a:cxn>
                <a:cxn ang="0">
                  <a:pos x="48" y="109"/>
                </a:cxn>
                <a:cxn ang="0">
                  <a:pos x="9" y="84"/>
                </a:cxn>
                <a:cxn ang="0">
                  <a:pos x="0" y="0"/>
                </a:cxn>
                <a:cxn ang="0">
                  <a:pos x="0" y="0"/>
                </a:cxn>
              </a:cxnLst>
              <a:rect l="0" t="0" r="r" b="b"/>
              <a:pathLst>
                <a:path w="81" h="109">
                  <a:moveTo>
                    <a:pt x="0" y="0"/>
                  </a:moveTo>
                  <a:lnTo>
                    <a:pt x="17" y="12"/>
                  </a:lnTo>
                  <a:lnTo>
                    <a:pt x="33" y="75"/>
                  </a:lnTo>
                  <a:lnTo>
                    <a:pt x="81" y="96"/>
                  </a:lnTo>
                  <a:lnTo>
                    <a:pt x="48" y="109"/>
                  </a:lnTo>
                  <a:lnTo>
                    <a:pt x="9" y="84"/>
                  </a:lnTo>
                  <a:lnTo>
                    <a:pt x="0" y="0"/>
                  </a:lnTo>
                  <a:lnTo>
                    <a:pt x="0" y="0"/>
                  </a:lnTo>
                  <a:close/>
                </a:path>
              </a:pathLst>
            </a:custGeom>
            <a:solidFill>
              <a:srgbClr val="E6E6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1" name="Freeform 21"/>
            <p:cNvSpPr>
              <a:spLocks/>
            </p:cNvSpPr>
            <p:nvPr/>
          </p:nvSpPr>
          <p:spPr bwMode="auto">
            <a:xfrm>
              <a:off x="4737100" y="6057900"/>
              <a:ext cx="47625" cy="61913"/>
            </a:xfrm>
            <a:custGeom>
              <a:avLst/>
              <a:gdLst/>
              <a:ahLst/>
              <a:cxnLst>
                <a:cxn ang="0">
                  <a:pos x="17" y="0"/>
                </a:cxn>
                <a:cxn ang="0">
                  <a:pos x="0" y="89"/>
                </a:cxn>
                <a:cxn ang="0">
                  <a:pos x="0" y="162"/>
                </a:cxn>
                <a:cxn ang="0">
                  <a:pos x="87" y="275"/>
                </a:cxn>
                <a:cxn ang="0">
                  <a:pos x="207" y="80"/>
                </a:cxn>
                <a:cxn ang="0">
                  <a:pos x="17" y="0"/>
                </a:cxn>
                <a:cxn ang="0">
                  <a:pos x="17" y="0"/>
                </a:cxn>
              </a:cxnLst>
              <a:rect l="0" t="0" r="r" b="b"/>
              <a:pathLst>
                <a:path w="207" h="275">
                  <a:moveTo>
                    <a:pt x="17" y="0"/>
                  </a:moveTo>
                  <a:lnTo>
                    <a:pt x="0" y="89"/>
                  </a:lnTo>
                  <a:lnTo>
                    <a:pt x="0" y="162"/>
                  </a:lnTo>
                  <a:lnTo>
                    <a:pt x="87" y="275"/>
                  </a:lnTo>
                  <a:lnTo>
                    <a:pt x="207" y="80"/>
                  </a:lnTo>
                  <a:lnTo>
                    <a:pt x="17" y="0"/>
                  </a:lnTo>
                  <a:lnTo>
                    <a:pt x="17" y="0"/>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2" name="Freeform 22"/>
            <p:cNvSpPr>
              <a:spLocks/>
            </p:cNvSpPr>
            <p:nvPr/>
          </p:nvSpPr>
          <p:spPr bwMode="auto">
            <a:xfrm>
              <a:off x="4714875" y="6022975"/>
              <a:ext cx="95250" cy="63500"/>
            </a:xfrm>
            <a:custGeom>
              <a:avLst/>
              <a:gdLst/>
              <a:ahLst/>
              <a:cxnLst>
                <a:cxn ang="0">
                  <a:pos x="141" y="50"/>
                </a:cxn>
                <a:cxn ang="0">
                  <a:pos x="126" y="49"/>
                </a:cxn>
                <a:cxn ang="0">
                  <a:pos x="106" y="48"/>
                </a:cxn>
                <a:cxn ang="0">
                  <a:pos x="84" y="50"/>
                </a:cxn>
                <a:cxn ang="0">
                  <a:pos x="62" y="56"/>
                </a:cxn>
                <a:cxn ang="0">
                  <a:pos x="41" y="67"/>
                </a:cxn>
                <a:cxn ang="0">
                  <a:pos x="23" y="82"/>
                </a:cxn>
                <a:cxn ang="0">
                  <a:pos x="10" y="98"/>
                </a:cxn>
                <a:cxn ang="0">
                  <a:pos x="2" y="117"/>
                </a:cxn>
                <a:cxn ang="0">
                  <a:pos x="0" y="134"/>
                </a:cxn>
                <a:cxn ang="0">
                  <a:pos x="3" y="152"/>
                </a:cxn>
                <a:cxn ang="0">
                  <a:pos x="16" y="175"/>
                </a:cxn>
                <a:cxn ang="0">
                  <a:pos x="29" y="187"/>
                </a:cxn>
                <a:cxn ang="0">
                  <a:pos x="47" y="203"/>
                </a:cxn>
                <a:cxn ang="0">
                  <a:pos x="65" y="217"/>
                </a:cxn>
                <a:cxn ang="0">
                  <a:pos x="90" y="232"/>
                </a:cxn>
                <a:cxn ang="0">
                  <a:pos x="109" y="242"/>
                </a:cxn>
                <a:cxn ang="0">
                  <a:pos x="125" y="248"/>
                </a:cxn>
                <a:cxn ang="0">
                  <a:pos x="142" y="253"/>
                </a:cxn>
                <a:cxn ang="0">
                  <a:pos x="160" y="257"/>
                </a:cxn>
                <a:cxn ang="0">
                  <a:pos x="178" y="260"/>
                </a:cxn>
                <a:cxn ang="0">
                  <a:pos x="198" y="264"/>
                </a:cxn>
                <a:cxn ang="0">
                  <a:pos x="218" y="267"/>
                </a:cxn>
                <a:cxn ang="0">
                  <a:pos x="237" y="269"/>
                </a:cxn>
                <a:cxn ang="0">
                  <a:pos x="256" y="271"/>
                </a:cxn>
                <a:cxn ang="0">
                  <a:pos x="275" y="272"/>
                </a:cxn>
                <a:cxn ang="0">
                  <a:pos x="292" y="273"/>
                </a:cxn>
                <a:cxn ang="0">
                  <a:pos x="309" y="276"/>
                </a:cxn>
                <a:cxn ang="0">
                  <a:pos x="332" y="277"/>
                </a:cxn>
                <a:cxn ang="0">
                  <a:pos x="357" y="274"/>
                </a:cxn>
                <a:cxn ang="0">
                  <a:pos x="378" y="271"/>
                </a:cxn>
                <a:cxn ang="0">
                  <a:pos x="394" y="265"/>
                </a:cxn>
                <a:cxn ang="0">
                  <a:pos x="413" y="251"/>
                </a:cxn>
                <a:cxn ang="0">
                  <a:pos x="418" y="225"/>
                </a:cxn>
                <a:cxn ang="0">
                  <a:pos x="417" y="202"/>
                </a:cxn>
                <a:cxn ang="0">
                  <a:pos x="413" y="190"/>
                </a:cxn>
                <a:cxn ang="0">
                  <a:pos x="403" y="173"/>
                </a:cxn>
                <a:cxn ang="0">
                  <a:pos x="385" y="148"/>
                </a:cxn>
                <a:cxn ang="0">
                  <a:pos x="361" y="127"/>
                </a:cxn>
                <a:cxn ang="0">
                  <a:pos x="341" y="115"/>
                </a:cxn>
                <a:cxn ang="0">
                  <a:pos x="341" y="103"/>
                </a:cxn>
                <a:cxn ang="0">
                  <a:pos x="343" y="85"/>
                </a:cxn>
                <a:cxn ang="0">
                  <a:pos x="341" y="68"/>
                </a:cxn>
                <a:cxn ang="0">
                  <a:pos x="338" y="50"/>
                </a:cxn>
                <a:cxn ang="0">
                  <a:pos x="329" y="34"/>
                </a:cxn>
                <a:cxn ang="0">
                  <a:pos x="315" y="20"/>
                </a:cxn>
                <a:cxn ang="0">
                  <a:pos x="296" y="11"/>
                </a:cxn>
                <a:cxn ang="0">
                  <a:pos x="274" y="3"/>
                </a:cxn>
                <a:cxn ang="0">
                  <a:pos x="251" y="0"/>
                </a:cxn>
                <a:cxn ang="0">
                  <a:pos x="227" y="1"/>
                </a:cxn>
                <a:cxn ang="0">
                  <a:pos x="204" y="8"/>
                </a:cxn>
                <a:cxn ang="0">
                  <a:pos x="184" y="21"/>
                </a:cxn>
                <a:cxn ang="0">
                  <a:pos x="167" y="34"/>
                </a:cxn>
                <a:cxn ang="0">
                  <a:pos x="150" y="52"/>
                </a:cxn>
              </a:cxnLst>
              <a:rect l="0" t="0" r="r" b="b"/>
              <a:pathLst>
                <a:path w="418" h="277">
                  <a:moveTo>
                    <a:pt x="150" y="52"/>
                  </a:moveTo>
                  <a:lnTo>
                    <a:pt x="150" y="52"/>
                  </a:lnTo>
                  <a:lnTo>
                    <a:pt x="149" y="52"/>
                  </a:lnTo>
                  <a:lnTo>
                    <a:pt x="146" y="50"/>
                  </a:lnTo>
                  <a:lnTo>
                    <a:pt x="143" y="50"/>
                  </a:lnTo>
                  <a:lnTo>
                    <a:pt x="141" y="50"/>
                  </a:lnTo>
                  <a:lnTo>
                    <a:pt x="139" y="50"/>
                  </a:lnTo>
                  <a:lnTo>
                    <a:pt x="136" y="49"/>
                  </a:lnTo>
                  <a:lnTo>
                    <a:pt x="134" y="49"/>
                  </a:lnTo>
                  <a:lnTo>
                    <a:pt x="132" y="49"/>
                  </a:lnTo>
                  <a:lnTo>
                    <a:pt x="128" y="49"/>
                  </a:lnTo>
                  <a:lnTo>
                    <a:pt x="126" y="49"/>
                  </a:lnTo>
                  <a:lnTo>
                    <a:pt x="123" y="49"/>
                  </a:lnTo>
                  <a:lnTo>
                    <a:pt x="120" y="48"/>
                  </a:lnTo>
                  <a:lnTo>
                    <a:pt x="116" y="48"/>
                  </a:lnTo>
                  <a:lnTo>
                    <a:pt x="113" y="48"/>
                  </a:lnTo>
                  <a:lnTo>
                    <a:pt x="109" y="48"/>
                  </a:lnTo>
                  <a:lnTo>
                    <a:pt x="106" y="48"/>
                  </a:lnTo>
                  <a:lnTo>
                    <a:pt x="102" y="48"/>
                  </a:lnTo>
                  <a:lnTo>
                    <a:pt x="98" y="49"/>
                  </a:lnTo>
                  <a:lnTo>
                    <a:pt x="95" y="49"/>
                  </a:lnTo>
                  <a:lnTo>
                    <a:pt x="91" y="49"/>
                  </a:lnTo>
                  <a:lnTo>
                    <a:pt x="87" y="50"/>
                  </a:lnTo>
                  <a:lnTo>
                    <a:pt x="84" y="50"/>
                  </a:lnTo>
                  <a:lnTo>
                    <a:pt x="80" y="52"/>
                  </a:lnTo>
                  <a:lnTo>
                    <a:pt x="77" y="52"/>
                  </a:lnTo>
                  <a:lnTo>
                    <a:pt x="73" y="53"/>
                  </a:lnTo>
                  <a:lnTo>
                    <a:pt x="69" y="54"/>
                  </a:lnTo>
                  <a:lnTo>
                    <a:pt x="65" y="56"/>
                  </a:lnTo>
                  <a:lnTo>
                    <a:pt x="62" y="56"/>
                  </a:lnTo>
                  <a:lnTo>
                    <a:pt x="57" y="57"/>
                  </a:lnTo>
                  <a:lnTo>
                    <a:pt x="54" y="60"/>
                  </a:lnTo>
                  <a:lnTo>
                    <a:pt x="51" y="61"/>
                  </a:lnTo>
                  <a:lnTo>
                    <a:pt x="47" y="62"/>
                  </a:lnTo>
                  <a:lnTo>
                    <a:pt x="44" y="64"/>
                  </a:lnTo>
                  <a:lnTo>
                    <a:pt x="41" y="67"/>
                  </a:lnTo>
                  <a:lnTo>
                    <a:pt x="38" y="69"/>
                  </a:lnTo>
                  <a:lnTo>
                    <a:pt x="35" y="71"/>
                  </a:lnTo>
                  <a:lnTo>
                    <a:pt x="31" y="74"/>
                  </a:lnTo>
                  <a:lnTo>
                    <a:pt x="29" y="76"/>
                  </a:lnTo>
                  <a:lnTo>
                    <a:pt x="27" y="78"/>
                  </a:lnTo>
                  <a:lnTo>
                    <a:pt x="23" y="82"/>
                  </a:lnTo>
                  <a:lnTo>
                    <a:pt x="21" y="84"/>
                  </a:lnTo>
                  <a:lnTo>
                    <a:pt x="19" y="87"/>
                  </a:lnTo>
                  <a:lnTo>
                    <a:pt x="17" y="90"/>
                  </a:lnTo>
                  <a:lnTo>
                    <a:pt x="14" y="92"/>
                  </a:lnTo>
                  <a:lnTo>
                    <a:pt x="13" y="95"/>
                  </a:lnTo>
                  <a:lnTo>
                    <a:pt x="10" y="98"/>
                  </a:lnTo>
                  <a:lnTo>
                    <a:pt x="9" y="102"/>
                  </a:lnTo>
                  <a:lnTo>
                    <a:pt x="7" y="104"/>
                  </a:lnTo>
                  <a:lnTo>
                    <a:pt x="6" y="108"/>
                  </a:lnTo>
                  <a:lnTo>
                    <a:pt x="5" y="111"/>
                  </a:lnTo>
                  <a:lnTo>
                    <a:pt x="3" y="113"/>
                  </a:lnTo>
                  <a:lnTo>
                    <a:pt x="2" y="117"/>
                  </a:lnTo>
                  <a:lnTo>
                    <a:pt x="1" y="119"/>
                  </a:lnTo>
                  <a:lnTo>
                    <a:pt x="1" y="123"/>
                  </a:lnTo>
                  <a:lnTo>
                    <a:pt x="1" y="125"/>
                  </a:lnTo>
                  <a:lnTo>
                    <a:pt x="0" y="129"/>
                  </a:lnTo>
                  <a:lnTo>
                    <a:pt x="0" y="131"/>
                  </a:lnTo>
                  <a:lnTo>
                    <a:pt x="0" y="134"/>
                  </a:lnTo>
                  <a:lnTo>
                    <a:pt x="0" y="138"/>
                  </a:lnTo>
                  <a:lnTo>
                    <a:pt x="0" y="140"/>
                  </a:lnTo>
                  <a:lnTo>
                    <a:pt x="1" y="143"/>
                  </a:lnTo>
                  <a:lnTo>
                    <a:pt x="1" y="145"/>
                  </a:lnTo>
                  <a:lnTo>
                    <a:pt x="2" y="148"/>
                  </a:lnTo>
                  <a:lnTo>
                    <a:pt x="3" y="152"/>
                  </a:lnTo>
                  <a:lnTo>
                    <a:pt x="5" y="158"/>
                  </a:lnTo>
                  <a:lnTo>
                    <a:pt x="7" y="161"/>
                  </a:lnTo>
                  <a:lnTo>
                    <a:pt x="9" y="166"/>
                  </a:lnTo>
                  <a:lnTo>
                    <a:pt x="12" y="169"/>
                  </a:lnTo>
                  <a:lnTo>
                    <a:pt x="14" y="173"/>
                  </a:lnTo>
                  <a:lnTo>
                    <a:pt x="16" y="175"/>
                  </a:lnTo>
                  <a:lnTo>
                    <a:pt x="19" y="178"/>
                  </a:lnTo>
                  <a:lnTo>
                    <a:pt x="21" y="180"/>
                  </a:lnTo>
                  <a:lnTo>
                    <a:pt x="23" y="182"/>
                  </a:lnTo>
                  <a:lnTo>
                    <a:pt x="27" y="185"/>
                  </a:lnTo>
                  <a:lnTo>
                    <a:pt x="28" y="186"/>
                  </a:lnTo>
                  <a:lnTo>
                    <a:pt x="29" y="187"/>
                  </a:lnTo>
                  <a:lnTo>
                    <a:pt x="30" y="189"/>
                  </a:lnTo>
                  <a:lnTo>
                    <a:pt x="34" y="192"/>
                  </a:lnTo>
                  <a:lnTo>
                    <a:pt x="37" y="195"/>
                  </a:lnTo>
                  <a:lnTo>
                    <a:pt x="42" y="199"/>
                  </a:lnTo>
                  <a:lnTo>
                    <a:pt x="44" y="201"/>
                  </a:lnTo>
                  <a:lnTo>
                    <a:pt x="47" y="203"/>
                  </a:lnTo>
                  <a:lnTo>
                    <a:pt x="49" y="206"/>
                  </a:lnTo>
                  <a:lnTo>
                    <a:pt x="52" y="208"/>
                  </a:lnTo>
                  <a:lnTo>
                    <a:pt x="55" y="210"/>
                  </a:lnTo>
                  <a:lnTo>
                    <a:pt x="58" y="213"/>
                  </a:lnTo>
                  <a:lnTo>
                    <a:pt x="62" y="215"/>
                  </a:lnTo>
                  <a:lnTo>
                    <a:pt x="65" y="217"/>
                  </a:lnTo>
                  <a:lnTo>
                    <a:pt x="69" y="220"/>
                  </a:lnTo>
                  <a:lnTo>
                    <a:pt x="73" y="222"/>
                  </a:lnTo>
                  <a:lnTo>
                    <a:pt x="77" y="224"/>
                  </a:lnTo>
                  <a:lnTo>
                    <a:pt x="82" y="228"/>
                  </a:lnTo>
                  <a:lnTo>
                    <a:pt x="85" y="230"/>
                  </a:lnTo>
                  <a:lnTo>
                    <a:pt x="90" y="232"/>
                  </a:lnTo>
                  <a:lnTo>
                    <a:pt x="94" y="235"/>
                  </a:lnTo>
                  <a:lnTo>
                    <a:pt x="99" y="237"/>
                  </a:lnTo>
                  <a:lnTo>
                    <a:pt x="101" y="238"/>
                  </a:lnTo>
                  <a:lnTo>
                    <a:pt x="104" y="239"/>
                  </a:lnTo>
                  <a:lnTo>
                    <a:pt x="106" y="241"/>
                  </a:lnTo>
                  <a:lnTo>
                    <a:pt x="109" y="242"/>
                  </a:lnTo>
                  <a:lnTo>
                    <a:pt x="112" y="243"/>
                  </a:lnTo>
                  <a:lnTo>
                    <a:pt x="114" y="244"/>
                  </a:lnTo>
                  <a:lnTo>
                    <a:pt x="118" y="245"/>
                  </a:lnTo>
                  <a:lnTo>
                    <a:pt x="120" y="246"/>
                  </a:lnTo>
                  <a:lnTo>
                    <a:pt x="122" y="246"/>
                  </a:lnTo>
                  <a:lnTo>
                    <a:pt x="125" y="248"/>
                  </a:lnTo>
                  <a:lnTo>
                    <a:pt x="127" y="249"/>
                  </a:lnTo>
                  <a:lnTo>
                    <a:pt x="130" y="250"/>
                  </a:lnTo>
                  <a:lnTo>
                    <a:pt x="133" y="250"/>
                  </a:lnTo>
                  <a:lnTo>
                    <a:pt x="136" y="251"/>
                  </a:lnTo>
                  <a:lnTo>
                    <a:pt x="139" y="252"/>
                  </a:lnTo>
                  <a:lnTo>
                    <a:pt x="142" y="253"/>
                  </a:lnTo>
                  <a:lnTo>
                    <a:pt x="144" y="253"/>
                  </a:lnTo>
                  <a:lnTo>
                    <a:pt x="148" y="255"/>
                  </a:lnTo>
                  <a:lnTo>
                    <a:pt x="150" y="255"/>
                  </a:lnTo>
                  <a:lnTo>
                    <a:pt x="154" y="256"/>
                  </a:lnTo>
                  <a:lnTo>
                    <a:pt x="157" y="256"/>
                  </a:lnTo>
                  <a:lnTo>
                    <a:pt x="160" y="257"/>
                  </a:lnTo>
                  <a:lnTo>
                    <a:pt x="163" y="258"/>
                  </a:lnTo>
                  <a:lnTo>
                    <a:pt x="167" y="259"/>
                  </a:lnTo>
                  <a:lnTo>
                    <a:pt x="169" y="259"/>
                  </a:lnTo>
                  <a:lnTo>
                    <a:pt x="172" y="260"/>
                  </a:lnTo>
                  <a:lnTo>
                    <a:pt x="176" y="260"/>
                  </a:lnTo>
                  <a:lnTo>
                    <a:pt x="178" y="260"/>
                  </a:lnTo>
                  <a:lnTo>
                    <a:pt x="182" y="262"/>
                  </a:lnTo>
                  <a:lnTo>
                    <a:pt x="185" y="262"/>
                  </a:lnTo>
                  <a:lnTo>
                    <a:pt x="188" y="262"/>
                  </a:lnTo>
                  <a:lnTo>
                    <a:pt x="192" y="263"/>
                  </a:lnTo>
                  <a:lnTo>
                    <a:pt x="195" y="263"/>
                  </a:lnTo>
                  <a:lnTo>
                    <a:pt x="198" y="264"/>
                  </a:lnTo>
                  <a:lnTo>
                    <a:pt x="202" y="264"/>
                  </a:lnTo>
                  <a:lnTo>
                    <a:pt x="205" y="265"/>
                  </a:lnTo>
                  <a:lnTo>
                    <a:pt x="207" y="265"/>
                  </a:lnTo>
                  <a:lnTo>
                    <a:pt x="211" y="266"/>
                  </a:lnTo>
                  <a:lnTo>
                    <a:pt x="214" y="266"/>
                  </a:lnTo>
                  <a:lnTo>
                    <a:pt x="218" y="267"/>
                  </a:lnTo>
                  <a:lnTo>
                    <a:pt x="221" y="267"/>
                  </a:lnTo>
                  <a:lnTo>
                    <a:pt x="225" y="267"/>
                  </a:lnTo>
                  <a:lnTo>
                    <a:pt x="227" y="267"/>
                  </a:lnTo>
                  <a:lnTo>
                    <a:pt x="231" y="269"/>
                  </a:lnTo>
                  <a:lnTo>
                    <a:pt x="234" y="269"/>
                  </a:lnTo>
                  <a:lnTo>
                    <a:pt x="237" y="269"/>
                  </a:lnTo>
                  <a:lnTo>
                    <a:pt x="240" y="270"/>
                  </a:lnTo>
                  <a:lnTo>
                    <a:pt x="244" y="270"/>
                  </a:lnTo>
                  <a:lnTo>
                    <a:pt x="246" y="270"/>
                  </a:lnTo>
                  <a:lnTo>
                    <a:pt x="251" y="270"/>
                  </a:lnTo>
                  <a:lnTo>
                    <a:pt x="253" y="270"/>
                  </a:lnTo>
                  <a:lnTo>
                    <a:pt x="256" y="271"/>
                  </a:lnTo>
                  <a:lnTo>
                    <a:pt x="259" y="271"/>
                  </a:lnTo>
                  <a:lnTo>
                    <a:pt x="262" y="271"/>
                  </a:lnTo>
                  <a:lnTo>
                    <a:pt x="266" y="272"/>
                  </a:lnTo>
                  <a:lnTo>
                    <a:pt x="269" y="272"/>
                  </a:lnTo>
                  <a:lnTo>
                    <a:pt x="272" y="272"/>
                  </a:lnTo>
                  <a:lnTo>
                    <a:pt x="275" y="272"/>
                  </a:lnTo>
                  <a:lnTo>
                    <a:pt x="277" y="272"/>
                  </a:lnTo>
                  <a:lnTo>
                    <a:pt x="281" y="273"/>
                  </a:lnTo>
                  <a:lnTo>
                    <a:pt x="283" y="273"/>
                  </a:lnTo>
                  <a:lnTo>
                    <a:pt x="287" y="273"/>
                  </a:lnTo>
                  <a:lnTo>
                    <a:pt x="289" y="273"/>
                  </a:lnTo>
                  <a:lnTo>
                    <a:pt x="292" y="273"/>
                  </a:lnTo>
                  <a:lnTo>
                    <a:pt x="295" y="273"/>
                  </a:lnTo>
                  <a:lnTo>
                    <a:pt x="297" y="274"/>
                  </a:lnTo>
                  <a:lnTo>
                    <a:pt x="301" y="274"/>
                  </a:lnTo>
                  <a:lnTo>
                    <a:pt x="303" y="274"/>
                  </a:lnTo>
                  <a:lnTo>
                    <a:pt x="305" y="274"/>
                  </a:lnTo>
                  <a:lnTo>
                    <a:pt x="309" y="276"/>
                  </a:lnTo>
                  <a:lnTo>
                    <a:pt x="311" y="276"/>
                  </a:lnTo>
                  <a:lnTo>
                    <a:pt x="313" y="276"/>
                  </a:lnTo>
                  <a:lnTo>
                    <a:pt x="318" y="276"/>
                  </a:lnTo>
                  <a:lnTo>
                    <a:pt x="323" y="276"/>
                  </a:lnTo>
                  <a:lnTo>
                    <a:pt x="327" y="276"/>
                  </a:lnTo>
                  <a:lnTo>
                    <a:pt x="332" y="277"/>
                  </a:lnTo>
                  <a:lnTo>
                    <a:pt x="337" y="276"/>
                  </a:lnTo>
                  <a:lnTo>
                    <a:pt x="340" y="276"/>
                  </a:lnTo>
                  <a:lnTo>
                    <a:pt x="345" y="276"/>
                  </a:lnTo>
                  <a:lnTo>
                    <a:pt x="350" y="276"/>
                  </a:lnTo>
                  <a:lnTo>
                    <a:pt x="353" y="274"/>
                  </a:lnTo>
                  <a:lnTo>
                    <a:pt x="357" y="274"/>
                  </a:lnTo>
                  <a:lnTo>
                    <a:pt x="360" y="273"/>
                  </a:lnTo>
                  <a:lnTo>
                    <a:pt x="364" y="273"/>
                  </a:lnTo>
                  <a:lnTo>
                    <a:pt x="367" y="273"/>
                  </a:lnTo>
                  <a:lnTo>
                    <a:pt x="371" y="272"/>
                  </a:lnTo>
                  <a:lnTo>
                    <a:pt x="374" y="272"/>
                  </a:lnTo>
                  <a:lnTo>
                    <a:pt x="378" y="271"/>
                  </a:lnTo>
                  <a:lnTo>
                    <a:pt x="381" y="270"/>
                  </a:lnTo>
                  <a:lnTo>
                    <a:pt x="383" y="269"/>
                  </a:lnTo>
                  <a:lnTo>
                    <a:pt x="386" y="267"/>
                  </a:lnTo>
                  <a:lnTo>
                    <a:pt x="389" y="267"/>
                  </a:lnTo>
                  <a:lnTo>
                    <a:pt x="390" y="266"/>
                  </a:lnTo>
                  <a:lnTo>
                    <a:pt x="394" y="265"/>
                  </a:lnTo>
                  <a:lnTo>
                    <a:pt x="396" y="264"/>
                  </a:lnTo>
                  <a:lnTo>
                    <a:pt x="399" y="263"/>
                  </a:lnTo>
                  <a:lnTo>
                    <a:pt x="402" y="260"/>
                  </a:lnTo>
                  <a:lnTo>
                    <a:pt x="407" y="257"/>
                  </a:lnTo>
                  <a:lnTo>
                    <a:pt x="409" y="255"/>
                  </a:lnTo>
                  <a:lnTo>
                    <a:pt x="413" y="251"/>
                  </a:lnTo>
                  <a:lnTo>
                    <a:pt x="414" y="248"/>
                  </a:lnTo>
                  <a:lnTo>
                    <a:pt x="416" y="243"/>
                  </a:lnTo>
                  <a:lnTo>
                    <a:pt x="416" y="238"/>
                  </a:lnTo>
                  <a:lnTo>
                    <a:pt x="418" y="235"/>
                  </a:lnTo>
                  <a:lnTo>
                    <a:pt x="418" y="230"/>
                  </a:lnTo>
                  <a:lnTo>
                    <a:pt x="418" y="225"/>
                  </a:lnTo>
                  <a:lnTo>
                    <a:pt x="418" y="221"/>
                  </a:lnTo>
                  <a:lnTo>
                    <a:pt x="418" y="217"/>
                  </a:lnTo>
                  <a:lnTo>
                    <a:pt x="418" y="213"/>
                  </a:lnTo>
                  <a:lnTo>
                    <a:pt x="418" y="209"/>
                  </a:lnTo>
                  <a:lnTo>
                    <a:pt x="417" y="206"/>
                  </a:lnTo>
                  <a:lnTo>
                    <a:pt x="417" y="202"/>
                  </a:lnTo>
                  <a:lnTo>
                    <a:pt x="416" y="200"/>
                  </a:lnTo>
                  <a:lnTo>
                    <a:pt x="416" y="199"/>
                  </a:lnTo>
                  <a:lnTo>
                    <a:pt x="416" y="197"/>
                  </a:lnTo>
                  <a:lnTo>
                    <a:pt x="415" y="195"/>
                  </a:lnTo>
                  <a:lnTo>
                    <a:pt x="415" y="193"/>
                  </a:lnTo>
                  <a:lnTo>
                    <a:pt x="413" y="190"/>
                  </a:lnTo>
                  <a:lnTo>
                    <a:pt x="413" y="189"/>
                  </a:lnTo>
                  <a:lnTo>
                    <a:pt x="410" y="186"/>
                  </a:lnTo>
                  <a:lnTo>
                    <a:pt x="409" y="183"/>
                  </a:lnTo>
                  <a:lnTo>
                    <a:pt x="407" y="180"/>
                  </a:lnTo>
                  <a:lnTo>
                    <a:pt x="406" y="176"/>
                  </a:lnTo>
                  <a:lnTo>
                    <a:pt x="403" y="173"/>
                  </a:lnTo>
                  <a:lnTo>
                    <a:pt x="401" y="169"/>
                  </a:lnTo>
                  <a:lnTo>
                    <a:pt x="397" y="166"/>
                  </a:lnTo>
                  <a:lnTo>
                    <a:pt x="395" y="161"/>
                  </a:lnTo>
                  <a:lnTo>
                    <a:pt x="392" y="158"/>
                  </a:lnTo>
                  <a:lnTo>
                    <a:pt x="389" y="153"/>
                  </a:lnTo>
                  <a:lnTo>
                    <a:pt x="385" y="148"/>
                  </a:lnTo>
                  <a:lnTo>
                    <a:pt x="381" y="145"/>
                  </a:lnTo>
                  <a:lnTo>
                    <a:pt x="378" y="140"/>
                  </a:lnTo>
                  <a:lnTo>
                    <a:pt x="373" y="138"/>
                  </a:lnTo>
                  <a:lnTo>
                    <a:pt x="369" y="133"/>
                  </a:lnTo>
                  <a:lnTo>
                    <a:pt x="366" y="131"/>
                  </a:lnTo>
                  <a:lnTo>
                    <a:pt x="361" y="127"/>
                  </a:lnTo>
                  <a:lnTo>
                    <a:pt x="358" y="125"/>
                  </a:lnTo>
                  <a:lnTo>
                    <a:pt x="354" y="123"/>
                  </a:lnTo>
                  <a:lnTo>
                    <a:pt x="351" y="120"/>
                  </a:lnTo>
                  <a:lnTo>
                    <a:pt x="347" y="118"/>
                  </a:lnTo>
                  <a:lnTo>
                    <a:pt x="345" y="117"/>
                  </a:lnTo>
                  <a:lnTo>
                    <a:pt x="341" y="115"/>
                  </a:lnTo>
                  <a:lnTo>
                    <a:pt x="340" y="113"/>
                  </a:lnTo>
                  <a:lnTo>
                    <a:pt x="340" y="113"/>
                  </a:lnTo>
                  <a:lnTo>
                    <a:pt x="340" y="111"/>
                  </a:lnTo>
                  <a:lnTo>
                    <a:pt x="341" y="109"/>
                  </a:lnTo>
                  <a:lnTo>
                    <a:pt x="341" y="106"/>
                  </a:lnTo>
                  <a:lnTo>
                    <a:pt x="341" y="103"/>
                  </a:lnTo>
                  <a:lnTo>
                    <a:pt x="343" y="98"/>
                  </a:lnTo>
                  <a:lnTo>
                    <a:pt x="343" y="96"/>
                  </a:lnTo>
                  <a:lnTo>
                    <a:pt x="343" y="94"/>
                  </a:lnTo>
                  <a:lnTo>
                    <a:pt x="343" y="91"/>
                  </a:lnTo>
                  <a:lnTo>
                    <a:pt x="343" y="89"/>
                  </a:lnTo>
                  <a:lnTo>
                    <a:pt x="343" y="85"/>
                  </a:lnTo>
                  <a:lnTo>
                    <a:pt x="343" y="83"/>
                  </a:lnTo>
                  <a:lnTo>
                    <a:pt x="343" y="80"/>
                  </a:lnTo>
                  <a:lnTo>
                    <a:pt x="343" y="77"/>
                  </a:lnTo>
                  <a:lnTo>
                    <a:pt x="341" y="74"/>
                  </a:lnTo>
                  <a:lnTo>
                    <a:pt x="341" y="71"/>
                  </a:lnTo>
                  <a:lnTo>
                    <a:pt x="341" y="68"/>
                  </a:lnTo>
                  <a:lnTo>
                    <a:pt x="341" y="66"/>
                  </a:lnTo>
                  <a:lnTo>
                    <a:pt x="340" y="62"/>
                  </a:lnTo>
                  <a:lnTo>
                    <a:pt x="340" y="59"/>
                  </a:lnTo>
                  <a:lnTo>
                    <a:pt x="339" y="56"/>
                  </a:lnTo>
                  <a:lnTo>
                    <a:pt x="338" y="53"/>
                  </a:lnTo>
                  <a:lnTo>
                    <a:pt x="338" y="50"/>
                  </a:lnTo>
                  <a:lnTo>
                    <a:pt x="337" y="47"/>
                  </a:lnTo>
                  <a:lnTo>
                    <a:pt x="336" y="45"/>
                  </a:lnTo>
                  <a:lnTo>
                    <a:pt x="334" y="42"/>
                  </a:lnTo>
                  <a:lnTo>
                    <a:pt x="333" y="39"/>
                  </a:lnTo>
                  <a:lnTo>
                    <a:pt x="331" y="36"/>
                  </a:lnTo>
                  <a:lnTo>
                    <a:pt x="329" y="34"/>
                  </a:lnTo>
                  <a:lnTo>
                    <a:pt x="327" y="32"/>
                  </a:lnTo>
                  <a:lnTo>
                    <a:pt x="325" y="28"/>
                  </a:lnTo>
                  <a:lnTo>
                    <a:pt x="323" y="27"/>
                  </a:lnTo>
                  <a:lnTo>
                    <a:pt x="320" y="25"/>
                  </a:lnTo>
                  <a:lnTo>
                    <a:pt x="318" y="22"/>
                  </a:lnTo>
                  <a:lnTo>
                    <a:pt x="315" y="20"/>
                  </a:lnTo>
                  <a:lnTo>
                    <a:pt x="312" y="19"/>
                  </a:lnTo>
                  <a:lnTo>
                    <a:pt x="309" y="17"/>
                  </a:lnTo>
                  <a:lnTo>
                    <a:pt x="306" y="14"/>
                  </a:lnTo>
                  <a:lnTo>
                    <a:pt x="303" y="13"/>
                  </a:lnTo>
                  <a:lnTo>
                    <a:pt x="299" y="12"/>
                  </a:lnTo>
                  <a:lnTo>
                    <a:pt x="296" y="11"/>
                  </a:lnTo>
                  <a:lnTo>
                    <a:pt x="294" y="8"/>
                  </a:lnTo>
                  <a:lnTo>
                    <a:pt x="289" y="7"/>
                  </a:lnTo>
                  <a:lnTo>
                    <a:pt x="285" y="6"/>
                  </a:lnTo>
                  <a:lnTo>
                    <a:pt x="282" y="5"/>
                  </a:lnTo>
                  <a:lnTo>
                    <a:pt x="279" y="5"/>
                  </a:lnTo>
                  <a:lnTo>
                    <a:pt x="274" y="3"/>
                  </a:lnTo>
                  <a:lnTo>
                    <a:pt x="270" y="3"/>
                  </a:lnTo>
                  <a:lnTo>
                    <a:pt x="266" y="1"/>
                  </a:lnTo>
                  <a:lnTo>
                    <a:pt x="262" y="1"/>
                  </a:lnTo>
                  <a:lnTo>
                    <a:pt x="259" y="1"/>
                  </a:lnTo>
                  <a:lnTo>
                    <a:pt x="254" y="0"/>
                  </a:lnTo>
                  <a:lnTo>
                    <a:pt x="251" y="0"/>
                  </a:lnTo>
                  <a:lnTo>
                    <a:pt x="247" y="0"/>
                  </a:lnTo>
                  <a:lnTo>
                    <a:pt x="242" y="0"/>
                  </a:lnTo>
                  <a:lnTo>
                    <a:pt x="239" y="0"/>
                  </a:lnTo>
                  <a:lnTo>
                    <a:pt x="234" y="1"/>
                  </a:lnTo>
                  <a:lnTo>
                    <a:pt x="231" y="1"/>
                  </a:lnTo>
                  <a:lnTo>
                    <a:pt x="227" y="1"/>
                  </a:lnTo>
                  <a:lnTo>
                    <a:pt x="223" y="3"/>
                  </a:lnTo>
                  <a:lnTo>
                    <a:pt x="219" y="3"/>
                  </a:lnTo>
                  <a:lnTo>
                    <a:pt x="216" y="5"/>
                  </a:lnTo>
                  <a:lnTo>
                    <a:pt x="211" y="5"/>
                  </a:lnTo>
                  <a:lnTo>
                    <a:pt x="207" y="7"/>
                  </a:lnTo>
                  <a:lnTo>
                    <a:pt x="204" y="8"/>
                  </a:lnTo>
                  <a:lnTo>
                    <a:pt x="202" y="11"/>
                  </a:lnTo>
                  <a:lnTo>
                    <a:pt x="197" y="12"/>
                  </a:lnTo>
                  <a:lnTo>
                    <a:pt x="193" y="14"/>
                  </a:lnTo>
                  <a:lnTo>
                    <a:pt x="190" y="17"/>
                  </a:lnTo>
                  <a:lnTo>
                    <a:pt x="188" y="19"/>
                  </a:lnTo>
                  <a:lnTo>
                    <a:pt x="184" y="21"/>
                  </a:lnTo>
                  <a:lnTo>
                    <a:pt x="181" y="24"/>
                  </a:lnTo>
                  <a:lnTo>
                    <a:pt x="178" y="26"/>
                  </a:lnTo>
                  <a:lnTo>
                    <a:pt x="176" y="28"/>
                  </a:lnTo>
                  <a:lnTo>
                    <a:pt x="172" y="31"/>
                  </a:lnTo>
                  <a:lnTo>
                    <a:pt x="170" y="33"/>
                  </a:lnTo>
                  <a:lnTo>
                    <a:pt x="167" y="34"/>
                  </a:lnTo>
                  <a:lnTo>
                    <a:pt x="165" y="36"/>
                  </a:lnTo>
                  <a:lnTo>
                    <a:pt x="161" y="40"/>
                  </a:lnTo>
                  <a:lnTo>
                    <a:pt x="157" y="45"/>
                  </a:lnTo>
                  <a:lnTo>
                    <a:pt x="155" y="47"/>
                  </a:lnTo>
                  <a:lnTo>
                    <a:pt x="153" y="50"/>
                  </a:lnTo>
                  <a:lnTo>
                    <a:pt x="150" y="52"/>
                  </a:lnTo>
                  <a:lnTo>
                    <a:pt x="150" y="52"/>
                  </a:lnTo>
                  <a:lnTo>
                    <a:pt x="150" y="52"/>
                  </a:lnTo>
                  <a:close/>
                </a:path>
              </a:pathLst>
            </a:custGeom>
            <a:solidFill>
              <a:srgbClr val="2E332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3" name="Freeform 23"/>
            <p:cNvSpPr>
              <a:spLocks/>
            </p:cNvSpPr>
            <p:nvPr/>
          </p:nvSpPr>
          <p:spPr bwMode="auto">
            <a:xfrm>
              <a:off x="4718050" y="6026150"/>
              <a:ext cx="65088" cy="55563"/>
            </a:xfrm>
            <a:custGeom>
              <a:avLst/>
              <a:gdLst/>
              <a:ahLst/>
              <a:cxnLst>
                <a:cxn ang="0">
                  <a:pos x="191" y="140"/>
                </a:cxn>
                <a:cxn ang="0">
                  <a:pos x="204" y="129"/>
                </a:cxn>
                <a:cxn ang="0">
                  <a:pos x="221" y="114"/>
                </a:cxn>
                <a:cxn ang="0">
                  <a:pos x="231" y="102"/>
                </a:cxn>
                <a:cxn ang="0">
                  <a:pos x="240" y="91"/>
                </a:cxn>
                <a:cxn ang="0">
                  <a:pos x="248" y="80"/>
                </a:cxn>
                <a:cxn ang="0">
                  <a:pos x="254" y="67"/>
                </a:cxn>
                <a:cxn ang="0">
                  <a:pos x="257" y="55"/>
                </a:cxn>
                <a:cxn ang="0">
                  <a:pos x="260" y="42"/>
                </a:cxn>
                <a:cxn ang="0">
                  <a:pos x="261" y="32"/>
                </a:cxn>
                <a:cxn ang="0">
                  <a:pos x="259" y="21"/>
                </a:cxn>
                <a:cxn ang="0">
                  <a:pos x="254" y="12"/>
                </a:cxn>
                <a:cxn ang="0">
                  <a:pos x="241" y="2"/>
                </a:cxn>
                <a:cxn ang="0">
                  <a:pos x="225" y="0"/>
                </a:cxn>
                <a:cxn ang="0">
                  <a:pos x="211" y="5"/>
                </a:cxn>
                <a:cxn ang="0">
                  <a:pos x="197" y="13"/>
                </a:cxn>
                <a:cxn ang="0">
                  <a:pos x="184" y="24"/>
                </a:cxn>
                <a:cxn ang="0">
                  <a:pos x="171" y="33"/>
                </a:cxn>
                <a:cxn ang="0">
                  <a:pos x="159" y="44"/>
                </a:cxn>
                <a:cxn ang="0">
                  <a:pos x="126" y="93"/>
                </a:cxn>
                <a:cxn ang="0">
                  <a:pos x="128" y="49"/>
                </a:cxn>
                <a:cxn ang="0">
                  <a:pos x="114" y="48"/>
                </a:cxn>
                <a:cxn ang="0">
                  <a:pos x="103" y="47"/>
                </a:cxn>
                <a:cxn ang="0">
                  <a:pos x="91" y="47"/>
                </a:cxn>
                <a:cxn ang="0">
                  <a:pos x="79" y="48"/>
                </a:cxn>
                <a:cxn ang="0">
                  <a:pos x="65" y="52"/>
                </a:cxn>
                <a:cxn ang="0">
                  <a:pos x="52" y="56"/>
                </a:cxn>
                <a:cxn ang="0">
                  <a:pos x="41" y="62"/>
                </a:cxn>
                <a:cxn ang="0">
                  <a:pos x="30" y="68"/>
                </a:cxn>
                <a:cxn ang="0">
                  <a:pos x="17" y="77"/>
                </a:cxn>
                <a:cxn ang="0">
                  <a:pos x="6" y="93"/>
                </a:cxn>
                <a:cxn ang="0">
                  <a:pos x="1" y="103"/>
                </a:cxn>
                <a:cxn ang="0">
                  <a:pos x="0" y="114"/>
                </a:cxn>
                <a:cxn ang="0">
                  <a:pos x="0" y="123"/>
                </a:cxn>
                <a:cxn ang="0">
                  <a:pos x="3" y="133"/>
                </a:cxn>
                <a:cxn ang="0">
                  <a:pos x="9" y="144"/>
                </a:cxn>
                <a:cxn ang="0">
                  <a:pos x="17" y="154"/>
                </a:cxn>
                <a:cxn ang="0">
                  <a:pos x="28" y="165"/>
                </a:cxn>
                <a:cxn ang="0">
                  <a:pos x="38" y="174"/>
                </a:cxn>
                <a:cxn ang="0">
                  <a:pos x="52" y="184"/>
                </a:cxn>
                <a:cxn ang="0">
                  <a:pos x="67" y="193"/>
                </a:cxn>
                <a:cxn ang="0">
                  <a:pos x="82" y="200"/>
                </a:cxn>
                <a:cxn ang="0">
                  <a:pos x="99" y="206"/>
                </a:cxn>
                <a:cxn ang="0">
                  <a:pos x="114" y="212"/>
                </a:cxn>
                <a:cxn ang="0">
                  <a:pos x="130" y="216"/>
                </a:cxn>
                <a:cxn ang="0">
                  <a:pos x="148" y="221"/>
                </a:cxn>
                <a:cxn ang="0">
                  <a:pos x="164" y="224"/>
                </a:cxn>
                <a:cxn ang="0">
                  <a:pos x="180" y="228"/>
                </a:cxn>
                <a:cxn ang="0">
                  <a:pos x="197" y="230"/>
                </a:cxn>
                <a:cxn ang="0">
                  <a:pos x="213" y="233"/>
                </a:cxn>
                <a:cxn ang="0">
                  <a:pos x="228" y="235"/>
                </a:cxn>
                <a:cxn ang="0">
                  <a:pos x="242" y="236"/>
                </a:cxn>
                <a:cxn ang="0">
                  <a:pos x="255" y="237"/>
                </a:cxn>
                <a:cxn ang="0">
                  <a:pos x="267" y="240"/>
                </a:cxn>
                <a:cxn ang="0">
                  <a:pos x="277" y="240"/>
                </a:cxn>
                <a:cxn ang="0">
                  <a:pos x="286" y="241"/>
                </a:cxn>
                <a:cxn ang="0">
                  <a:pos x="187" y="143"/>
                </a:cxn>
              </a:cxnLst>
              <a:rect l="0" t="0" r="r" b="b"/>
              <a:pathLst>
                <a:path w="288" h="241">
                  <a:moveTo>
                    <a:pt x="187" y="143"/>
                  </a:moveTo>
                  <a:lnTo>
                    <a:pt x="187" y="143"/>
                  </a:lnTo>
                  <a:lnTo>
                    <a:pt x="189" y="142"/>
                  </a:lnTo>
                  <a:lnTo>
                    <a:pt x="191" y="140"/>
                  </a:lnTo>
                  <a:lnTo>
                    <a:pt x="193" y="138"/>
                  </a:lnTo>
                  <a:lnTo>
                    <a:pt x="197" y="135"/>
                  </a:lnTo>
                  <a:lnTo>
                    <a:pt x="200" y="132"/>
                  </a:lnTo>
                  <a:lnTo>
                    <a:pt x="204" y="129"/>
                  </a:lnTo>
                  <a:lnTo>
                    <a:pt x="210" y="125"/>
                  </a:lnTo>
                  <a:lnTo>
                    <a:pt x="214" y="121"/>
                  </a:lnTo>
                  <a:lnTo>
                    <a:pt x="219" y="116"/>
                  </a:lnTo>
                  <a:lnTo>
                    <a:pt x="221" y="114"/>
                  </a:lnTo>
                  <a:lnTo>
                    <a:pt x="224" y="110"/>
                  </a:lnTo>
                  <a:lnTo>
                    <a:pt x="226" y="108"/>
                  </a:lnTo>
                  <a:lnTo>
                    <a:pt x="228" y="105"/>
                  </a:lnTo>
                  <a:lnTo>
                    <a:pt x="231" y="102"/>
                  </a:lnTo>
                  <a:lnTo>
                    <a:pt x="233" y="100"/>
                  </a:lnTo>
                  <a:lnTo>
                    <a:pt x="235" y="97"/>
                  </a:lnTo>
                  <a:lnTo>
                    <a:pt x="238" y="94"/>
                  </a:lnTo>
                  <a:lnTo>
                    <a:pt x="240" y="91"/>
                  </a:lnTo>
                  <a:lnTo>
                    <a:pt x="242" y="88"/>
                  </a:lnTo>
                  <a:lnTo>
                    <a:pt x="245" y="86"/>
                  </a:lnTo>
                  <a:lnTo>
                    <a:pt x="247" y="83"/>
                  </a:lnTo>
                  <a:lnTo>
                    <a:pt x="248" y="80"/>
                  </a:lnTo>
                  <a:lnTo>
                    <a:pt x="249" y="76"/>
                  </a:lnTo>
                  <a:lnTo>
                    <a:pt x="250" y="73"/>
                  </a:lnTo>
                  <a:lnTo>
                    <a:pt x="253" y="70"/>
                  </a:lnTo>
                  <a:lnTo>
                    <a:pt x="254" y="67"/>
                  </a:lnTo>
                  <a:lnTo>
                    <a:pt x="255" y="65"/>
                  </a:lnTo>
                  <a:lnTo>
                    <a:pt x="256" y="61"/>
                  </a:lnTo>
                  <a:lnTo>
                    <a:pt x="257" y="59"/>
                  </a:lnTo>
                  <a:lnTo>
                    <a:pt x="257" y="55"/>
                  </a:lnTo>
                  <a:lnTo>
                    <a:pt x="259" y="52"/>
                  </a:lnTo>
                  <a:lnTo>
                    <a:pt x="259" y="48"/>
                  </a:lnTo>
                  <a:lnTo>
                    <a:pt x="260" y="46"/>
                  </a:lnTo>
                  <a:lnTo>
                    <a:pt x="260" y="42"/>
                  </a:lnTo>
                  <a:lnTo>
                    <a:pt x="261" y="40"/>
                  </a:lnTo>
                  <a:lnTo>
                    <a:pt x="261" y="38"/>
                  </a:lnTo>
                  <a:lnTo>
                    <a:pt x="261" y="35"/>
                  </a:lnTo>
                  <a:lnTo>
                    <a:pt x="261" y="32"/>
                  </a:lnTo>
                  <a:lnTo>
                    <a:pt x="261" y="30"/>
                  </a:lnTo>
                  <a:lnTo>
                    <a:pt x="260" y="27"/>
                  </a:lnTo>
                  <a:lnTo>
                    <a:pt x="260" y="25"/>
                  </a:lnTo>
                  <a:lnTo>
                    <a:pt x="259" y="21"/>
                  </a:lnTo>
                  <a:lnTo>
                    <a:pt x="259" y="19"/>
                  </a:lnTo>
                  <a:lnTo>
                    <a:pt x="257" y="18"/>
                  </a:lnTo>
                  <a:lnTo>
                    <a:pt x="256" y="16"/>
                  </a:lnTo>
                  <a:lnTo>
                    <a:pt x="254" y="12"/>
                  </a:lnTo>
                  <a:lnTo>
                    <a:pt x="252" y="9"/>
                  </a:lnTo>
                  <a:lnTo>
                    <a:pt x="248" y="5"/>
                  </a:lnTo>
                  <a:lnTo>
                    <a:pt x="245" y="4"/>
                  </a:lnTo>
                  <a:lnTo>
                    <a:pt x="241" y="2"/>
                  </a:lnTo>
                  <a:lnTo>
                    <a:pt x="238" y="0"/>
                  </a:lnTo>
                  <a:lnTo>
                    <a:pt x="233" y="0"/>
                  </a:lnTo>
                  <a:lnTo>
                    <a:pt x="229" y="0"/>
                  </a:lnTo>
                  <a:lnTo>
                    <a:pt x="225" y="0"/>
                  </a:lnTo>
                  <a:lnTo>
                    <a:pt x="221" y="2"/>
                  </a:lnTo>
                  <a:lnTo>
                    <a:pt x="218" y="2"/>
                  </a:lnTo>
                  <a:lnTo>
                    <a:pt x="214" y="4"/>
                  </a:lnTo>
                  <a:lnTo>
                    <a:pt x="211" y="5"/>
                  </a:lnTo>
                  <a:lnTo>
                    <a:pt x="207" y="6"/>
                  </a:lnTo>
                  <a:lnTo>
                    <a:pt x="204" y="9"/>
                  </a:lnTo>
                  <a:lnTo>
                    <a:pt x="200" y="11"/>
                  </a:lnTo>
                  <a:lnTo>
                    <a:pt x="197" y="13"/>
                  </a:lnTo>
                  <a:lnTo>
                    <a:pt x="193" y="16"/>
                  </a:lnTo>
                  <a:lnTo>
                    <a:pt x="190" y="18"/>
                  </a:lnTo>
                  <a:lnTo>
                    <a:pt x="187" y="21"/>
                  </a:lnTo>
                  <a:lnTo>
                    <a:pt x="184" y="24"/>
                  </a:lnTo>
                  <a:lnTo>
                    <a:pt x="180" y="26"/>
                  </a:lnTo>
                  <a:lnTo>
                    <a:pt x="177" y="28"/>
                  </a:lnTo>
                  <a:lnTo>
                    <a:pt x="175" y="31"/>
                  </a:lnTo>
                  <a:lnTo>
                    <a:pt x="171" y="33"/>
                  </a:lnTo>
                  <a:lnTo>
                    <a:pt x="169" y="35"/>
                  </a:lnTo>
                  <a:lnTo>
                    <a:pt x="166" y="38"/>
                  </a:lnTo>
                  <a:lnTo>
                    <a:pt x="164" y="40"/>
                  </a:lnTo>
                  <a:lnTo>
                    <a:pt x="159" y="44"/>
                  </a:lnTo>
                  <a:lnTo>
                    <a:pt x="157" y="47"/>
                  </a:lnTo>
                  <a:lnTo>
                    <a:pt x="156" y="48"/>
                  </a:lnTo>
                  <a:lnTo>
                    <a:pt x="155" y="49"/>
                  </a:lnTo>
                  <a:lnTo>
                    <a:pt x="126" y="93"/>
                  </a:lnTo>
                  <a:lnTo>
                    <a:pt x="133" y="51"/>
                  </a:lnTo>
                  <a:lnTo>
                    <a:pt x="131" y="51"/>
                  </a:lnTo>
                  <a:lnTo>
                    <a:pt x="130" y="49"/>
                  </a:lnTo>
                  <a:lnTo>
                    <a:pt x="128" y="49"/>
                  </a:lnTo>
                  <a:lnTo>
                    <a:pt x="126" y="49"/>
                  </a:lnTo>
                  <a:lnTo>
                    <a:pt x="121" y="48"/>
                  </a:lnTo>
                  <a:lnTo>
                    <a:pt x="117" y="48"/>
                  </a:lnTo>
                  <a:lnTo>
                    <a:pt x="114" y="48"/>
                  </a:lnTo>
                  <a:lnTo>
                    <a:pt x="112" y="48"/>
                  </a:lnTo>
                  <a:lnTo>
                    <a:pt x="109" y="48"/>
                  </a:lnTo>
                  <a:lnTo>
                    <a:pt x="107" y="48"/>
                  </a:lnTo>
                  <a:lnTo>
                    <a:pt x="103" y="47"/>
                  </a:lnTo>
                  <a:lnTo>
                    <a:pt x="101" y="47"/>
                  </a:lnTo>
                  <a:lnTo>
                    <a:pt x="98" y="47"/>
                  </a:lnTo>
                  <a:lnTo>
                    <a:pt x="95" y="47"/>
                  </a:lnTo>
                  <a:lnTo>
                    <a:pt x="91" y="47"/>
                  </a:lnTo>
                  <a:lnTo>
                    <a:pt x="88" y="48"/>
                  </a:lnTo>
                  <a:lnTo>
                    <a:pt x="85" y="48"/>
                  </a:lnTo>
                  <a:lnTo>
                    <a:pt x="82" y="48"/>
                  </a:lnTo>
                  <a:lnTo>
                    <a:pt x="79" y="48"/>
                  </a:lnTo>
                  <a:lnTo>
                    <a:pt x="76" y="49"/>
                  </a:lnTo>
                  <a:lnTo>
                    <a:pt x="72" y="51"/>
                  </a:lnTo>
                  <a:lnTo>
                    <a:pt x="69" y="51"/>
                  </a:lnTo>
                  <a:lnTo>
                    <a:pt x="65" y="52"/>
                  </a:lnTo>
                  <a:lnTo>
                    <a:pt x="62" y="53"/>
                  </a:lnTo>
                  <a:lnTo>
                    <a:pt x="59" y="54"/>
                  </a:lnTo>
                  <a:lnTo>
                    <a:pt x="56" y="55"/>
                  </a:lnTo>
                  <a:lnTo>
                    <a:pt x="52" y="56"/>
                  </a:lnTo>
                  <a:lnTo>
                    <a:pt x="50" y="58"/>
                  </a:lnTo>
                  <a:lnTo>
                    <a:pt x="46" y="59"/>
                  </a:lnTo>
                  <a:lnTo>
                    <a:pt x="44" y="61"/>
                  </a:lnTo>
                  <a:lnTo>
                    <a:pt x="41" y="62"/>
                  </a:lnTo>
                  <a:lnTo>
                    <a:pt x="38" y="63"/>
                  </a:lnTo>
                  <a:lnTo>
                    <a:pt x="35" y="65"/>
                  </a:lnTo>
                  <a:lnTo>
                    <a:pt x="32" y="67"/>
                  </a:lnTo>
                  <a:lnTo>
                    <a:pt x="30" y="68"/>
                  </a:lnTo>
                  <a:lnTo>
                    <a:pt x="27" y="70"/>
                  </a:lnTo>
                  <a:lnTo>
                    <a:pt x="24" y="72"/>
                  </a:lnTo>
                  <a:lnTo>
                    <a:pt x="22" y="74"/>
                  </a:lnTo>
                  <a:lnTo>
                    <a:pt x="17" y="77"/>
                  </a:lnTo>
                  <a:lnTo>
                    <a:pt x="14" y="82"/>
                  </a:lnTo>
                  <a:lnTo>
                    <a:pt x="10" y="86"/>
                  </a:lnTo>
                  <a:lnTo>
                    <a:pt x="7" y="90"/>
                  </a:lnTo>
                  <a:lnTo>
                    <a:pt x="6" y="93"/>
                  </a:lnTo>
                  <a:lnTo>
                    <a:pt x="3" y="95"/>
                  </a:lnTo>
                  <a:lnTo>
                    <a:pt x="3" y="98"/>
                  </a:lnTo>
                  <a:lnTo>
                    <a:pt x="2" y="101"/>
                  </a:lnTo>
                  <a:lnTo>
                    <a:pt x="1" y="103"/>
                  </a:lnTo>
                  <a:lnTo>
                    <a:pt x="0" y="105"/>
                  </a:lnTo>
                  <a:lnTo>
                    <a:pt x="0" y="108"/>
                  </a:lnTo>
                  <a:lnTo>
                    <a:pt x="0" y="110"/>
                  </a:lnTo>
                  <a:lnTo>
                    <a:pt x="0" y="114"/>
                  </a:lnTo>
                  <a:lnTo>
                    <a:pt x="0" y="116"/>
                  </a:lnTo>
                  <a:lnTo>
                    <a:pt x="0" y="118"/>
                  </a:lnTo>
                  <a:lnTo>
                    <a:pt x="0" y="122"/>
                  </a:lnTo>
                  <a:lnTo>
                    <a:pt x="0" y="123"/>
                  </a:lnTo>
                  <a:lnTo>
                    <a:pt x="1" y="126"/>
                  </a:lnTo>
                  <a:lnTo>
                    <a:pt x="1" y="129"/>
                  </a:lnTo>
                  <a:lnTo>
                    <a:pt x="2" y="131"/>
                  </a:lnTo>
                  <a:lnTo>
                    <a:pt x="3" y="133"/>
                  </a:lnTo>
                  <a:lnTo>
                    <a:pt x="4" y="137"/>
                  </a:lnTo>
                  <a:lnTo>
                    <a:pt x="6" y="139"/>
                  </a:lnTo>
                  <a:lnTo>
                    <a:pt x="8" y="142"/>
                  </a:lnTo>
                  <a:lnTo>
                    <a:pt x="9" y="144"/>
                  </a:lnTo>
                  <a:lnTo>
                    <a:pt x="10" y="147"/>
                  </a:lnTo>
                  <a:lnTo>
                    <a:pt x="13" y="150"/>
                  </a:lnTo>
                  <a:lnTo>
                    <a:pt x="15" y="152"/>
                  </a:lnTo>
                  <a:lnTo>
                    <a:pt x="17" y="154"/>
                  </a:lnTo>
                  <a:lnTo>
                    <a:pt x="20" y="157"/>
                  </a:lnTo>
                  <a:lnTo>
                    <a:pt x="22" y="160"/>
                  </a:lnTo>
                  <a:lnTo>
                    <a:pt x="25" y="163"/>
                  </a:lnTo>
                  <a:lnTo>
                    <a:pt x="28" y="165"/>
                  </a:lnTo>
                  <a:lnTo>
                    <a:pt x="30" y="167"/>
                  </a:lnTo>
                  <a:lnTo>
                    <a:pt x="32" y="170"/>
                  </a:lnTo>
                  <a:lnTo>
                    <a:pt x="36" y="172"/>
                  </a:lnTo>
                  <a:lnTo>
                    <a:pt x="38" y="174"/>
                  </a:lnTo>
                  <a:lnTo>
                    <a:pt x="43" y="177"/>
                  </a:lnTo>
                  <a:lnTo>
                    <a:pt x="45" y="179"/>
                  </a:lnTo>
                  <a:lnTo>
                    <a:pt x="49" y="182"/>
                  </a:lnTo>
                  <a:lnTo>
                    <a:pt x="52" y="184"/>
                  </a:lnTo>
                  <a:lnTo>
                    <a:pt x="56" y="186"/>
                  </a:lnTo>
                  <a:lnTo>
                    <a:pt x="59" y="188"/>
                  </a:lnTo>
                  <a:lnTo>
                    <a:pt x="64" y="191"/>
                  </a:lnTo>
                  <a:lnTo>
                    <a:pt x="67" y="193"/>
                  </a:lnTo>
                  <a:lnTo>
                    <a:pt x="71" y="195"/>
                  </a:lnTo>
                  <a:lnTo>
                    <a:pt x="74" y="196"/>
                  </a:lnTo>
                  <a:lnTo>
                    <a:pt x="79" y="199"/>
                  </a:lnTo>
                  <a:lnTo>
                    <a:pt x="82" y="200"/>
                  </a:lnTo>
                  <a:lnTo>
                    <a:pt x="86" y="202"/>
                  </a:lnTo>
                  <a:lnTo>
                    <a:pt x="91" y="203"/>
                  </a:lnTo>
                  <a:lnTo>
                    <a:pt x="94" y="205"/>
                  </a:lnTo>
                  <a:lnTo>
                    <a:pt x="99" y="206"/>
                  </a:lnTo>
                  <a:lnTo>
                    <a:pt x="102" y="208"/>
                  </a:lnTo>
                  <a:lnTo>
                    <a:pt x="107" y="209"/>
                  </a:lnTo>
                  <a:lnTo>
                    <a:pt x="110" y="210"/>
                  </a:lnTo>
                  <a:lnTo>
                    <a:pt x="114" y="212"/>
                  </a:lnTo>
                  <a:lnTo>
                    <a:pt x="119" y="213"/>
                  </a:lnTo>
                  <a:lnTo>
                    <a:pt x="122" y="214"/>
                  </a:lnTo>
                  <a:lnTo>
                    <a:pt x="127" y="215"/>
                  </a:lnTo>
                  <a:lnTo>
                    <a:pt x="130" y="216"/>
                  </a:lnTo>
                  <a:lnTo>
                    <a:pt x="135" y="217"/>
                  </a:lnTo>
                  <a:lnTo>
                    <a:pt x="140" y="219"/>
                  </a:lnTo>
                  <a:lnTo>
                    <a:pt x="144" y="220"/>
                  </a:lnTo>
                  <a:lnTo>
                    <a:pt x="148" y="221"/>
                  </a:lnTo>
                  <a:lnTo>
                    <a:pt x="151" y="222"/>
                  </a:lnTo>
                  <a:lnTo>
                    <a:pt x="156" y="222"/>
                  </a:lnTo>
                  <a:lnTo>
                    <a:pt x="161" y="223"/>
                  </a:lnTo>
                  <a:lnTo>
                    <a:pt x="164" y="224"/>
                  </a:lnTo>
                  <a:lnTo>
                    <a:pt x="169" y="226"/>
                  </a:lnTo>
                  <a:lnTo>
                    <a:pt x="172" y="226"/>
                  </a:lnTo>
                  <a:lnTo>
                    <a:pt x="177" y="227"/>
                  </a:lnTo>
                  <a:lnTo>
                    <a:pt x="180" y="228"/>
                  </a:lnTo>
                  <a:lnTo>
                    <a:pt x="185" y="228"/>
                  </a:lnTo>
                  <a:lnTo>
                    <a:pt x="189" y="229"/>
                  </a:lnTo>
                  <a:lnTo>
                    <a:pt x="193" y="229"/>
                  </a:lnTo>
                  <a:lnTo>
                    <a:pt x="197" y="230"/>
                  </a:lnTo>
                  <a:lnTo>
                    <a:pt x="201" y="231"/>
                  </a:lnTo>
                  <a:lnTo>
                    <a:pt x="205" y="231"/>
                  </a:lnTo>
                  <a:lnTo>
                    <a:pt x="210" y="233"/>
                  </a:lnTo>
                  <a:lnTo>
                    <a:pt x="213" y="233"/>
                  </a:lnTo>
                  <a:lnTo>
                    <a:pt x="217" y="234"/>
                  </a:lnTo>
                  <a:lnTo>
                    <a:pt x="220" y="234"/>
                  </a:lnTo>
                  <a:lnTo>
                    <a:pt x="225" y="234"/>
                  </a:lnTo>
                  <a:lnTo>
                    <a:pt x="228" y="235"/>
                  </a:lnTo>
                  <a:lnTo>
                    <a:pt x="232" y="235"/>
                  </a:lnTo>
                  <a:lnTo>
                    <a:pt x="235" y="235"/>
                  </a:lnTo>
                  <a:lnTo>
                    <a:pt x="239" y="236"/>
                  </a:lnTo>
                  <a:lnTo>
                    <a:pt x="242" y="236"/>
                  </a:lnTo>
                  <a:lnTo>
                    <a:pt x="245" y="237"/>
                  </a:lnTo>
                  <a:lnTo>
                    <a:pt x="248" y="237"/>
                  </a:lnTo>
                  <a:lnTo>
                    <a:pt x="252" y="237"/>
                  </a:lnTo>
                  <a:lnTo>
                    <a:pt x="255" y="237"/>
                  </a:lnTo>
                  <a:lnTo>
                    <a:pt x="259" y="238"/>
                  </a:lnTo>
                  <a:lnTo>
                    <a:pt x="261" y="238"/>
                  </a:lnTo>
                  <a:lnTo>
                    <a:pt x="264" y="240"/>
                  </a:lnTo>
                  <a:lnTo>
                    <a:pt x="267" y="240"/>
                  </a:lnTo>
                  <a:lnTo>
                    <a:pt x="269" y="240"/>
                  </a:lnTo>
                  <a:lnTo>
                    <a:pt x="271" y="240"/>
                  </a:lnTo>
                  <a:lnTo>
                    <a:pt x="274" y="240"/>
                  </a:lnTo>
                  <a:lnTo>
                    <a:pt x="277" y="240"/>
                  </a:lnTo>
                  <a:lnTo>
                    <a:pt x="281" y="241"/>
                  </a:lnTo>
                  <a:lnTo>
                    <a:pt x="283" y="241"/>
                  </a:lnTo>
                  <a:lnTo>
                    <a:pt x="285" y="241"/>
                  </a:lnTo>
                  <a:lnTo>
                    <a:pt x="286" y="241"/>
                  </a:lnTo>
                  <a:lnTo>
                    <a:pt x="288" y="241"/>
                  </a:lnTo>
                  <a:lnTo>
                    <a:pt x="234" y="214"/>
                  </a:lnTo>
                  <a:lnTo>
                    <a:pt x="187" y="143"/>
                  </a:lnTo>
                  <a:lnTo>
                    <a:pt x="187" y="143"/>
                  </a:lnTo>
                  <a:close/>
                </a:path>
              </a:pathLst>
            </a:custGeom>
            <a:solidFill>
              <a:srgbClr val="FFBF6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4" name="Freeform 24"/>
            <p:cNvSpPr>
              <a:spLocks/>
            </p:cNvSpPr>
            <p:nvPr/>
          </p:nvSpPr>
          <p:spPr bwMode="auto">
            <a:xfrm>
              <a:off x="4789488" y="6053138"/>
              <a:ext cx="17463" cy="25400"/>
            </a:xfrm>
            <a:custGeom>
              <a:avLst/>
              <a:gdLst/>
              <a:ahLst/>
              <a:cxnLst>
                <a:cxn ang="0">
                  <a:pos x="0" y="22"/>
                </a:cxn>
                <a:cxn ang="0">
                  <a:pos x="3" y="23"/>
                </a:cxn>
                <a:cxn ang="0">
                  <a:pos x="9" y="28"/>
                </a:cxn>
                <a:cxn ang="0">
                  <a:pos x="17" y="32"/>
                </a:cxn>
                <a:cxn ang="0">
                  <a:pos x="25" y="38"/>
                </a:cxn>
                <a:cxn ang="0">
                  <a:pos x="34" y="43"/>
                </a:cxn>
                <a:cxn ang="0">
                  <a:pos x="38" y="47"/>
                </a:cxn>
                <a:cxn ang="0">
                  <a:pos x="45" y="53"/>
                </a:cxn>
                <a:cxn ang="0">
                  <a:pos x="53" y="63"/>
                </a:cxn>
                <a:cxn ang="0">
                  <a:pos x="60" y="71"/>
                </a:cxn>
                <a:cxn ang="0">
                  <a:pos x="64" y="79"/>
                </a:cxn>
                <a:cxn ang="0">
                  <a:pos x="66" y="86"/>
                </a:cxn>
                <a:cxn ang="0">
                  <a:pos x="67" y="94"/>
                </a:cxn>
                <a:cxn ang="0">
                  <a:pos x="67" y="101"/>
                </a:cxn>
                <a:cxn ang="0">
                  <a:pos x="67" y="106"/>
                </a:cxn>
                <a:cxn ang="0">
                  <a:pos x="66" y="112"/>
                </a:cxn>
                <a:cxn ang="0">
                  <a:pos x="66" y="112"/>
                </a:cxn>
                <a:cxn ang="0">
                  <a:pos x="70" y="106"/>
                </a:cxn>
                <a:cxn ang="0">
                  <a:pos x="72" y="99"/>
                </a:cxn>
                <a:cxn ang="0">
                  <a:pos x="74" y="93"/>
                </a:cxn>
                <a:cxn ang="0">
                  <a:pos x="76" y="87"/>
                </a:cxn>
                <a:cxn ang="0">
                  <a:pos x="76" y="80"/>
                </a:cxn>
                <a:cxn ang="0">
                  <a:pos x="76" y="74"/>
                </a:cxn>
                <a:cxn ang="0">
                  <a:pos x="74" y="67"/>
                </a:cxn>
                <a:cxn ang="0">
                  <a:pos x="72" y="60"/>
                </a:cxn>
                <a:cxn ang="0">
                  <a:pos x="69" y="53"/>
                </a:cxn>
                <a:cxn ang="0">
                  <a:pos x="65" y="46"/>
                </a:cxn>
                <a:cxn ang="0">
                  <a:pos x="60" y="40"/>
                </a:cxn>
                <a:cxn ang="0">
                  <a:pos x="55" y="35"/>
                </a:cxn>
                <a:cxn ang="0">
                  <a:pos x="49" y="29"/>
                </a:cxn>
                <a:cxn ang="0">
                  <a:pos x="42" y="23"/>
                </a:cxn>
                <a:cxn ang="0">
                  <a:pos x="35" y="17"/>
                </a:cxn>
                <a:cxn ang="0">
                  <a:pos x="28" y="12"/>
                </a:cxn>
                <a:cxn ang="0">
                  <a:pos x="23" y="8"/>
                </a:cxn>
                <a:cxn ang="0">
                  <a:pos x="18" y="5"/>
                </a:cxn>
                <a:cxn ang="0">
                  <a:pos x="14" y="2"/>
                </a:cxn>
                <a:cxn ang="0">
                  <a:pos x="10" y="0"/>
                </a:cxn>
                <a:cxn ang="0">
                  <a:pos x="10" y="0"/>
                </a:cxn>
              </a:cxnLst>
              <a:rect l="0" t="0" r="r" b="b"/>
              <a:pathLst>
                <a:path w="77" h="114">
                  <a:moveTo>
                    <a:pt x="10" y="0"/>
                  </a:moveTo>
                  <a:lnTo>
                    <a:pt x="0" y="22"/>
                  </a:lnTo>
                  <a:lnTo>
                    <a:pt x="1" y="23"/>
                  </a:lnTo>
                  <a:lnTo>
                    <a:pt x="3" y="23"/>
                  </a:lnTo>
                  <a:lnTo>
                    <a:pt x="7" y="25"/>
                  </a:lnTo>
                  <a:lnTo>
                    <a:pt x="9" y="28"/>
                  </a:lnTo>
                  <a:lnTo>
                    <a:pt x="13" y="30"/>
                  </a:lnTo>
                  <a:lnTo>
                    <a:pt x="17" y="32"/>
                  </a:lnTo>
                  <a:lnTo>
                    <a:pt x="22" y="36"/>
                  </a:lnTo>
                  <a:lnTo>
                    <a:pt x="25" y="38"/>
                  </a:lnTo>
                  <a:lnTo>
                    <a:pt x="31" y="42"/>
                  </a:lnTo>
                  <a:lnTo>
                    <a:pt x="34" y="43"/>
                  </a:lnTo>
                  <a:lnTo>
                    <a:pt x="36" y="45"/>
                  </a:lnTo>
                  <a:lnTo>
                    <a:pt x="38" y="47"/>
                  </a:lnTo>
                  <a:lnTo>
                    <a:pt x="41" y="50"/>
                  </a:lnTo>
                  <a:lnTo>
                    <a:pt x="45" y="53"/>
                  </a:lnTo>
                  <a:lnTo>
                    <a:pt x="50" y="58"/>
                  </a:lnTo>
                  <a:lnTo>
                    <a:pt x="53" y="63"/>
                  </a:lnTo>
                  <a:lnTo>
                    <a:pt x="58" y="66"/>
                  </a:lnTo>
                  <a:lnTo>
                    <a:pt x="60" y="71"/>
                  </a:lnTo>
                  <a:lnTo>
                    <a:pt x="63" y="74"/>
                  </a:lnTo>
                  <a:lnTo>
                    <a:pt x="64" y="79"/>
                  </a:lnTo>
                  <a:lnTo>
                    <a:pt x="66" y="82"/>
                  </a:lnTo>
                  <a:lnTo>
                    <a:pt x="66" y="86"/>
                  </a:lnTo>
                  <a:lnTo>
                    <a:pt x="67" y="91"/>
                  </a:lnTo>
                  <a:lnTo>
                    <a:pt x="67" y="94"/>
                  </a:lnTo>
                  <a:lnTo>
                    <a:pt x="69" y="98"/>
                  </a:lnTo>
                  <a:lnTo>
                    <a:pt x="67" y="101"/>
                  </a:lnTo>
                  <a:lnTo>
                    <a:pt x="67" y="103"/>
                  </a:lnTo>
                  <a:lnTo>
                    <a:pt x="67" y="106"/>
                  </a:lnTo>
                  <a:lnTo>
                    <a:pt x="67" y="109"/>
                  </a:lnTo>
                  <a:lnTo>
                    <a:pt x="66" y="112"/>
                  </a:lnTo>
                  <a:lnTo>
                    <a:pt x="66" y="114"/>
                  </a:lnTo>
                  <a:lnTo>
                    <a:pt x="66" y="112"/>
                  </a:lnTo>
                  <a:lnTo>
                    <a:pt x="67" y="109"/>
                  </a:lnTo>
                  <a:lnTo>
                    <a:pt x="70" y="106"/>
                  </a:lnTo>
                  <a:lnTo>
                    <a:pt x="72" y="101"/>
                  </a:lnTo>
                  <a:lnTo>
                    <a:pt x="72" y="99"/>
                  </a:lnTo>
                  <a:lnTo>
                    <a:pt x="73" y="95"/>
                  </a:lnTo>
                  <a:lnTo>
                    <a:pt x="74" y="93"/>
                  </a:lnTo>
                  <a:lnTo>
                    <a:pt x="74" y="91"/>
                  </a:lnTo>
                  <a:lnTo>
                    <a:pt x="76" y="87"/>
                  </a:lnTo>
                  <a:lnTo>
                    <a:pt x="76" y="84"/>
                  </a:lnTo>
                  <a:lnTo>
                    <a:pt x="76" y="80"/>
                  </a:lnTo>
                  <a:lnTo>
                    <a:pt x="77" y="78"/>
                  </a:lnTo>
                  <a:lnTo>
                    <a:pt x="76" y="74"/>
                  </a:lnTo>
                  <a:lnTo>
                    <a:pt x="76" y="71"/>
                  </a:lnTo>
                  <a:lnTo>
                    <a:pt x="74" y="67"/>
                  </a:lnTo>
                  <a:lnTo>
                    <a:pt x="74" y="64"/>
                  </a:lnTo>
                  <a:lnTo>
                    <a:pt x="72" y="60"/>
                  </a:lnTo>
                  <a:lnTo>
                    <a:pt x="71" y="57"/>
                  </a:lnTo>
                  <a:lnTo>
                    <a:pt x="69" y="53"/>
                  </a:lnTo>
                  <a:lnTo>
                    <a:pt x="67" y="51"/>
                  </a:lnTo>
                  <a:lnTo>
                    <a:pt x="65" y="46"/>
                  </a:lnTo>
                  <a:lnTo>
                    <a:pt x="63" y="44"/>
                  </a:lnTo>
                  <a:lnTo>
                    <a:pt x="60" y="40"/>
                  </a:lnTo>
                  <a:lnTo>
                    <a:pt x="58" y="38"/>
                  </a:lnTo>
                  <a:lnTo>
                    <a:pt x="55" y="35"/>
                  </a:lnTo>
                  <a:lnTo>
                    <a:pt x="51" y="31"/>
                  </a:lnTo>
                  <a:lnTo>
                    <a:pt x="49" y="29"/>
                  </a:lnTo>
                  <a:lnTo>
                    <a:pt x="45" y="25"/>
                  </a:lnTo>
                  <a:lnTo>
                    <a:pt x="42" y="23"/>
                  </a:lnTo>
                  <a:lnTo>
                    <a:pt x="38" y="19"/>
                  </a:lnTo>
                  <a:lnTo>
                    <a:pt x="35" y="17"/>
                  </a:lnTo>
                  <a:lnTo>
                    <a:pt x="31" y="15"/>
                  </a:lnTo>
                  <a:lnTo>
                    <a:pt x="28" y="12"/>
                  </a:lnTo>
                  <a:lnTo>
                    <a:pt x="25" y="10"/>
                  </a:lnTo>
                  <a:lnTo>
                    <a:pt x="23" y="8"/>
                  </a:lnTo>
                  <a:lnTo>
                    <a:pt x="21" y="7"/>
                  </a:lnTo>
                  <a:lnTo>
                    <a:pt x="18" y="5"/>
                  </a:lnTo>
                  <a:lnTo>
                    <a:pt x="16" y="3"/>
                  </a:lnTo>
                  <a:lnTo>
                    <a:pt x="14" y="2"/>
                  </a:lnTo>
                  <a:lnTo>
                    <a:pt x="13" y="2"/>
                  </a:lnTo>
                  <a:lnTo>
                    <a:pt x="10" y="0"/>
                  </a:lnTo>
                  <a:lnTo>
                    <a:pt x="10" y="0"/>
                  </a:lnTo>
                  <a:lnTo>
                    <a:pt x="10" y="0"/>
                  </a:lnTo>
                  <a:close/>
                </a:path>
              </a:pathLst>
            </a:custGeom>
            <a:solidFill>
              <a:srgbClr val="FFBF6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5" name="Freeform 25"/>
            <p:cNvSpPr>
              <a:spLocks/>
            </p:cNvSpPr>
            <p:nvPr/>
          </p:nvSpPr>
          <p:spPr bwMode="auto">
            <a:xfrm>
              <a:off x="4740275" y="6080125"/>
              <a:ext cx="17463" cy="28575"/>
            </a:xfrm>
            <a:custGeom>
              <a:avLst/>
              <a:gdLst/>
              <a:ahLst/>
              <a:cxnLst>
                <a:cxn ang="0">
                  <a:pos x="2" y="0"/>
                </a:cxn>
                <a:cxn ang="0">
                  <a:pos x="39" y="35"/>
                </a:cxn>
                <a:cxn ang="0">
                  <a:pos x="76" y="36"/>
                </a:cxn>
                <a:cxn ang="0">
                  <a:pos x="76" y="81"/>
                </a:cxn>
                <a:cxn ang="0">
                  <a:pos x="56" y="81"/>
                </a:cxn>
                <a:cxn ang="0">
                  <a:pos x="39" y="123"/>
                </a:cxn>
                <a:cxn ang="0">
                  <a:pos x="36" y="122"/>
                </a:cxn>
                <a:cxn ang="0">
                  <a:pos x="34" y="121"/>
                </a:cxn>
                <a:cxn ang="0">
                  <a:pos x="32" y="119"/>
                </a:cxn>
                <a:cxn ang="0">
                  <a:pos x="29" y="118"/>
                </a:cxn>
                <a:cxn ang="0">
                  <a:pos x="27" y="115"/>
                </a:cxn>
                <a:cxn ang="0">
                  <a:pos x="25" y="113"/>
                </a:cxn>
                <a:cxn ang="0">
                  <a:pos x="22" y="111"/>
                </a:cxn>
                <a:cxn ang="0">
                  <a:pos x="19" y="107"/>
                </a:cxn>
                <a:cxn ang="0">
                  <a:pos x="16" y="102"/>
                </a:cxn>
                <a:cxn ang="0">
                  <a:pos x="14" y="99"/>
                </a:cxn>
                <a:cxn ang="0">
                  <a:pos x="12" y="94"/>
                </a:cxn>
                <a:cxn ang="0">
                  <a:pos x="9" y="90"/>
                </a:cxn>
                <a:cxn ang="0">
                  <a:pos x="7" y="87"/>
                </a:cxn>
                <a:cxn ang="0">
                  <a:pos x="7" y="85"/>
                </a:cxn>
                <a:cxn ang="0">
                  <a:pos x="6" y="81"/>
                </a:cxn>
                <a:cxn ang="0">
                  <a:pos x="6" y="79"/>
                </a:cxn>
                <a:cxn ang="0">
                  <a:pos x="5" y="76"/>
                </a:cxn>
                <a:cxn ang="0">
                  <a:pos x="4" y="72"/>
                </a:cxn>
                <a:cxn ang="0">
                  <a:pos x="2" y="69"/>
                </a:cxn>
                <a:cxn ang="0">
                  <a:pos x="2" y="66"/>
                </a:cxn>
                <a:cxn ang="0">
                  <a:pos x="1" y="63"/>
                </a:cxn>
                <a:cxn ang="0">
                  <a:pos x="1" y="59"/>
                </a:cxn>
                <a:cxn ang="0">
                  <a:pos x="1" y="56"/>
                </a:cxn>
                <a:cxn ang="0">
                  <a:pos x="1" y="53"/>
                </a:cxn>
                <a:cxn ang="0">
                  <a:pos x="0" y="49"/>
                </a:cxn>
                <a:cxn ang="0">
                  <a:pos x="0" y="46"/>
                </a:cxn>
                <a:cxn ang="0">
                  <a:pos x="0" y="43"/>
                </a:cxn>
                <a:cxn ang="0">
                  <a:pos x="0" y="39"/>
                </a:cxn>
                <a:cxn ang="0">
                  <a:pos x="0" y="36"/>
                </a:cxn>
                <a:cxn ang="0">
                  <a:pos x="0" y="32"/>
                </a:cxn>
                <a:cxn ang="0">
                  <a:pos x="0" y="30"/>
                </a:cxn>
                <a:cxn ang="0">
                  <a:pos x="0" y="28"/>
                </a:cxn>
                <a:cxn ang="0">
                  <a:pos x="0" y="24"/>
                </a:cxn>
                <a:cxn ang="0">
                  <a:pos x="0" y="21"/>
                </a:cxn>
                <a:cxn ang="0">
                  <a:pos x="0" y="19"/>
                </a:cxn>
                <a:cxn ang="0">
                  <a:pos x="0" y="16"/>
                </a:cxn>
                <a:cxn ang="0">
                  <a:pos x="0" y="12"/>
                </a:cxn>
                <a:cxn ang="0">
                  <a:pos x="1" y="8"/>
                </a:cxn>
                <a:cxn ang="0">
                  <a:pos x="1" y="5"/>
                </a:cxn>
                <a:cxn ang="0">
                  <a:pos x="1" y="2"/>
                </a:cxn>
                <a:cxn ang="0">
                  <a:pos x="1" y="0"/>
                </a:cxn>
                <a:cxn ang="0">
                  <a:pos x="2" y="0"/>
                </a:cxn>
                <a:cxn ang="0">
                  <a:pos x="2" y="0"/>
                </a:cxn>
              </a:cxnLst>
              <a:rect l="0" t="0" r="r" b="b"/>
              <a:pathLst>
                <a:path w="76" h="123">
                  <a:moveTo>
                    <a:pt x="2" y="0"/>
                  </a:moveTo>
                  <a:lnTo>
                    <a:pt x="39" y="35"/>
                  </a:lnTo>
                  <a:lnTo>
                    <a:pt x="76" y="36"/>
                  </a:lnTo>
                  <a:lnTo>
                    <a:pt x="76" y="81"/>
                  </a:lnTo>
                  <a:lnTo>
                    <a:pt x="56" y="81"/>
                  </a:lnTo>
                  <a:lnTo>
                    <a:pt x="39" y="123"/>
                  </a:lnTo>
                  <a:lnTo>
                    <a:pt x="36" y="122"/>
                  </a:lnTo>
                  <a:lnTo>
                    <a:pt x="34" y="121"/>
                  </a:lnTo>
                  <a:lnTo>
                    <a:pt x="32" y="119"/>
                  </a:lnTo>
                  <a:lnTo>
                    <a:pt x="29" y="118"/>
                  </a:lnTo>
                  <a:lnTo>
                    <a:pt x="27" y="115"/>
                  </a:lnTo>
                  <a:lnTo>
                    <a:pt x="25" y="113"/>
                  </a:lnTo>
                  <a:lnTo>
                    <a:pt x="22" y="111"/>
                  </a:lnTo>
                  <a:lnTo>
                    <a:pt x="19" y="107"/>
                  </a:lnTo>
                  <a:lnTo>
                    <a:pt x="16" y="102"/>
                  </a:lnTo>
                  <a:lnTo>
                    <a:pt x="14" y="99"/>
                  </a:lnTo>
                  <a:lnTo>
                    <a:pt x="12" y="94"/>
                  </a:lnTo>
                  <a:lnTo>
                    <a:pt x="9" y="90"/>
                  </a:lnTo>
                  <a:lnTo>
                    <a:pt x="7" y="87"/>
                  </a:lnTo>
                  <a:lnTo>
                    <a:pt x="7" y="85"/>
                  </a:lnTo>
                  <a:lnTo>
                    <a:pt x="6" y="81"/>
                  </a:lnTo>
                  <a:lnTo>
                    <a:pt x="6" y="79"/>
                  </a:lnTo>
                  <a:lnTo>
                    <a:pt x="5" y="76"/>
                  </a:lnTo>
                  <a:lnTo>
                    <a:pt x="4" y="72"/>
                  </a:lnTo>
                  <a:lnTo>
                    <a:pt x="2" y="69"/>
                  </a:lnTo>
                  <a:lnTo>
                    <a:pt x="2" y="66"/>
                  </a:lnTo>
                  <a:lnTo>
                    <a:pt x="1" y="63"/>
                  </a:lnTo>
                  <a:lnTo>
                    <a:pt x="1" y="59"/>
                  </a:lnTo>
                  <a:lnTo>
                    <a:pt x="1" y="56"/>
                  </a:lnTo>
                  <a:lnTo>
                    <a:pt x="1" y="53"/>
                  </a:lnTo>
                  <a:lnTo>
                    <a:pt x="0" y="49"/>
                  </a:lnTo>
                  <a:lnTo>
                    <a:pt x="0" y="46"/>
                  </a:lnTo>
                  <a:lnTo>
                    <a:pt x="0" y="43"/>
                  </a:lnTo>
                  <a:lnTo>
                    <a:pt x="0" y="39"/>
                  </a:lnTo>
                  <a:lnTo>
                    <a:pt x="0" y="36"/>
                  </a:lnTo>
                  <a:lnTo>
                    <a:pt x="0" y="32"/>
                  </a:lnTo>
                  <a:lnTo>
                    <a:pt x="0" y="30"/>
                  </a:lnTo>
                  <a:lnTo>
                    <a:pt x="0" y="28"/>
                  </a:lnTo>
                  <a:lnTo>
                    <a:pt x="0" y="24"/>
                  </a:lnTo>
                  <a:lnTo>
                    <a:pt x="0" y="21"/>
                  </a:lnTo>
                  <a:lnTo>
                    <a:pt x="0" y="19"/>
                  </a:lnTo>
                  <a:lnTo>
                    <a:pt x="0" y="16"/>
                  </a:lnTo>
                  <a:lnTo>
                    <a:pt x="0" y="12"/>
                  </a:lnTo>
                  <a:lnTo>
                    <a:pt x="1" y="8"/>
                  </a:lnTo>
                  <a:lnTo>
                    <a:pt x="1" y="5"/>
                  </a:lnTo>
                  <a:lnTo>
                    <a:pt x="1" y="2"/>
                  </a:lnTo>
                  <a:lnTo>
                    <a:pt x="1" y="0"/>
                  </a:lnTo>
                  <a:lnTo>
                    <a:pt x="2" y="0"/>
                  </a:lnTo>
                  <a:lnTo>
                    <a:pt x="2" y="0"/>
                  </a:lnTo>
                  <a:close/>
                </a:path>
              </a:pathLst>
            </a:custGeom>
            <a:solidFill>
              <a:srgbClr val="FF80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6" name="Freeform 26"/>
            <p:cNvSpPr>
              <a:spLocks/>
            </p:cNvSpPr>
            <p:nvPr/>
          </p:nvSpPr>
          <p:spPr bwMode="auto">
            <a:xfrm>
              <a:off x="4770438" y="6102350"/>
              <a:ext cx="50800" cy="33338"/>
            </a:xfrm>
            <a:custGeom>
              <a:avLst/>
              <a:gdLst/>
              <a:ahLst/>
              <a:cxnLst>
                <a:cxn ang="0">
                  <a:pos x="0" y="0"/>
                </a:cxn>
                <a:cxn ang="0">
                  <a:pos x="93" y="70"/>
                </a:cxn>
                <a:cxn ang="0">
                  <a:pos x="168" y="152"/>
                </a:cxn>
                <a:cxn ang="0">
                  <a:pos x="222" y="144"/>
                </a:cxn>
                <a:cxn ang="0">
                  <a:pos x="171" y="91"/>
                </a:cxn>
                <a:cxn ang="0">
                  <a:pos x="0" y="0"/>
                </a:cxn>
                <a:cxn ang="0">
                  <a:pos x="0" y="0"/>
                </a:cxn>
              </a:cxnLst>
              <a:rect l="0" t="0" r="r" b="b"/>
              <a:pathLst>
                <a:path w="222" h="152">
                  <a:moveTo>
                    <a:pt x="0" y="0"/>
                  </a:moveTo>
                  <a:lnTo>
                    <a:pt x="93" y="70"/>
                  </a:lnTo>
                  <a:lnTo>
                    <a:pt x="168" y="152"/>
                  </a:lnTo>
                  <a:lnTo>
                    <a:pt x="222" y="144"/>
                  </a:lnTo>
                  <a:lnTo>
                    <a:pt x="171" y="91"/>
                  </a:lnTo>
                  <a:lnTo>
                    <a:pt x="0" y="0"/>
                  </a:lnTo>
                  <a:lnTo>
                    <a:pt x="0" y="0"/>
                  </a:lnTo>
                  <a:close/>
                </a:path>
              </a:pathLst>
            </a:custGeom>
            <a:solidFill>
              <a:srgbClr val="D4FFF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7" name="Freeform 27"/>
            <p:cNvSpPr>
              <a:spLocks/>
            </p:cNvSpPr>
            <p:nvPr/>
          </p:nvSpPr>
          <p:spPr bwMode="auto">
            <a:xfrm>
              <a:off x="4764088" y="6243638"/>
              <a:ext cx="15875" cy="55563"/>
            </a:xfrm>
            <a:custGeom>
              <a:avLst/>
              <a:gdLst/>
              <a:ahLst/>
              <a:cxnLst>
                <a:cxn ang="0">
                  <a:pos x="58" y="13"/>
                </a:cxn>
                <a:cxn ang="0">
                  <a:pos x="58" y="61"/>
                </a:cxn>
                <a:cxn ang="0">
                  <a:pos x="0" y="86"/>
                </a:cxn>
                <a:cxn ang="0">
                  <a:pos x="4" y="240"/>
                </a:cxn>
                <a:cxn ang="0">
                  <a:pos x="10" y="106"/>
                </a:cxn>
                <a:cxn ang="0">
                  <a:pos x="71" y="69"/>
                </a:cxn>
                <a:cxn ang="0">
                  <a:pos x="73" y="0"/>
                </a:cxn>
                <a:cxn ang="0">
                  <a:pos x="58" y="13"/>
                </a:cxn>
                <a:cxn ang="0">
                  <a:pos x="58" y="13"/>
                </a:cxn>
              </a:cxnLst>
              <a:rect l="0" t="0" r="r" b="b"/>
              <a:pathLst>
                <a:path w="73" h="240">
                  <a:moveTo>
                    <a:pt x="58" y="13"/>
                  </a:moveTo>
                  <a:lnTo>
                    <a:pt x="58" y="61"/>
                  </a:lnTo>
                  <a:lnTo>
                    <a:pt x="0" y="86"/>
                  </a:lnTo>
                  <a:lnTo>
                    <a:pt x="4" y="240"/>
                  </a:lnTo>
                  <a:lnTo>
                    <a:pt x="10" y="106"/>
                  </a:lnTo>
                  <a:lnTo>
                    <a:pt x="71" y="69"/>
                  </a:lnTo>
                  <a:lnTo>
                    <a:pt x="73" y="0"/>
                  </a:lnTo>
                  <a:lnTo>
                    <a:pt x="58" y="13"/>
                  </a:lnTo>
                  <a:lnTo>
                    <a:pt x="58" y="13"/>
                  </a:lnTo>
                  <a:close/>
                </a:path>
              </a:pathLst>
            </a:custGeom>
            <a:solidFill>
              <a:srgbClr val="6BAB9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8" name="Freeform 28"/>
            <p:cNvSpPr>
              <a:spLocks/>
            </p:cNvSpPr>
            <p:nvPr/>
          </p:nvSpPr>
          <p:spPr bwMode="auto">
            <a:xfrm>
              <a:off x="4773613" y="6364288"/>
              <a:ext cx="30163" cy="39688"/>
            </a:xfrm>
            <a:custGeom>
              <a:avLst/>
              <a:gdLst/>
              <a:ahLst/>
              <a:cxnLst>
                <a:cxn ang="0">
                  <a:pos x="12" y="0"/>
                </a:cxn>
                <a:cxn ang="0">
                  <a:pos x="34" y="63"/>
                </a:cxn>
                <a:cxn ang="0">
                  <a:pos x="38" y="63"/>
                </a:cxn>
                <a:cxn ang="0">
                  <a:pos x="43" y="64"/>
                </a:cxn>
                <a:cxn ang="0">
                  <a:pos x="50" y="65"/>
                </a:cxn>
                <a:cxn ang="0">
                  <a:pos x="60" y="68"/>
                </a:cxn>
                <a:cxn ang="0">
                  <a:pos x="68" y="70"/>
                </a:cxn>
                <a:cxn ang="0">
                  <a:pos x="73" y="71"/>
                </a:cxn>
                <a:cxn ang="0">
                  <a:pos x="78" y="74"/>
                </a:cxn>
                <a:cxn ang="0">
                  <a:pos x="83" y="75"/>
                </a:cxn>
                <a:cxn ang="0">
                  <a:pos x="88" y="77"/>
                </a:cxn>
                <a:cxn ang="0">
                  <a:pos x="94" y="81"/>
                </a:cxn>
                <a:cxn ang="0">
                  <a:pos x="99" y="84"/>
                </a:cxn>
                <a:cxn ang="0">
                  <a:pos x="108" y="90"/>
                </a:cxn>
                <a:cxn ang="0">
                  <a:pos x="115" y="97"/>
                </a:cxn>
                <a:cxn ang="0">
                  <a:pos x="120" y="105"/>
                </a:cxn>
                <a:cxn ang="0">
                  <a:pos x="125" y="113"/>
                </a:cxn>
                <a:cxn ang="0">
                  <a:pos x="129" y="121"/>
                </a:cxn>
                <a:cxn ang="0">
                  <a:pos x="131" y="128"/>
                </a:cxn>
                <a:cxn ang="0">
                  <a:pos x="131" y="137"/>
                </a:cxn>
                <a:cxn ang="0">
                  <a:pos x="131" y="144"/>
                </a:cxn>
                <a:cxn ang="0">
                  <a:pos x="129" y="151"/>
                </a:cxn>
                <a:cxn ang="0">
                  <a:pos x="126" y="156"/>
                </a:cxn>
                <a:cxn ang="0">
                  <a:pos x="124" y="162"/>
                </a:cxn>
                <a:cxn ang="0">
                  <a:pos x="119" y="168"/>
                </a:cxn>
                <a:cxn ang="0">
                  <a:pos x="115" y="173"/>
                </a:cxn>
                <a:cxn ang="0">
                  <a:pos x="31" y="111"/>
                </a:cxn>
                <a:cxn ang="0">
                  <a:pos x="0" y="98"/>
                </a:cxn>
                <a:cxn ang="0">
                  <a:pos x="0" y="93"/>
                </a:cxn>
                <a:cxn ang="0">
                  <a:pos x="0" y="90"/>
                </a:cxn>
                <a:cxn ang="0">
                  <a:pos x="0" y="84"/>
                </a:cxn>
                <a:cxn ang="0">
                  <a:pos x="0" y="77"/>
                </a:cxn>
                <a:cxn ang="0">
                  <a:pos x="0" y="70"/>
                </a:cxn>
                <a:cxn ang="0">
                  <a:pos x="0" y="63"/>
                </a:cxn>
                <a:cxn ang="0">
                  <a:pos x="2" y="56"/>
                </a:cxn>
                <a:cxn ang="0">
                  <a:pos x="2" y="49"/>
                </a:cxn>
                <a:cxn ang="0">
                  <a:pos x="2" y="42"/>
                </a:cxn>
                <a:cxn ang="0">
                  <a:pos x="2" y="36"/>
                </a:cxn>
                <a:cxn ang="0">
                  <a:pos x="2" y="32"/>
                </a:cxn>
                <a:cxn ang="0">
                  <a:pos x="2" y="27"/>
                </a:cxn>
                <a:cxn ang="0">
                  <a:pos x="2" y="23"/>
                </a:cxn>
              </a:cxnLst>
              <a:rect l="0" t="0" r="r" b="b"/>
              <a:pathLst>
                <a:path w="132" h="174">
                  <a:moveTo>
                    <a:pt x="2" y="23"/>
                  </a:moveTo>
                  <a:lnTo>
                    <a:pt x="12" y="0"/>
                  </a:lnTo>
                  <a:lnTo>
                    <a:pt x="39" y="13"/>
                  </a:lnTo>
                  <a:lnTo>
                    <a:pt x="34" y="63"/>
                  </a:lnTo>
                  <a:lnTo>
                    <a:pt x="35" y="63"/>
                  </a:lnTo>
                  <a:lnTo>
                    <a:pt x="38" y="63"/>
                  </a:lnTo>
                  <a:lnTo>
                    <a:pt x="40" y="63"/>
                  </a:lnTo>
                  <a:lnTo>
                    <a:pt x="43" y="64"/>
                  </a:lnTo>
                  <a:lnTo>
                    <a:pt x="47" y="64"/>
                  </a:lnTo>
                  <a:lnTo>
                    <a:pt x="50" y="65"/>
                  </a:lnTo>
                  <a:lnTo>
                    <a:pt x="55" y="67"/>
                  </a:lnTo>
                  <a:lnTo>
                    <a:pt x="60" y="68"/>
                  </a:lnTo>
                  <a:lnTo>
                    <a:pt x="64" y="69"/>
                  </a:lnTo>
                  <a:lnTo>
                    <a:pt x="68" y="70"/>
                  </a:lnTo>
                  <a:lnTo>
                    <a:pt x="70" y="70"/>
                  </a:lnTo>
                  <a:lnTo>
                    <a:pt x="73" y="71"/>
                  </a:lnTo>
                  <a:lnTo>
                    <a:pt x="76" y="72"/>
                  </a:lnTo>
                  <a:lnTo>
                    <a:pt x="78" y="74"/>
                  </a:lnTo>
                  <a:lnTo>
                    <a:pt x="81" y="75"/>
                  </a:lnTo>
                  <a:lnTo>
                    <a:pt x="83" y="75"/>
                  </a:lnTo>
                  <a:lnTo>
                    <a:pt x="85" y="76"/>
                  </a:lnTo>
                  <a:lnTo>
                    <a:pt x="88" y="77"/>
                  </a:lnTo>
                  <a:lnTo>
                    <a:pt x="90" y="78"/>
                  </a:lnTo>
                  <a:lnTo>
                    <a:pt x="94" y="81"/>
                  </a:lnTo>
                  <a:lnTo>
                    <a:pt x="96" y="82"/>
                  </a:lnTo>
                  <a:lnTo>
                    <a:pt x="99" y="84"/>
                  </a:lnTo>
                  <a:lnTo>
                    <a:pt x="104" y="86"/>
                  </a:lnTo>
                  <a:lnTo>
                    <a:pt x="108" y="90"/>
                  </a:lnTo>
                  <a:lnTo>
                    <a:pt x="111" y="93"/>
                  </a:lnTo>
                  <a:lnTo>
                    <a:pt x="115" y="97"/>
                  </a:lnTo>
                  <a:lnTo>
                    <a:pt x="118" y="100"/>
                  </a:lnTo>
                  <a:lnTo>
                    <a:pt x="120" y="105"/>
                  </a:lnTo>
                  <a:lnTo>
                    <a:pt x="123" y="109"/>
                  </a:lnTo>
                  <a:lnTo>
                    <a:pt x="125" y="113"/>
                  </a:lnTo>
                  <a:lnTo>
                    <a:pt x="127" y="117"/>
                  </a:lnTo>
                  <a:lnTo>
                    <a:pt x="129" y="121"/>
                  </a:lnTo>
                  <a:lnTo>
                    <a:pt x="130" y="125"/>
                  </a:lnTo>
                  <a:lnTo>
                    <a:pt x="131" y="128"/>
                  </a:lnTo>
                  <a:lnTo>
                    <a:pt x="131" y="133"/>
                  </a:lnTo>
                  <a:lnTo>
                    <a:pt x="131" y="137"/>
                  </a:lnTo>
                  <a:lnTo>
                    <a:pt x="132" y="141"/>
                  </a:lnTo>
                  <a:lnTo>
                    <a:pt x="131" y="144"/>
                  </a:lnTo>
                  <a:lnTo>
                    <a:pt x="131" y="147"/>
                  </a:lnTo>
                  <a:lnTo>
                    <a:pt x="129" y="151"/>
                  </a:lnTo>
                  <a:lnTo>
                    <a:pt x="129" y="154"/>
                  </a:lnTo>
                  <a:lnTo>
                    <a:pt x="126" y="156"/>
                  </a:lnTo>
                  <a:lnTo>
                    <a:pt x="125" y="159"/>
                  </a:lnTo>
                  <a:lnTo>
                    <a:pt x="124" y="162"/>
                  </a:lnTo>
                  <a:lnTo>
                    <a:pt x="123" y="165"/>
                  </a:lnTo>
                  <a:lnTo>
                    <a:pt x="119" y="168"/>
                  </a:lnTo>
                  <a:lnTo>
                    <a:pt x="117" y="172"/>
                  </a:lnTo>
                  <a:lnTo>
                    <a:pt x="115" y="173"/>
                  </a:lnTo>
                  <a:lnTo>
                    <a:pt x="115" y="174"/>
                  </a:lnTo>
                  <a:lnTo>
                    <a:pt x="31" y="111"/>
                  </a:lnTo>
                  <a:lnTo>
                    <a:pt x="0" y="99"/>
                  </a:lnTo>
                  <a:lnTo>
                    <a:pt x="0" y="98"/>
                  </a:lnTo>
                  <a:lnTo>
                    <a:pt x="0" y="96"/>
                  </a:lnTo>
                  <a:lnTo>
                    <a:pt x="0" y="93"/>
                  </a:lnTo>
                  <a:lnTo>
                    <a:pt x="0" y="92"/>
                  </a:lnTo>
                  <a:lnTo>
                    <a:pt x="0" y="90"/>
                  </a:lnTo>
                  <a:lnTo>
                    <a:pt x="0" y="88"/>
                  </a:lnTo>
                  <a:lnTo>
                    <a:pt x="0" y="84"/>
                  </a:lnTo>
                  <a:lnTo>
                    <a:pt x="0" y="81"/>
                  </a:lnTo>
                  <a:lnTo>
                    <a:pt x="0" y="77"/>
                  </a:lnTo>
                  <a:lnTo>
                    <a:pt x="0" y="75"/>
                  </a:lnTo>
                  <a:lnTo>
                    <a:pt x="0" y="70"/>
                  </a:lnTo>
                  <a:lnTo>
                    <a:pt x="0" y="67"/>
                  </a:lnTo>
                  <a:lnTo>
                    <a:pt x="0" y="63"/>
                  </a:lnTo>
                  <a:lnTo>
                    <a:pt x="2" y="61"/>
                  </a:lnTo>
                  <a:lnTo>
                    <a:pt x="2" y="56"/>
                  </a:lnTo>
                  <a:lnTo>
                    <a:pt x="2" y="53"/>
                  </a:lnTo>
                  <a:lnTo>
                    <a:pt x="2" y="49"/>
                  </a:lnTo>
                  <a:lnTo>
                    <a:pt x="2" y="46"/>
                  </a:lnTo>
                  <a:lnTo>
                    <a:pt x="2" y="42"/>
                  </a:lnTo>
                  <a:lnTo>
                    <a:pt x="2" y="39"/>
                  </a:lnTo>
                  <a:lnTo>
                    <a:pt x="2" y="36"/>
                  </a:lnTo>
                  <a:lnTo>
                    <a:pt x="2" y="34"/>
                  </a:lnTo>
                  <a:lnTo>
                    <a:pt x="2" y="32"/>
                  </a:lnTo>
                  <a:lnTo>
                    <a:pt x="2" y="29"/>
                  </a:lnTo>
                  <a:lnTo>
                    <a:pt x="2" y="27"/>
                  </a:lnTo>
                  <a:lnTo>
                    <a:pt x="2" y="25"/>
                  </a:lnTo>
                  <a:lnTo>
                    <a:pt x="2" y="23"/>
                  </a:lnTo>
                  <a:lnTo>
                    <a:pt x="2" y="23"/>
                  </a:lnTo>
                  <a:close/>
                </a:path>
              </a:pathLst>
            </a:custGeom>
            <a:solidFill>
              <a:srgbClr val="BD783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9" name="Freeform 29"/>
            <p:cNvSpPr>
              <a:spLocks/>
            </p:cNvSpPr>
            <p:nvPr/>
          </p:nvSpPr>
          <p:spPr bwMode="auto">
            <a:xfrm>
              <a:off x="4703763" y="6426200"/>
              <a:ext cx="22225" cy="14288"/>
            </a:xfrm>
            <a:custGeom>
              <a:avLst/>
              <a:gdLst/>
              <a:ahLst/>
              <a:cxnLst>
                <a:cxn ang="0">
                  <a:pos x="11" y="0"/>
                </a:cxn>
                <a:cxn ang="0">
                  <a:pos x="101" y="67"/>
                </a:cxn>
                <a:cxn ang="0">
                  <a:pos x="0" y="67"/>
                </a:cxn>
                <a:cxn ang="0">
                  <a:pos x="0" y="39"/>
                </a:cxn>
                <a:cxn ang="0">
                  <a:pos x="11" y="0"/>
                </a:cxn>
                <a:cxn ang="0">
                  <a:pos x="11" y="0"/>
                </a:cxn>
              </a:cxnLst>
              <a:rect l="0" t="0" r="r" b="b"/>
              <a:pathLst>
                <a:path w="101" h="67">
                  <a:moveTo>
                    <a:pt x="11" y="0"/>
                  </a:moveTo>
                  <a:lnTo>
                    <a:pt x="101" y="67"/>
                  </a:lnTo>
                  <a:lnTo>
                    <a:pt x="0" y="67"/>
                  </a:lnTo>
                  <a:lnTo>
                    <a:pt x="0" y="39"/>
                  </a:lnTo>
                  <a:lnTo>
                    <a:pt x="11" y="0"/>
                  </a:lnTo>
                  <a:lnTo>
                    <a:pt x="11" y="0"/>
                  </a:lnTo>
                  <a:close/>
                </a:path>
              </a:pathLst>
            </a:custGeom>
            <a:solidFill>
              <a:srgbClr val="BD783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0" name="Freeform 30"/>
            <p:cNvSpPr>
              <a:spLocks/>
            </p:cNvSpPr>
            <p:nvPr/>
          </p:nvSpPr>
          <p:spPr bwMode="auto">
            <a:xfrm>
              <a:off x="4752975" y="6400800"/>
              <a:ext cx="38100" cy="41275"/>
            </a:xfrm>
            <a:custGeom>
              <a:avLst/>
              <a:gdLst/>
              <a:ahLst/>
              <a:cxnLst>
                <a:cxn ang="0">
                  <a:pos x="0" y="36"/>
                </a:cxn>
                <a:cxn ang="0">
                  <a:pos x="79" y="29"/>
                </a:cxn>
                <a:cxn ang="0">
                  <a:pos x="111" y="36"/>
                </a:cxn>
                <a:cxn ang="0">
                  <a:pos x="136" y="184"/>
                </a:cxn>
                <a:cxn ang="0">
                  <a:pos x="168" y="184"/>
                </a:cxn>
                <a:cxn ang="0">
                  <a:pos x="157" y="36"/>
                </a:cxn>
                <a:cxn ang="0">
                  <a:pos x="131" y="6"/>
                </a:cxn>
                <a:cxn ang="0">
                  <a:pos x="67" y="0"/>
                </a:cxn>
                <a:cxn ang="0">
                  <a:pos x="0" y="36"/>
                </a:cxn>
                <a:cxn ang="0">
                  <a:pos x="0" y="36"/>
                </a:cxn>
              </a:cxnLst>
              <a:rect l="0" t="0" r="r" b="b"/>
              <a:pathLst>
                <a:path w="168" h="184">
                  <a:moveTo>
                    <a:pt x="0" y="36"/>
                  </a:moveTo>
                  <a:lnTo>
                    <a:pt x="79" y="29"/>
                  </a:lnTo>
                  <a:lnTo>
                    <a:pt x="111" y="36"/>
                  </a:lnTo>
                  <a:lnTo>
                    <a:pt x="136" y="184"/>
                  </a:lnTo>
                  <a:lnTo>
                    <a:pt x="168" y="184"/>
                  </a:lnTo>
                  <a:lnTo>
                    <a:pt x="157" y="36"/>
                  </a:lnTo>
                  <a:lnTo>
                    <a:pt x="131" y="6"/>
                  </a:lnTo>
                  <a:lnTo>
                    <a:pt x="67" y="0"/>
                  </a:lnTo>
                  <a:lnTo>
                    <a:pt x="0" y="36"/>
                  </a:lnTo>
                  <a:lnTo>
                    <a:pt x="0" y="36"/>
                  </a:lnTo>
                  <a:close/>
                </a:path>
              </a:pathLst>
            </a:custGeom>
            <a:solidFill>
              <a:srgbClr val="6BAB9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1" name="Freeform 31"/>
            <p:cNvSpPr>
              <a:spLocks/>
            </p:cNvSpPr>
            <p:nvPr/>
          </p:nvSpPr>
          <p:spPr bwMode="auto">
            <a:xfrm>
              <a:off x="4751388" y="6029325"/>
              <a:ext cx="22225" cy="20638"/>
            </a:xfrm>
            <a:custGeom>
              <a:avLst/>
              <a:gdLst/>
              <a:ahLst/>
              <a:cxnLst>
                <a:cxn ang="0">
                  <a:pos x="94" y="0"/>
                </a:cxn>
                <a:cxn ang="0">
                  <a:pos x="104" y="25"/>
                </a:cxn>
                <a:cxn ang="0">
                  <a:pos x="91" y="53"/>
                </a:cxn>
                <a:cxn ang="0">
                  <a:pos x="83" y="28"/>
                </a:cxn>
                <a:cxn ang="0">
                  <a:pos x="49" y="40"/>
                </a:cxn>
                <a:cxn ang="0">
                  <a:pos x="0" y="89"/>
                </a:cxn>
                <a:cxn ang="0">
                  <a:pos x="22" y="40"/>
                </a:cxn>
                <a:cxn ang="0">
                  <a:pos x="64" y="4"/>
                </a:cxn>
                <a:cxn ang="0">
                  <a:pos x="94" y="0"/>
                </a:cxn>
                <a:cxn ang="0">
                  <a:pos x="94" y="0"/>
                </a:cxn>
              </a:cxnLst>
              <a:rect l="0" t="0" r="r" b="b"/>
              <a:pathLst>
                <a:path w="104" h="89">
                  <a:moveTo>
                    <a:pt x="94" y="0"/>
                  </a:moveTo>
                  <a:lnTo>
                    <a:pt x="104" y="25"/>
                  </a:lnTo>
                  <a:lnTo>
                    <a:pt x="91" y="53"/>
                  </a:lnTo>
                  <a:lnTo>
                    <a:pt x="83" y="28"/>
                  </a:lnTo>
                  <a:lnTo>
                    <a:pt x="49" y="40"/>
                  </a:lnTo>
                  <a:lnTo>
                    <a:pt x="0" y="89"/>
                  </a:lnTo>
                  <a:lnTo>
                    <a:pt x="22" y="40"/>
                  </a:lnTo>
                  <a:lnTo>
                    <a:pt x="64" y="4"/>
                  </a:lnTo>
                  <a:lnTo>
                    <a:pt x="94" y="0"/>
                  </a:lnTo>
                  <a:lnTo>
                    <a:pt x="94" y="0"/>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2" name="Freeform 32"/>
            <p:cNvSpPr>
              <a:spLocks/>
            </p:cNvSpPr>
            <p:nvPr/>
          </p:nvSpPr>
          <p:spPr bwMode="auto">
            <a:xfrm>
              <a:off x="4721225" y="6038850"/>
              <a:ext cx="23813" cy="20638"/>
            </a:xfrm>
            <a:custGeom>
              <a:avLst/>
              <a:gdLst/>
              <a:ahLst/>
              <a:cxnLst>
                <a:cxn ang="0">
                  <a:pos x="95" y="30"/>
                </a:cxn>
                <a:cxn ang="0">
                  <a:pos x="92" y="30"/>
                </a:cxn>
                <a:cxn ang="0">
                  <a:pos x="88" y="30"/>
                </a:cxn>
                <a:cxn ang="0">
                  <a:pos x="81" y="32"/>
                </a:cxn>
                <a:cxn ang="0">
                  <a:pos x="72" y="34"/>
                </a:cxn>
                <a:cxn ang="0">
                  <a:pos x="67" y="34"/>
                </a:cxn>
                <a:cxn ang="0">
                  <a:pos x="62" y="36"/>
                </a:cxn>
                <a:cxn ang="0">
                  <a:pos x="56" y="37"/>
                </a:cxn>
                <a:cxn ang="0">
                  <a:pos x="52" y="40"/>
                </a:cxn>
                <a:cxn ang="0">
                  <a:pos x="47" y="41"/>
                </a:cxn>
                <a:cxn ang="0">
                  <a:pos x="42" y="43"/>
                </a:cxn>
                <a:cxn ang="0">
                  <a:pos x="33" y="49"/>
                </a:cxn>
                <a:cxn ang="0">
                  <a:pos x="25" y="54"/>
                </a:cxn>
                <a:cxn ang="0">
                  <a:pos x="19" y="61"/>
                </a:cxn>
                <a:cxn ang="0">
                  <a:pos x="13" y="68"/>
                </a:cxn>
                <a:cxn ang="0">
                  <a:pos x="10" y="74"/>
                </a:cxn>
                <a:cxn ang="0">
                  <a:pos x="6" y="79"/>
                </a:cxn>
                <a:cxn ang="0">
                  <a:pos x="5" y="84"/>
                </a:cxn>
                <a:cxn ang="0">
                  <a:pos x="4" y="89"/>
                </a:cxn>
                <a:cxn ang="0">
                  <a:pos x="3" y="86"/>
                </a:cxn>
                <a:cxn ang="0">
                  <a:pos x="3" y="82"/>
                </a:cxn>
                <a:cxn ang="0">
                  <a:pos x="1" y="75"/>
                </a:cxn>
                <a:cxn ang="0">
                  <a:pos x="0" y="68"/>
                </a:cxn>
                <a:cxn ang="0">
                  <a:pos x="0" y="58"/>
                </a:cxn>
                <a:cxn ang="0">
                  <a:pos x="1" y="49"/>
                </a:cxn>
                <a:cxn ang="0">
                  <a:pos x="4" y="40"/>
                </a:cxn>
                <a:cxn ang="0">
                  <a:pos x="10" y="33"/>
                </a:cxn>
                <a:cxn ang="0">
                  <a:pos x="17" y="25"/>
                </a:cxn>
                <a:cxn ang="0">
                  <a:pos x="21" y="22"/>
                </a:cxn>
                <a:cxn ang="0">
                  <a:pos x="26" y="19"/>
                </a:cxn>
                <a:cxn ang="0">
                  <a:pos x="31" y="16"/>
                </a:cxn>
                <a:cxn ang="0">
                  <a:pos x="36" y="14"/>
                </a:cxn>
                <a:cxn ang="0">
                  <a:pos x="41" y="13"/>
                </a:cxn>
                <a:cxn ang="0">
                  <a:pos x="47" y="12"/>
                </a:cxn>
                <a:cxn ang="0">
                  <a:pos x="55" y="8"/>
                </a:cxn>
                <a:cxn ang="0">
                  <a:pos x="63" y="7"/>
                </a:cxn>
                <a:cxn ang="0">
                  <a:pos x="68" y="7"/>
                </a:cxn>
                <a:cxn ang="0">
                  <a:pos x="70" y="7"/>
                </a:cxn>
                <a:cxn ang="0">
                  <a:pos x="99" y="0"/>
                </a:cxn>
              </a:cxnLst>
              <a:rect l="0" t="0" r="r" b="b"/>
              <a:pathLst>
                <a:path w="99" h="89">
                  <a:moveTo>
                    <a:pt x="99" y="0"/>
                  </a:moveTo>
                  <a:lnTo>
                    <a:pt x="95" y="30"/>
                  </a:lnTo>
                  <a:lnTo>
                    <a:pt x="93" y="30"/>
                  </a:lnTo>
                  <a:lnTo>
                    <a:pt x="92" y="30"/>
                  </a:lnTo>
                  <a:lnTo>
                    <a:pt x="90" y="30"/>
                  </a:lnTo>
                  <a:lnTo>
                    <a:pt x="88" y="30"/>
                  </a:lnTo>
                  <a:lnTo>
                    <a:pt x="84" y="30"/>
                  </a:lnTo>
                  <a:lnTo>
                    <a:pt x="81" y="32"/>
                  </a:lnTo>
                  <a:lnTo>
                    <a:pt x="76" y="32"/>
                  </a:lnTo>
                  <a:lnTo>
                    <a:pt x="72" y="34"/>
                  </a:lnTo>
                  <a:lnTo>
                    <a:pt x="69" y="34"/>
                  </a:lnTo>
                  <a:lnTo>
                    <a:pt x="67" y="34"/>
                  </a:lnTo>
                  <a:lnTo>
                    <a:pt x="64" y="35"/>
                  </a:lnTo>
                  <a:lnTo>
                    <a:pt x="62" y="36"/>
                  </a:lnTo>
                  <a:lnTo>
                    <a:pt x="59" y="36"/>
                  </a:lnTo>
                  <a:lnTo>
                    <a:pt x="56" y="37"/>
                  </a:lnTo>
                  <a:lnTo>
                    <a:pt x="54" y="37"/>
                  </a:lnTo>
                  <a:lnTo>
                    <a:pt x="52" y="40"/>
                  </a:lnTo>
                  <a:lnTo>
                    <a:pt x="49" y="40"/>
                  </a:lnTo>
                  <a:lnTo>
                    <a:pt x="47" y="41"/>
                  </a:lnTo>
                  <a:lnTo>
                    <a:pt x="45" y="42"/>
                  </a:lnTo>
                  <a:lnTo>
                    <a:pt x="42" y="43"/>
                  </a:lnTo>
                  <a:lnTo>
                    <a:pt x="38" y="46"/>
                  </a:lnTo>
                  <a:lnTo>
                    <a:pt x="33" y="49"/>
                  </a:lnTo>
                  <a:lnTo>
                    <a:pt x="28" y="51"/>
                  </a:lnTo>
                  <a:lnTo>
                    <a:pt x="25" y="54"/>
                  </a:lnTo>
                  <a:lnTo>
                    <a:pt x="21" y="57"/>
                  </a:lnTo>
                  <a:lnTo>
                    <a:pt x="19" y="61"/>
                  </a:lnTo>
                  <a:lnTo>
                    <a:pt x="15" y="64"/>
                  </a:lnTo>
                  <a:lnTo>
                    <a:pt x="13" y="68"/>
                  </a:lnTo>
                  <a:lnTo>
                    <a:pt x="11" y="70"/>
                  </a:lnTo>
                  <a:lnTo>
                    <a:pt x="10" y="74"/>
                  </a:lnTo>
                  <a:lnTo>
                    <a:pt x="8" y="77"/>
                  </a:lnTo>
                  <a:lnTo>
                    <a:pt x="6" y="79"/>
                  </a:lnTo>
                  <a:lnTo>
                    <a:pt x="5" y="82"/>
                  </a:lnTo>
                  <a:lnTo>
                    <a:pt x="5" y="84"/>
                  </a:lnTo>
                  <a:lnTo>
                    <a:pt x="4" y="88"/>
                  </a:lnTo>
                  <a:lnTo>
                    <a:pt x="4" y="89"/>
                  </a:lnTo>
                  <a:lnTo>
                    <a:pt x="4" y="88"/>
                  </a:lnTo>
                  <a:lnTo>
                    <a:pt x="3" y="86"/>
                  </a:lnTo>
                  <a:lnTo>
                    <a:pt x="3" y="84"/>
                  </a:lnTo>
                  <a:lnTo>
                    <a:pt x="3" y="82"/>
                  </a:lnTo>
                  <a:lnTo>
                    <a:pt x="1" y="79"/>
                  </a:lnTo>
                  <a:lnTo>
                    <a:pt x="1" y="75"/>
                  </a:lnTo>
                  <a:lnTo>
                    <a:pt x="0" y="71"/>
                  </a:lnTo>
                  <a:lnTo>
                    <a:pt x="0" y="68"/>
                  </a:lnTo>
                  <a:lnTo>
                    <a:pt x="0" y="63"/>
                  </a:lnTo>
                  <a:lnTo>
                    <a:pt x="0" y="58"/>
                  </a:lnTo>
                  <a:lnTo>
                    <a:pt x="0" y="54"/>
                  </a:lnTo>
                  <a:lnTo>
                    <a:pt x="1" y="49"/>
                  </a:lnTo>
                  <a:lnTo>
                    <a:pt x="3" y="44"/>
                  </a:lnTo>
                  <a:lnTo>
                    <a:pt x="4" y="40"/>
                  </a:lnTo>
                  <a:lnTo>
                    <a:pt x="6" y="36"/>
                  </a:lnTo>
                  <a:lnTo>
                    <a:pt x="10" y="33"/>
                  </a:lnTo>
                  <a:lnTo>
                    <a:pt x="13" y="28"/>
                  </a:lnTo>
                  <a:lnTo>
                    <a:pt x="17" y="25"/>
                  </a:lnTo>
                  <a:lnTo>
                    <a:pt x="19" y="23"/>
                  </a:lnTo>
                  <a:lnTo>
                    <a:pt x="21" y="22"/>
                  </a:lnTo>
                  <a:lnTo>
                    <a:pt x="24" y="20"/>
                  </a:lnTo>
                  <a:lnTo>
                    <a:pt x="26" y="19"/>
                  </a:lnTo>
                  <a:lnTo>
                    <a:pt x="28" y="18"/>
                  </a:lnTo>
                  <a:lnTo>
                    <a:pt x="31" y="16"/>
                  </a:lnTo>
                  <a:lnTo>
                    <a:pt x="33" y="15"/>
                  </a:lnTo>
                  <a:lnTo>
                    <a:pt x="36" y="14"/>
                  </a:lnTo>
                  <a:lnTo>
                    <a:pt x="39" y="13"/>
                  </a:lnTo>
                  <a:lnTo>
                    <a:pt x="41" y="13"/>
                  </a:lnTo>
                  <a:lnTo>
                    <a:pt x="43" y="12"/>
                  </a:lnTo>
                  <a:lnTo>
                    <a:pt x="47" y="12"/>
                  </a:lnTo>
                  <a:lnTo>
                    <a:pt x="50" y="9"/>
                  </a:lnTo>
                  <a:lnTo>
                    <a:pt x="55" y="8"/>
                  </a:lnTo>
                  <a:lnTo>
                    <a:pt x="59" y="7"/>
                  </a:lnTo>
                  <a:lnTo>
                    <a:pt x="63" y="7"/>
                  </a:lnTo>
                  <a:lnTo>
                    <a:pt x="65" y="7"/>
                  </a:lnTo>
                  <a:lnTo>
                    <a:pt x="68" y="7"/>
                  </a:lnTo>
                  <a:lnTo>
                    <a:pt x="69" y="7"/>
                  </a:lnTo>
                  <a:lnTo>
                    <a:pt x="70" y="7"/>
                  </a:lnTo>
                  <a:lnTo>
                    <a:pt x="99" y="0"/>
                  </a:lnTo>
                  <a:lnTo>
                    <a:pt x="99" y="0"/>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2" name="Title 1"/>
          <p:cNvSpPr txBox="1">
            <a:spLocks/>
          </p:cNvSpPr>
          <p:nvPr/>
        </p:nvSpPr>
        <p:spPr>
          <a:xfrm>
            <a:off x="4572000" y="32004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75</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3" name="Title 1"/>
          <p:cNvSpPr txBox="1">
            <a:spLocks/>
          </p:cNvSpPr>
          <p:nvPr/>
        </p:nvSpPr>
        <p:spPr>
          <a:xfrm>
            <a:off x="5181600" y="4876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110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4" name="Title 1"/>
          <p:cNvSpPr txBox="1">
            <a:spLocks/>
          </p:cNvSpPr>
          <p:nvPr/>
        </p:nvSpPr>
        <p:spPr>
          <a:xfrm>
            <a:off x="2514600" y="37338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x</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45" name="Title 1"/>
          <p:cNvSpPr txBox="1">
            <a:spLocks/>
          </p:cNvSpPr>
          <p:nvPr/>
        </p:nvSpPr>
        <p:spPr>
          <a:xfrm>
            <a:off x="4038600" y="55626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noProof="0" dirty="0" smtClean="0">
                <a:latin typeface="+mj-lt"/>
                <a:ea typeface="+mj-ea"/>
                <a:cs typeface="+mj-cs"/>
              </a:rPr>
              <a:t>80</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400" dirty="0" smtClean="0"/>
              <a:t>A farmer would like to find the distance between two trees on opposite sides of a lake.  Using the map, estimate how the farmer would do that.</a:t>
            </a:r>
          </a:p>
          <a:p>
            <a:pPr marL="0" indent="0">
              <a:buNone/>
              <a:tabLst>
                <a:tab pos="7032625" algn="l"/>
              </a:tabLst>
            </a:pPr>
            <a:endParaRPr lang="en-US" sz="24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tabLst>
                <a:tab pos="7032625" algn="l"/>
              </a:tabLst>
            </a:pPr>
            <a:r>
              <a:rPr lang="en-US" sz="2800" dirty="0" smtClean="0"/>
              <a:t>You have a round container, your sticks, and string.</a:t>
            </a:r>
          </a:p>
          <a:p>
            <a:pPr marL="166688" indent="-166688"/>
            <a:r>
              <a:rPr lang="en-US" sz="2800" dirty="0" smtClean="0"/>
              <a:t>Find the diameter of the container.</a:t>
            </a:r>
          </a:p>
          <a:p>
            <a:pPr marL="566738" lvl="1" indent="-166688">
              <a:buNone/>
            </a:pPr>
            <a:r>
              <a:rPr lang="en-US" sz="2400" dirty="0" smtClean="0"/>
              <a:t>Guess at a line through the center of the</a:t>
            </a:r>
            <a:br>
              <a:rPr lang="en-US" sz="2400" dirty="0" smtClean="0"/>
            </a:br>
            <a:r>
              <a:rPr lang="en-US" sz="2400" dirty="0" smtClean="0"/>
              <a:t>container. You may place a hole in the</a:t>
            </a:r>
            <a:br>
              <a:rPr lang="en-US" sz="2400" dirty="0" smtClean="0"/>
            </a:br>
            <a:r>
              <a:rPr lang="en-US" sz="2400" dirty="0" smtClean="0"/>
              <a:t>container if that helps.</a:t>
            </a:r>
          </a:p>
          <a:p>
            <a:pPr marL="166688" lvl="1" indent="-166688">
              <a:buFont typeface="Arial" pitchFamily="34" charset="0"/>
              <a:buChar char="•"/>
              <a:tabLst>
                <a:tab pos="7032625" algn="l"/>
              </a:tabLst>
            </a:pPr>
            <a:r>
              <a:rPr lang="en-US" sz="2800" dirty="0" smtClean="0"/>
              <a:t>What if you can’t measure through the center?</a:t>
            </a:r>
          </a:p>
          <a:p>
            <a:pPr marL="566738" lvl="1" indent="-166688">
              <a:buNone/>
              <a:tabLst>
                <a:tab pos="7032625" algn="l"/>
              </a:tabLst>
            </a:pPr>
            <a:r>
              <a:rPr lang="en-US" sz="2400" dirty="0" smtClean="0"/>
              <a:t>We know that two tangent segments that meet</a:t>
            </a:r>
            <a:br>
              <a:rPr lang="en-US" sz="2400" dirty="0" smtClean="0"/>
            </a:br>
            <a:r>
              <a:rPr lang="en-US" sz="2400" dirty="0" smtClean="0"/>
              <a:t>are equal in length. Can you devise an</a:t>
            </a:r>
            <a:br>
              <a:rPr lang="en-US" sz="2400" dirty="0" smtClean="0"/>
            </a:br>
            <a:r>
              <a:rPr lang="en-US" sz="2400" dirty="0" smtClean="0"/>
              <a:t>instrument that would help achieve a</a:t>
            </a:r>
            <a:br>
              <a:rPr lang="en-US" sz="2400" dirty="0" smtClean="0"/>
            </a:br>
            <a:r>
              <a:rPr lang="en-US" sz="2400" dirty="0" smtClean="0"/>
              <a:t>better measurement of the diameter</a:t>
            </a:r>
            <a:br>
              <a:rPr lang="en-US" sz="2400" dirty="0" smtClean="0"/>
            </a:br>
            <a:r>
              <a:rPr lang="en-US" sz="2400" dirty="0" smtClean="0"/>
              <a:t>without having to put a hole in the container?</a:t>
            </a:r>
          </a:p>
          <a:p>
            <a:pPr marL="166688" indent="-166688">
              <a:tabLst>
                <a:tab pos="7032625" algn="l"/>
              </a:tabLst>
            </a:pPr>
            <a:endParaRPr lang="en-US" sz="2800" dirty="0" smtClean="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How long is each?</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10" name="Group 9"/>
          <p:cNvGrpSpPr/>
          <p:nvPr/>
        </p:nvGrpSpPr>
        <p:grpSpPr>
          <a:xfrm>
            <a:off x="6629400" y="1752600"/>
            <a:ext cx="1737382" cy="1633983"/>
            <a:chOff x="6263618" y="222426"/>
            <a:chExt cx="2688682" cy="2528667"/>
          </a:xfrm>
        </p:grpSpPr>
        <p:sp>
          <p:nvSpPr>
            <p:cNvPr id="6" name="Oval 5"/>
            <p:cNvSpPr/>
            <p:nvPr/>
          </p:nvSpPr>
          <p:spPr>
            <a:xfrm>
              <a:off x="6263618" y="457200"/>
              <a:ext cx="2286000" cy="2286000"/>
            </a:xfrm>
            <a:prstGeom prst="ellipse">
              <a:avLst/>
            </a:prstGeom>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458793">
              <a:off x="7420388" y="222426"/>
              <a:ext cx="76200" cy="2528667"/>
            </a:xfrm>
            <a:prstGeom prst="rect">
              <a:avLst/>
            </a:prstGeom>
            <a:solidFill>
              <a:srgbClr val="FFC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869330">
              <a:off x="8152200" y="-48433"/>
              <a:ext cx="76200" cy="1524000"/>
            </a:xfrm>
            <a:prstGeom prst="rect">
              <a:avLst/>
            </a:prstGeom>
            <a:solidFill>
              <a:srgbClr val="FFC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Oval 11"/>
          <p:cNvSpPr/>
          <p:nvPr/>
        </p:nvSpPr>
        <p:spPr>
          <a:xfrm>
            <a:off x="7086600" y="4266507"/>
            <a:ext cx="1477176" cy="1477176"/>
          </a:xfrm>
          <a:prstGeom prst="ellipse">
            <a:avLst/>
          </a:prstGeom>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880000">
            <a:off x="7207506" y="3692485"/>
            <a:ext cx="49239" cy="1633983"/>
          </a:xfrm>
          <a:prstGeom prst="rect">
            <a:avLst/>
          </a:prstGeom>
          <a:solidFill>
            <a:srgbClr val="FFC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18869330">
            <a:off x="8188881" y="3815950"/>
            <a:ext cx="49239" cy="984784"/>
          </a:xfrm>
          <a:prstGeom prst="rect">
            <a:avLst/>
          </a:prstGeom>
          <a:solidFill>
            <a:srgbClr val="FFC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4" idx="0"/>
          </p:cNvCxnSpPr>
          <p:nvPr/>
        </p:nvCxnSpPr>
        <p:spPr>
          <a:xfrm flipH="1">
            <a:off x="7772400" y="3963288"/>
            <a:ext cx="89835" cy="190411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a:off x="7772400" y="4046515"/>
            <a:ext cx="89835" cy="190411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descr="Earth.jpg"/>
          <p:cNvPicPr>
            <a:picLocks noChangeAspect="1"/>
          </p:cNvPicPr>
          <p:nvPr/>
        </p:nvPicPr>
        <p:blipFill>
          <a:blip r:embed="rId2" cstate="print">
            <a:clrChange>
              <a:clrFrom>
                <a:srgbClr val="000003"/>
              </a:clrFrom>
              <a:clrTo>
                <a:srgbClr val="000003">
                  <a:alpha val="0"/>
                </a:srgbClr>
              </a:clrTo>
            </a:clrChange>
          </a:blip>
          <a:stretch>
            <a:fillRect/>
          </a:stretch>
        </p:blipFill>
        <p:spPr>
          <a:xfrm>
            <a:off x="4160520" y="3017520"/>
            <a:ext cx="2926080" cy="2926080"/>
          </a:xfrm>
          <a:prstGeom prst="rect">
            <a:avLst/>
          </a:prstGeom>
        </p:spPr>
      </p:pic>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cxnSp>
        <p:nvCxnSpPr>
          <p:cNvPr id="27" name="Straight Connector 26"/>
          <p:cNvCxnSpPr/>
          <p:nvPr/>
        </p:nvCxnSpPr>
        <p:spPr>
          <a:xfrm>
            <a:off x="3975020" y="3124200"/>
            <a:ext cx="2639147" cy="220503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038600" y="3124200"/>
            <a:ext cx="1752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Title 1"/>
          <p:cNvSpPr txBox="1">
            <a:spLocks/>
          </p:cNvSpPr>
          <p:nvPr/>
        </p:nvSpPr>
        <p:spPr>
          <a:xfrm>
            <a:off x="4648200" y="2819400"/>
            <a:ext cx="1066800" cy="381000"/>
          </a:xfrm>
          <a:prstGeom prst="rect">
            <a:avLst/>
          </a:prstGeom>
        </p:spPr>
        <p:txBody>
          <a:bodyPr vert="horz" lIns="91440" tIns="45720" rIns="91440" bIns="45720" rtlCol="0"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mj-lt"/>
                <a:ea typeface="+mj-ea"/>
                <a:cs typeface="+mj-cs"/>
              </a:rPr>
              <a:t>x</a:t>
            </a:r>
            <a:endParaRPr kumimoji="0" lang="en-US" sz="2600" i="0" u="none" strike="noStrike" kern="1200" cap="none" spc="0" normalizeH="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a:xfrm>
            <a:off x="457200" y="1219201"/>
            <a:ext cx="8229600" cy="1752600"/>
          </a:xfrm>
        </p:spPr>
        <p:txBody>
          <a:bodyPr>
            <a:normAutofit/>
          </a:bodyPr>
          <a:lstStyle/>
          <a:p>
            <a:pPr marL="0" indent="0">
              <a:buNone/>
              <a:tabLst>
                <a:tab pos="7032625" algn="l"/>
              </a:tabLst>
            </a:pPr>
            <a:r>
              <a:rPr lang="en-US" sz="2400" dirty="0" smtClean="0"/>
              <a:t>An astronaut is in a craft 28 miles above the Earth’s equator.  The diameter of the Earth is approximately 7972 miles.  If the craft flies in a straight line, how far is it to the horizon?</a:t>
            </a:r>
          </a:p>
        </p:txBody>
      </p:sp>
      <p:pic>
        <p:nvPicPr>
          <p:cNvPr id="5" name="Picture 2" descr="C:\Program Files\Microsoft Office XP\Media\CntCD1\ClipArt4\j0239635.wmf"/>
          <p:cNvPicPr>
            <a:picLocks noChangeAspect="1" noChangeArrowheads="1"/>
          </p:cNvPicPr>
          <p:nvPr/>
        </p:nvPicPr>
        <p:blipFill>
          <a:blip r:embed="rId4" cstate="print"/>
          <a:srcRect/>
          <a:stretch>
            <a:fillRect/>
          </a:stretch>
        </p:blipFill>
        <p:spPr bwMode="auto">
          <a:xfrm rot="3964597">
            <a:off x="3788989" y="2865107"/>
            <a:ext cx="208381" cy="422996"/>
          </a:xfrm>
          <a:prstGeom prst="rect">
            <a:avLst/>
          </a:prstGeom>
          <a:noFill/>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val 31"/>
          <p:cNvSpPr/>
          <p:nvPr/>
        </p:nvSpPr>
        <p:spPr>
          <a:xfrm>
            <a:off x="4419600" y="2667000"/>
            <a:ext cx="3705694" cy="3705694"/>
          </a:xfrm>
          <a:prstGeom prst="ellipse">
            <a:avLst/>
          </a:prstGeom>
          <a:solidFill>
            <a:schemeClr val="tx1">
              <a:lumMod val="95000"/>
              <a:lumOff val="5000"/>
              <a:alpha val="31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332225" y="2606461"/>
            <a:ext cx="3705694" cy="3705694"/>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733800" y="2133600"/>
            <a:ext cx="4800600" cy="3100895"/>
          </a:xfrm>
          <a:custGeom>
            <a:avLst/>
            <a:gdLst>
              <a:gd name="connsiteX0" fmla="*/ 962079 w 2369148"/>
              <a:gd name="connsiteY0" fmla="*/ 14287 h 1710065"/>
              <a:gd name="connsiteX1" fmla="*/ 928742 w 2369148"/>
              <a:gd name="connsiteY1" fmla="*/ 19050 h 1710065"/>
              <a:gd name="connsiteX2" fmla="*/ 390579 w 2369148"/>
              <a:gd name="connsiteY2" fmla="*/ 176212 h 1710065"/>
              <a:gd name="connsiteX3" fmla="*/ 200079 w 2369148"/>
              <a:gd name="connsiteY3" fmla="*/ 309562 h 1710065"/>
              <a:gd name="connsiteX4" fmla="*/ 85779 w 2369148"/>
              <a:gd name="connsiteY4" fmla="*/ 442912 h 1710065"/>
              <a:gd name="connsiteX5" fmla="*/ 61967 w 2369148"/>
              <a:gd name="connsiteY5" fmla="*/ 509587 h 1710065"/>
              <a:gd name="connsiteX6" fmla="*/ 47679 w 2369148"/>
              <a:gd name="connsiteY6" fmla="*/ 709612 h 1710065"/>
              <a:gd name="connsiteX7" fmla="*/ 28629 w 2369148"/>
              <a:gd name="connsiteY7" fmla="*/ 766762 h 1710065"/>
              <a:gd name="connsiteX8" fmla="*/ 14342 w 2369148"/>
              <a:gd name="connsiteY8" fmla="*/ 833437 h 1710065"/>
              <a:gd name="connsiteX9" fmla="*/ 9579 w 2369148"/>
              <a:gd name="connsiteY9" fmla="*/ 1019175 h 1710065"/>
              <a:gd name="connsiteX10" fmla="*/ 9579 w 2369148"/>
              <a:gd name="connsiteY10" fmla="*/ 1252537 h 1710065"/>
              <a:gd name="connsiteX11" fmla="*/ 61967 w 2369148"/>
              <a:gd name="connsiteY11" fmla="*/ 1414462 h 1710065"/>
              <a:gd name="connsiteX12" fmla="*/ 171504 w 2369148"/>
              <a:gd name="connsiteY12" fmla="*/ 1481137 h 1710065"/>
              <a:gd name="connsiteX13" fmla="*/ 257229 w 2369148"/>
              <a:gd name="connsiteY13" fmla="*/ 1524000 h 1710065"/>
              <a:gd name="connsiteX14" fmla="*/ 366767 w 2369148"/>
              <a:gd name="connsiteY14" fmla="*/ 1485900 h 1710065"/>
              <a:gd name="connsiteX15" fmla="*/ 433442 w 2369148"/>
              <a:gd name="connsiteY15" fmla="*/ 1395412 h 1710065"/>
              <a:gd name="connsiteX16" fmla="*/ 481067 w 2369148"/>
              <a:gd name="connsiteY16" fmla="*/ 1314450 h 1710065"/>
              <a:gd name="connsiteX17" fmla="*/ 509642 w 2369148"/>
              <a:gd name="connsiteY17" fmla="*/ 1276350 h 1710065"/>
              <a:gd name="connsiteX18" fmla="*/ 552504 w 2369148"/>
              <a:gd name="connsiteY18" fmla="*/ 1209675 h 1710065"/>
              <a:gd name="connsiteX19" fmla="*/ 633467 w 2369148"/>
              <a:gd name="connsiteY19" fmla="*/ 1143000 h 1710065"/>
              <a:gd name="connsiteX20" fmla="*/ 652517 w 2369148"/>
              <a:gd name="connsiteY20" fmla="*/ 1119187 h 1710065"/>
              <a:gd name="connsiteX21" fmla="*/ 757292 w 2369148"/>
              <a:gd name="connsiteY21" fmla="*/ 1062037 h 1710065"/>
              <a:gd name="connsiteX22" fmla="*/ 790629 w 2369148"/>
              <a:gd name="connsiteY22" fmla="*/ 1057275 h 1710065"/>
              <a:gd name="connsiteX23" fmla="*/ 819204 w 2369148"/>
              <a:gd name="connsiteY23" fmla="*/ 1028700 h 1710065"/>
              <a:gd name="connsiteX24" fmla="*/ 843017 w 2369148"/>
              <a:gd name="connsiteY24" fmla="*/ 1014412 h 1710065"/>
              <a:gd name="connsiteX25" fmla="*/ 862067 w 2369148"/>
              <a:gd name="connsiteY25" fmla="*/ 962025 h 1710065"/>
              <a:gd name="connsiteX26" fmla="*/ 885879 w 2369148"/>
              <a:gd name="connsiteY26" fmla="*/ 938212 h 1710065"/>
              <a:gd name="connsiteX27" fmla="*/ 909692 w 2369148"/>
              <a:gd name="connsiteY27" fmla="*/ 904875 h 1710065"/>
              <a:gd name="connsiteX28" fmla="*/ 928742 w 2369148"/>
              <a:gd name="connsiteY28" fmla="*/ 881062 h 1710065"/>
              <a:gd name="connsiteX29" fmla="*/ 904929 w 2369148"/>
              <a:gd name="connsiteY29" fmla="*/ 642937 h 1710065"/>
              <a:gd name="connsiteX30" fmla="*/ 1019229 w 2369148"/>
              <a:gd name="connsiteY30" fmla="*/ 661987 h 1710065"/>
              <a:gd name="connsiteX31" fmla="*/ 1033517 w 2369148"/>
              <a:gd name="connsiteY31" fmla="*/ 685800 h 1710065"/>
              <a:gd name="connsiteX32" fmla="*/ 1043042 w 2369148"/>
              <a:gd name="connsiteY32" fmla="*/ 781050 h 1710065"/>
              <a:gd name="connsiteX33" fmla="*/ 1066854 w 2369148"/>
              <a:gd name="connsiteY33" fmla="*/ 800100 h 1710065"/>
              <a:gd name="connsiteX34" fmla="*/ 1085904 w 2369148"/>
              <a:gd name="connsiteY34" fmla="*/ 828675 h 1710065"/>
              <a:gd name="connsiteX35" fmla="*/ 1090667 w 2369148"/>
              <a:gd name="connsiteY35" fmla="*/ 842962 h 1710065"/>
              <a:gd name="connsiteX36" fmla="*/ 1124004 w 2369148"/>
              <a:gd name="connsiteY36" fmla="*/ 857250 h 1710065"/>
              <a:gd name="connsiteX37" fmla="*/ 1128767 w 2369148"/>
              <a:gd name="connsiteY37" fmla="*/ 895350 h 1710065"/>
              <a:gd name="connsiteX38" fmla="*/ 1195442 w 2369148"/>
              <a:gd name="connsiteY38" fmla="*/ 895350 h 1710065"/>
              <a:gd name="connsiteX39" fmla="*/ 1219254 w 2369148"/>
              <a:gd name="connsiteY39" fmla="*/ 890587 h 1710065"/>
              <a:gd name="connsiteX40" fmla="*/ 1252592 w 2369148"/>
              <a:gd name="connsiteY40" fmla="*/ 885825 h 1710065"/>
              <a:gd name="connsiteX41" fmla="*/ 1285929 w 2369148"/>
              <a:gd name="connsiteY41" fmla="*/ 795337 h 1710065"/>
              <a:gd name="connsiteX42" fmla="*/ 1300217 w 2369148"/>
              <a:gd name="connsiteY42" fmla="*/ 776287 h 1710065"/>
              <a:gd name="connsiteX43" fmla="*/ 1404992 w 2369148"/>
              <a:gd name="connsiteY43" fmla="*/ 809625 h 1710065"/>
              <a:gd name="connsiteX44" fmla="*/ 1595492 w 2369148"/>
              <a:gd name="connsiteY44" fmla="*/ 766762 h 1710065"/>
              <a:gd name="connsiteX45" fmla="*/ 1633592 w 2369148"/>
              <a:gd name="connsiteY45" fmla="*/ 790575 h 1710065"/>
              <a:gd name="connsiteX46" fmla="*/ 1676454 w 2369148"/>
              <a:gd name="connsiteY46" fmla="*/ 814387 h 1710065"/>
              <a:gd name="connsiteX47" fmla="*/ 1557392 w 2369148"/>
              <a:gd name="connsiteY47" fmla="*/ 838200 h 1710065"/>
              <a:gd name="connsiteX48" fmla="*/ 1533579 w 2369148"/>
              <a:gd name="connsiteY48" fmla="*/ 852487 h 1710065"/>
              <a:gd name="connsiteX49" fmla="*/ 1452617 w 2369148"/>
              <a:gd name="connsiteY49" fmla="*/ 857250 h 1710065"/>
              <a:gd name="connsiteX50" fmla="*/ 1505004 w 2369148"/>
              <a:gd name="connsiteY50" fmla="*/ 890587 h 1710065"/>
              <a:gd name="connsiteX51" fmla="*/ 1957442 w 2369148"/>
              <a:gd name="connsiteY51" fmla="*/ 900112 h 1710065"/>
              <a:gd name="connsiteX52" fmla="*/ 1962204 w 2369148"/>
              <a:gd name="connsiteY52" fmla="*/ 919162 h 1710065"/>
              <a:gd name="connsiteX53" fmla="*/ 1933629 w 2369148"/>
              <a:gd name="connsiteY53" fmla="*/ 966787 h 1710065"/>
              <a:gd name="connsiteX54" fmla="*/ 1876479 w 2369148"/>
              <a:gd name="connsiteY54" fmla="*/ 971550 h 1710065"/>
              <a:gd name="connsiteX55" fmla="*/ 1862192 w 2369148"/>
              <a:gd name="connsiteY55" fmla="*/ 981075 h 1710065"/>
              <a:gd name="connsiteX56" fmla="*/ 1886004 w 2369148"/>
              <a:gd name="connsiteY56" fmla="*/ 1014412 h 1710065"/>
              <a:gd name="connsiteX57" fmla="*/ 1695504 w 2369148"/>
              <a:gd name="connsiteY57" fmla="*/ 1123950 h 1710065"/>
              <a:gd name="connsiteX58" fmla="*/ 1690742 w 2369148"/>
              <a:gd name="connsiteY58" fmla="*/ 1147762 h 1710065"/>
              <a:gd name="connsiteX59" fmla="*/ 1695504 w 2369148"/>
              <a:gd name="connsiteY59" fmla="*/ 1166812 h 1710065"/>
              <a:gd name="connsiteX60" fmla="*/ 1795517 w 2369148"/>
              <a:gd name="connsiteY60" fmla="*/ 1200150 h 1710065"/>
              <a:gd name="connsiteX61" fmla="*/ 1852667 w 2369148"/>
              <a:gd name="connsiteY61" fmla="*/ 1223962 h 1710065"/>
              <a:gd name="connsiteX62" fmla="*/ 1862192 w 2369148"/>
              <a:gd name="connsiteY62" fmla="*/ 1257300 h 1710065"/>
              <a:gd name="connsiteX63" fmla="*/ 1871717 w 2369148"/>
              <a:gd name="connsiteY63" fmla="*/ 1295400 h 1710065"/>
              <a:gd name="connsiteX64" fmla="*/ 1909817 w 2369148"/>
              <a:gd name="connsiteY64" fmla="*/ 1466850 h 1710065"/>
              <a:gd name="connsiteX65" fmla="*/ 1947917 w 2369148"/>
              <a:gd name="connsiteY65" fmla="*/ 1476375 h 1710065"/>
              <a:gd name="connsiteX66" fmla="*/ 1981254 w 2369148"/>
              <a:gd name="connsiteY66" fmla="*/ 1671637 h 1710065"/>
              <a:gd name="connsiteX67" fmla="*/ 2038404 w 2369148"/>
              <a:gd name="connsiteY67" fmla="*/ 1685925 h 1710065"/>
              <a:gd name="connsiteX68" fmla="*/ 2233667 w 2369148"/>
              <a:gd name="connsiteY68" fmla="*/ 1643062 h 1710065"/>
              <a:gd name="connsiteX69" fmla="*/ 2257479 w 2369148"/>
              <a:gd name="connsiteY69" fmla="*/ 1624012 h 1710065"/>
              <a:gd name="connsiteX70" fmla="*/ 2267004 w 2369148"/>
              <a:gd name="connsiteY70" fmla="*/ 966787 h 1710065"/>
              <a:gd name="connsiteX71" fmla="*/ 2290817 w 2369148"/>
              <a:gd name="connsiteY71" fmla="*/ 519112 h 1710065"/>
              <a:gd name="connsiteX72" fmla="*/ 2233667 w 2369148"/>
              <a:gd name="connsiteY72" fmla="*/ 371475 h 1710065"/>
              <a:gd name="connsiteX73" fmla="*/ 2147942 w 2369148"/>
              <a:gd name="connsiteY73" fmla="*/ 166687 h 1710065"/>
              <a:gd name="connsiteX74" fmla="*/ 2066979 w 2369148"/>
              <a:gd name="connsiteY74" fmla="*/ 119062 h 1710065"/>
              <a:gd name="connsiteX75" fmla="*/ 1852667 w 2369148"/>
              <a:gd name="connsiteY75" fmla="*/ 90487 h 1710065"/>
              <a:gd name="connsiteX76" fmla="*/ 1600254 w 2369148"/>
              <a:gd name="connsiteY76" fmla="*/ 52387 h 1710065"/>
              <a:gd name="connsiteX77" fmla="*/ 1476429 w 2369148"/>
              <a:gd name="connsiteY77" fmla="*/ 19050 h 1710065"/>
              <a:gd name="connsiteX78" fmla="*/ 1400229 w 2369148"/>
              <a:gd name="connsiteY78" fmla="*/ 0 h 1710065"/>
              <a:gd name="connsiteX79" fmla="*/ 1043042 w 2369148"/>
              <a:gd name="connsiteY79" fmla="*/ 4762 h 1710065"/>
              <a:gd name="connsiteX80" fmla="*/ 962079 w 2369148"/>
              <a:gd name="connsiteY80" fmla="*/ 14287 h 1710065"/>
              <a:gd name="connsiteX0" fmla="*/ 962079 w 2369148"/>
              <a:gd name="connsiteY0" fmla="*/ 14287 h 1710065"/>
              <a:gd name="connsiteX1" fmla="*/ 928742 w 2369148"/>
              <a:gd name="connsiteY1" fmla="*/ 19050 h 1710065"/>
              <a:gd name="connsiteX2" fmla="*/ 390579 w 2369148"/>
              <a:gd name="connsiteY2" fmla="*/ 176212 h 1710065"/>
              <a:gd name="connsiteX3" fmla="*/ 200079 w 2369148"/>
              <a:gd name="connsiteY3" fmla="*/ 309562 h 1710065"/>
              <a:gd name="connsiteX4" fmla="*/ 85779 w 2369148"/>
              <a:gd name="connsiteY4" fmla="*/ 442912 h 1710065"/>
              <a:gd name="connsiteX5" fmla="*/ 61967 w 2369148"/>
              <a:gd name="connsiteY5" fmla="*/ 509587 h 1710065"/>
              <a:gd name="connsiteX6" fmla="*/ 47679 w 2369148"/>
              <a:gd name="connsiteY6" fmla="*/ 709612 h 1710065"/>
              <a:gd name="connsiteX7" fmla="*/ 28629 w 2369148"/>
              <a:gd name="connsiteY7" fmla="*/ 766762 h 1710065"/>
              <a:gd name="connsiteX8" fmla="*/ 14342 w 2369148"/>
              <a:gd name="connsiteY8" fmla="*/ 833437 h 1710065"/>
              <a:gd name="connsiteX9" fmla="*/ 9579 w 2369148"/>
              <a:gd name="connsiteY9" fmla="*/ 1019175 h 1710065"/>
              <a:gd name="connsiteX10" fmla="*/ 9579 w 2369148"/>
              <a:gd name="connsiteY10" fmla="*/ 1252537 h 1710065"/>
              <a:gd name="connsiteX11" fmla="*/ 61967 w 2369148"/>
              <a:gd name="connsiteY11" fmla="*/ 1414462 h 1710065"/>
              <a:gd name="connsiteX12" fmla="*/ 171504 w 2369148"/>
              <a:gd name="connsiteY12" fmla="*/ 1481137 h 1710065"/>
              <a:gd name="connsiteX13" fmla="*/ 257229 w 2369148"/>
              <a:gd name="connsiteY13" fmla="*/ 1524000 h 1710065"/>
              <a:gd name="connsiteX14" fmla="*/ 366767 w 2369148"/>
              <a:gd name="connsiteY14" fmla="*/ 1485900 h 1710065"/>
              <a:gd name="connsiteX15" fmla="*/ 433442 w 2369148"/>
              <a:gd name="connsiteY15" fmla="*/ 1395412 h 1710065"/>
              <a:gd name="connsiteX16" fmla="*/ 481067 w 2369148"/>
              <a:gd name="connsiteY16" fmla="*/ 1314450 h 1710065"/>
              <a:gd name="connsiteX17" fmla="*/ 509642 w 2369148"/>
              <a:gd name="connsiteY17" fmla="*/ 1276350 h 1710065"/>
              <a:gd name="connsiteX18" fmla="*/ 552504 w 2369148"/>
              <a:gd name="connsiteY18" fmla="*/ 1209675 h 1710065"/>
              <a:gd name="connsiteX19" fmla="*/ 633467 w 2369148"/>
              <a:gd name="connsiteY19" fmla="*/ 1143000 h 1710065"/>
              <a:gd name="connsiteX20" fmla="*/ 652517 w 2369148"/>
              <a:gd name="connsiteY20" fmla="*/ 1119187 h 1710065"/>
              <a:gd name="connsiteX21" fmla="*/ 757292 w 2369148"/>
              <a:gd name="connsiteY21" fmla="*/ 1062037 h 1710065"/>
              <a:gd name="connsiteX22" fmla="*/ 790629 w 2369148"/>
              <a:gd name="connsiteY22" fmla="*/ 1057275 h 1710065"/>
              <a:gd name="connsiteX23" fmla="*/ 819204 w 2369148"/>
              <a:gd name="connsiteY23" fmla="*/ 1028700 h 1710065"/>
              <a:gd name="connsiteX24" fmla="*/ 843017 w 2369148"/>
              <a:gd name="connsiteY24" fmla="*/ 1014412 h 1710065"/>
              <a:gd name="connsiteX25" fmla="*/ 862067 w 2369148"/>
              <a:gd name="connsiteY25" fmla="*/ 962025 h 1710065"/>
              <a:gd name="connsiteX26" fmla="*/ 885879 w 2369148"/>
              <a:gd name="connsiteY26" fmla="*/ 938212 h 1710065"/>
              <a:gd name="connsiteX27" fmla="*/ 909692 w 2369148"/>
              <a:gd name="connsiteY27" fmla="*/ 904875 h 1710065"/>
              <a:gd name="connsiteX28" fmla="*/ 928742 w 2369148"/>
              <a:gd name="connsiteY28" fmla="*/ 881062 h 1710065"/>
              <a:gd name="connsiteX29" fmla="*/ 904929 w 2369148"/>
              <a:gd name="connsiteY29" fmla="*/ 642937 h 1710065"/>
              <a:gd name="connsiteX30" fmla="*/ 1019229 w 2369148"/>
              <a:gd name="connsiteY30" fmla="*/ 661987 h 1710065"/>
              <a:gd name="connsiteX31" fmla="*/ 1033517 w 2369148"/>
              <a:gd name="connsiteY31" fmla="*/ 685800 h 1710065"/>
              <a:gd name="connsiteX32" fmla="*/ 1043042 w 2369148"/>
              <a:gd name="connsiteY32" fmla="*/ 781050 h 1710065"/>
              <a:gd name="connsiteX33" fmla="*/ 1066854 w 2369148"/>
              <a:gd name="connsiteY33" fmla="*/ 800100 h 1710065"/>
              <a:gd name="connsiteX34" fmla="*/ 1085904 w 2369148"/>
              <a:gd name="connsiteY34" fmla="*/ 828675 h 1710065"/>
              <a:gd name="connsiteX35" fmla="*/ 1090667 w 2369148"/>
              <a:gd name="connsiteY35" fmla="*/ 842962 h 1710065"/>
              <a:gd name="connsiteX36" fmla="*/ 1124004 w 2369148"/>
              <a:gd name="connsiteY36" fmla="*/ 857250 h 1710065"/>
              <a:gd name="connsiteX37" fmla="*/ 1128767 w 2369148"/>
              <a:gd name="connsiteY37" fmla="*/ 895350 h 1710065"/>
              <a:gd name="connsiteX38" fmla="*/ 1195442 w 2369148"/>
              <a:gd name="connsiteY38" fmla="*/ 895350 h 1710065"/>
              <a:gd name="connsiteX39" fmla="*/ 1219254 w 2369148"/>
              <a:gd name="connsiteY39" fmla="*/ 890587 h 1710065"/>
              <a:gd name="connsiteX40" fmla="*/ 1252592 w 2369148"/>
              <a:gd name="connsiteY40" fmla="*/ 885825 h 1710065"/>
              <a:gd name="connsiteX41" fmla="*/ 1285929 w 2369148"/>
              <a:gd name="connsiteY41" fmla="*/ 795337 h 1710065"/>
              <a:gd name="connsiteX42" fmla="*/ 1300217 w 2369148"/>
              <a:gd name="connsiteY42" fmla="*/ 776287 h 1710065"/>
              <a:gd name="connsiteX43" fmla="*/ 1404992 w 2369148"/>
              <a:gd name="connsiteY43" fmla="*/ 809625 h 1710065"/>
              <a:gd name="connsiteX44" fmla="*/ 1595492 w 2369148"/>
              <a:gd name="connsiteY44" fmla="*/ 766762 h 1710065"/>
              <a:gd name="connsiteX45" fmla="*/ 1633592 w 2369148"/>
              <a:gd name="connsiteY45" fmla="*/ 790575 h 1710065"/>
              <a:gd name="connsiteX46" fmla="*/ 1676454 w 2369148"/>
              <a:gd name="connsiteY46" fmla="*/ 814387 h 1710065"/>
              <a:gd name="connsiteX47" fmla="*/ 1557392 w 2369148"/>
              <a:gd name="connsiteY47" fmla="*/ 838200 h 1710065"/>
              <a:gd name="connsiteX48" fmla="*/ 1533579 w 2369148"/>
              <a:gd name="connsiteY48" fmla="*/ 852487 h 1710065"/>
              <a:gd name="connsiteX49" fmla="*/ 1452617 w 2369148"/>
              <a:gd name="connsiteY49" fmla="*/ 857250 h 1710065"/>
              <a:gd name="connsiteX50" fmla="*/ 1505004 w 2369148"/>
              <a:gd name="connsiteY50" fmla="*/ 890587 h 1710065"/>
              <a:gd name="connsiteX51" fmla="*/ 1957442 w 2369148"/>
              <a:gd name="connsiteY51" fmla="*/ 900112 h 1710065"/>
              <a:gd name="connsiteX52" fmla="*/ 1962204 w 2369148"/>
              <a:gd name="connsiteY52" fmla="*/ 919162 h 1710065"/>
              <a:gd name="connsiteX53" fmla="*/ 1933629 w 2369148"/>
              <a:gd name="connsiteY53" fmla="*/ 966787 h 1710065"/>
              <a:gd name="connsiteX54" fmla="*/ 1876479 w 2369148"/>
              <a:gd name="connsiteY54" fmla="*/ 971550 h 1710065"/>
              <a:gd name="connsiteX55" fmla="*/ 1862192 w 2369148"/>
              <a:gd name="connsiteY55" fmla="*/ 981075 h 1710065"/>
              <a:gd name="connsiteX56" fmla="*/ 1886004 w 2369148"/>
              <a:gd name="connsiteY56" fmla="*/ 1014412 h 1710065"/>
              <a:gd name="connsiteX57" fmla="*/ 1695504 w 2369148"/>
              <a:gd name="connsiteY57" fmla="*/ 1123950 h 1710065"/>
              <a:gd name="connsiteX58" fmla="*/ 1690742 w 2369148"/>
              <a:gd name="connsiteY58" fmla="*/ 1147762 h 1710065"/>
              <a:gd name="connsiteX59" fmla="*/ 1695504 w 2369148"/>
              <a:gd name="connsiteY59" fmla="*/ 1166812 h 1710065"/>
              <a:gd name="connsiteX60" fmla="*/ 1795517 w 2369148"/>
              <a:gd name="connsiteY60" fmla="*/ 1200150 h 1710065"/>
              <a:gd name="connsiteX61" fmla="*/ 1852667 w 2369148"/>
              <a:gd name="connsiteY61" fmla="*/ 1223962 h 1710065"/>
              <a:gd name="connsiteX62" fmla="*/ 1862192 w 2369148"/>
              <a:gd name="connsiteY62" fmla="*/ 1257300 h 1710065"/>
              <a:gd name="connsiteX63" fmla="*/ 1871717 w 2369148"/>
              <a:gd name="connsiteY63" fmla="*/ 1295400 h 1710065"/>
              <a:gd name="connsiteX64" fmla="*/ 2047929 w 2369148"/>
              <a:gd name="connsiteY64" fmla="*/ 1223962 h 1710065"/>
              <a:gd name="connsiteX65" fmla="*/ 1947917 w 2369148"/>
              <a:gd name="connsiteY65" fmla="*/ 1476375 h 1710065"/>
              <a:gd name="connsiteX66" fmla="*/ 1981254 w 2369148"/>
              <a:gd name="connsiteY66" fmla="*/ 1671637 h 1710065"/>
              <a:gd name="connsiteX67" fmla="*/ 2038404 w 2369148"/>
              <a:gd name="connsiteY67" fmla="*/ 1685925 h 1710065"/>
              <a:gd name="connsiteX68" fmla="*/ 2233667 w 2369148"/>
              <a:gd name="connsiteY68" fmla="*/ 1643062 h 1710065"/>
              <a:gd name="connsiteX69" fmla="*/ 2257479 w 2369148"/>
              <a:gd name="connsiteY69" fmla="*/ 1624012 h 1710065"/>
              <a:gd name="connsiteX70" fmla="*/ 2267004 w 2369148"/>
              <a:gd name="connsiteY70" fmla="*/ 966787 h 1710065"/>
              <a:gd name="connsiteX71" fmla="*/ 2290817 w 2369148"/>
              <a:gd name="connsiteY71" fmla="*/ 519112 h 1710065"/>
              <a:gd name="connsiteX72" fmla="*/ 2233667 w 2369148"/>
              <a:gd name="connsiteY72" fmla="*/ 371475 h 1710065"/>
              <a:gd name="connsiteX73" fmla="*/ 2147942 w 2369148"/>
              <a:gd name="connsiteY73" fmla="*/ 166687 h 1710065"/>
              <a:gd name="connsiteX74" fmla="*/ 2066979 w 2369148"/>
              <a:gd name="connsiteY74" fmla="*/ 119062 h 1710065"/>
              <a:gd name="connsiteX75" fmla="*/ 1852667 w 2369148"/>
              <a:gd name="connsiteY75" fmla="*/ 90487 h 1710065"/>
              <a:gd name="connsiteX76" fmla="*/ 1600254 w 2369148"/>
              <a:gd name="connsiteY76" fmla="*/ 52387 h 1710065"/>
              <a:gd name="connsiteX77" fmla="*/ 1476429 w 2369148"/>
              <a:gd name="connsiteY77" fmla="*/ 19050 h 1710065"/>
              <a:gd name="connsiteX78" fmla="*/ 1400229 w 2369148"/>
              <a:gd name="connsiteY78" fmla="*/ 0 h 1710065"/>
              <a:gd name="connsiteX79" fmla="*/ 1043042 w 2369148"/>
              <a:gd name="connsiteY79" fmla="*/ 4762 h 1710065"/>
              <a:gd name="connsiteX80" fmla="*/ 962079 w 2369148"/>
              <a:gd name="connsiteY80" fmla="*/ 14287 h 1710065"/>
              <a:gd name="connsiteX0" fmla="*/ 962079 w 2369148"/>
              <a:gd name="connsiteY0" fmla="*/ 14287 h 1685925"/>
              <a:gd name="connsiteX1" fmla="*/ 928742 w 2369148"/>
              <a:gd name="connsiteY1" fmla="*/ 19050 h 1685925"/>
              <a:gd name="connsiteX2" fmla="*/ 390579 w 2369148"/>
              <a:gd name="connsiteY2" fmla="*/ 176212 h 1685925"/>
              <a:gd name="connsiteX3" fmla="*/ 200079 w 2369148"/>
              <a:gd name="connsiteY3" fmla="*/ 309562 h 1685925"/>
              <a:gd name="connsiteX4" fmla="*/ 85779 w 2369148"/>
              <a:gd name="connsiteY4" fmla="*/ 442912 h 1685925"/>
              <a:gd name="connsiteX5" fmla="*/ 61967 w 2369148"/>
              <a:gd name="connsiteY5" fmla="*/ 509587 h 1685925"/>
              <a:gd name="connsiteX6" fmla="*/ 47679 w 2369148"/>
              <a:gd name="connsiteY6" fmla="*/ 709612 h 1685925"/>
              <a:gd name="connsiteX7" fmla="*/ 28629 w 2369148"/>
              <a:gd name="connsiteY7" fmla="*/ 766762 h 1685925"/>
              <a:gd name="connsiteX8" fmla="*/ 14342 w 2369148"/>
              <a:gd name="connsiteY8" fmla="*/ 833437 h 1685925"/>
              <a:gd name="connsiteX9" fmla="*/ 9579 w 2369148"/>
              <a:gd name="connsiteY9" fmla="*/ 1019175 h 1685925"/>
              <a:gd name="connsiteX10" fmla="*/ 9579 w 2369148"/>
              <a:gd name="connsiteY10" fmla="*/ 1252537 h 1685925"/>
              <a:gd name="connsiteX11" fmla="*/ 61967 w 2369148"/>
              <a:gd name="connsiteY11" fmla="*/ 1414462 h 1685925"/>
              <a:gd name="connsiteX12" fmla="*/ 171504 w 2369148"/>
              <a:gd name="connsiteY12" fmla="*/ 1481137 h 1685925"/>
              <a:gd name="connsiteX13" fmla="*/ 257229 w 2369148"/>
              <a:gd name="connsiteY13" fmla="*/ 1524000 h 1685925"/>
              <a:gd name="connsiteX14" fmla="*/ 366767 w 2369148"/>
              <a:gd name="connsiteY14" fmla="*/ 1485900 h 1685925"/>
              <a:gd name="connsiteX15" fmla="*/ 433442 w 2369148"/>
              <a:gd name="connsiteY15" fmla="*/ 1395412 h 1685925"/>
              <a:gd name="connsiteX16" fmla="*/ 481067 w 2369148"/>
              <a:gd name="connsiteY16" fmla="*/ 1314450 h 1685925"/>
              <a:gd name="connsiteX17" fmla="*/ 509642 w 2369148"/>
              <a:gd name="connsiteY17" fmla="*/ 1276350 h 1685925"/>
              <a:gd name="connsiteX18" fmla="*/ 552504 w 2369148"/>
              <a:gd name="connsiteY18" fmla="*/ 1209675 h 1685925"/>
              <a:gd name="connsiteX19" fmla="*/ 633467 w 2369148"/>
              <a:gd name="connsiteY19" fmla="*/ 1143000 h 1685925"/>
              <a:gd name="connsiteX20" fmla="*/ 652517 w 2369148"/>
              <a:gd name="connsiteY20" fmla="*/ 1119187 h 1685925"/>
              <a:gd name="connsiteX21" fmla="*/ 757292 w 2369148"/>
              <a:gd name="connsiteY21" fmla="*/ 1062037 h 1685925"/>
              <a:gd name="connsiteX22" fmla="*/ 790629 w 2369148"/>
              <a:gd name="connsiteY22" fmla="*/ 1057275 h 1685925"/>
              <a:gd name="connsiteX23" fmla="*/ 819204 w 2369148"/>
              <a:gd name="connsiteY23" fmla="*/ 1028700 h 1685925"/>
              <a:gd name="connsiteX24" fmla="*/ 843017 w 2369148"/>
              <a:gd name="connsiteY24" fmla="*/ 1014412 h 1685925"/>
              <a:gd name="connsiteX25" fmla="*/ 862067 w 2369148"/>
              <a:gd name="connsiteY25" fmla="*/ 962025 h 1685925"/>
              <a:gd name="connsiteX26" fmla="*/ 885879 w 2369148"/>
              <a:gd name="connsiteY26" fmla="*/ 938212 h 1685925"/>
              <a:gd name="connsiteX27" fmla="*/ 909692 w 2369148"/>
              <a:gd name="connsiteY27" fmla="*/ 904875 h 1685925"/>
              <a:gd name="connsiteX28" fmla="*/ 928742 w 2369148"/>
              <a:gd name="connsiteY28" fmla="*/ 881062 h 1685925"/>
              <a:gd name="connsiteX29" fmla="*/ 904929 w 2369148"/>
              <a:gd name="connsiteY29" fmla="*/ 642937 h 1685925"/>
              <a:gd name="connsiteX30" fmla="*/ 1019229 w 2369148"/>
              <a:gd name="connsiteY30" fmla="*/ 661987 h 1685925"/>
              <a:gd name="connsiteX31" fmla="*/ 1033517 w 2369148"/>
              <a:gd name="connsiteY31" fmla="*/ 685800 h 1685925"/>
              <a:gd name="connsiteX32" fmla="*/ 1043042 w 2369148"/>
              <a:gd name="connsiteY32" fmla="*/ 781050 h 1685925"/>
              <a:gd name="connsiteX33" fmla="*/ 1066854 w 2369148"/>
              <a:gd name="connsiteY33" fmla="*/ 800100 h 1685925"/>
              <a:gd name="connsiteX34" fmla="*/ 1085904 w 2369148"/>
              <a:gd name="connsiteY34" fmla="*/ 828675 h 1685925"/>
              <a:gd name="connsiteX35" fmla="*/ 1090667 w 2369148"/>
              <a:gd name="connsiteY35" fmla="*/ 842962 h 1685925"/>
              <a:gd name="connsiteX36" fmla="*/ 1124004 w 2369148"/>
              <a:gd name="connsiteY36" fmla="*/ 857250 h 1685925"/>
              <a:gd name="connsiteX37" fmla="*/ 1128767 w 2369148"/>
              <a:gd name="connsiteY37" fmla="*/ 895350 h 1685925"/>
              <a:gd name="connsiteX38" fmla="*/ 1195442 w 2369148"/>
              <a:gd name="connsiteY38" fmla="*/ 895350 h 1685925"/>
              <a:gd name="connsiteX39" fmla="*/ 1219254 w 2369148"/>
              <a:gd name="connsiteY39" fmla="*/ 890587 h 1685925"/>
              <a:gd name="connsiteX40" fmla="*/ 1252592 w 2369148"/>
              <a:gd name="connsiteY40" fmla="*/ 885825 h 1685925"/>
              <a:gd name="connsiteX41" fmla="*/ 1285929 w 2369148"/>
              <a:gd name="connsiteY41" fmla="*/ 795337 h 1685925"/>
              <a:gd name="connsiteX42" fmla="*/ 1300217 w 2369148"/>
              <a:gd name="connsiteY42" fmla="*/ 776287 h 1685925"/>
              <a:gd name="connsiteX43" fmla="*/ 1404992 w 2369148"/>
              <a:gd name="connsiteY43" fmla="*/ 809625 h 1685925"/>
              <a:gd name="connsiteX44" fmla="*/ 1595492 w 2369148"/>
              <a:gd name="connsiteY44" fmla="*/ 766762 h 1685925"/>
              <a:gd name="connsiteX45" fmla="*/ 1633592 w 2369148"/>
              <a:gd name="connsiteY45" fmla="*/ 790575 h 1685925"/>
              <a:gd name="connsiteX46" fmla="*/ 1676454 w 2369148"/>
              <a:gd name="connsiteY46" fmla="*/ 814387 h 1685925"/>
              <a:gd name="connsiteX47" fmla="*/ 1557392 w 2369148"/>
              <a:gd name="connsiteY47" fmla="*/ 838200 h 1685925"/>
              <a:gd name="connsiteX48" fmla="*/ 1533579 w 2369148"/>
              <a:gd name="connsiteY48" fmla="*/ 852487 h 1685925"/>
              <a:gd name="connsiteX49" fmla="*/ 1452617 w 2369148"/>
              <a:gd name="connsiteY49" fmla="*/ 857250 h 1685925"/>
              <a:gd name="connsiteX50" fmla="*/ 1505004 w 2369148"/>
              <a:gd name="connsiteY50" fmla="*/ 890587 h 1685925"/>
              <a:gd name="connsiteX51" fmla="*/ 1957442 w 2369148"/>
              <a:gd name="connsiteY51" fmla="*/ 900112 h 1685925"/>
              <a:gd name="connsiteX52" fmla="*/ 1962204 w 2369148"/>
              <a:gd name="connsiteY52" fmla="*/ 919162 h 1685925"/>
              <a:gd name="connsiteX53" fmla="*/ 1933629 w 2369148"/>
              <a:gd name="connsiteY53" fmla="*/ 966787 h 1685925"/>
              <a:gd name="connsiteX54" fmla="*/ 1876479 w 2369148"/>
              <a:gd name="connsiteY54" fmla="*/ 971550 h 1685925"/>
              <a:gd name="connsiteX55" fmla="*/ 1862192 w 2369148"/>
              <a:gd name="connsiteY55" fmla="*/ 981075 h 1685925"/>
              <a:gd name="connsiteX56" fmla="*/ 1886004 w 2369148"/>
              <a:gd name="connsiteY56" fmla="*/ 1014412 h 1685925"/>
              <a:gd name="connsiteX57" fmla="*/ 1695504 w 2369148"/>
              <a:gd name="connsiteY57" fmla="*/ 1123950 h 1685925"/>
              <a:gd name="connsiteX58" fmla="*/ 1690742 w 2369148"/>
              <a:gd name="connsiteY58" fmla="*/ 1147762 h 1685925"/>
              <a:gd name="connsiteX59" fmla="*/ 1695504 w 2369148"/>
              <a:gd name="connsiteY59" fmla="*/ 1166812 h 1685925"/>
              <a:gd name="connsiteX60" fmla="*/ 1795517 w 2369148"/>
              <a:gd name="connsiteY60" fmla="*/ 1200150 h 1685925"/>
              <a:gd name="connsiteX61" fmla="*/ 1852667 w 2369148"/>
              <a:gd name="connsiteY61" fmla="*/ 1223962 h 1685925"/>
              <a:gd name="connsiteX62" fmla="*/ 1862192 w 2369148"/>
              <a:gd name="connsiteY62" fmla="*/ 1257300 h 1685925"/>
              <a:gd name="connsiteX63" fmla="*/ 1871717 w 2369148"/>
              <a:gd name="connsiteY63" fmla="*/ 1295400 h 1685925"/>
              <a:gd name="connsiteX64" fmla="*/ 2047929 w 2369148"/>
              <a:gd name="connsiteY64" fmla="*/ 1223962 h 1685925"/>
              <a:gd name="connsiteX65" fmla="*/ 1981254 w 2369148"/>
              <a:gd name="connsiteY65" fmla="*/ 1671637 h 1685925"/>
              <a:gd name="connsiteX66" fmla="*/ 2038404 w 2369148"/>
              <a:gd name="connsiteY66" fmla="*/ 1685925 h 1685925"/>
              <a:gd name="connsiteX67" fmla="*/ 2233667 w 2369148"/>
              <a:gd name="connsiteY67" fmla="*/ 1643062 h 1685925"/>
              <a:gd name="connsiteX68" fmla="*/ 2257479 w 2369148"/>
              <a:gd name="connsiteY68" fmla="*/ 1624012 h 1685925"/>
              <a:gd name="connsiteX69" fmla="*/ 2267004 w 2369148"/>
              <a:gd name="connsiteY69" fmla="*/ 966787 h 1685925"/>
              <a:gd name="connsiteX70" fmla="*/ 2290817 w 2369148"/>
              <a:gd name="connsiteY70" fmla="*/ 519112 h 1685925"/>
              <a:gd name="connsiteX71" fmla="*/ 2233667 w 2369148"/>
              <a:gd name="connsiteY71" fmla="*/ 371475 h 1685925"/>
              <a:gd name="connsiteX72" fmla="*/ 2147942 w 2369148"/>
              <a:gd name="connsiteY72" fmla="*/ 166687 h 1685925"/>
              <a:gd name="connsiteX73" fmla="*/ 2066979 w 2369148"/>
              <a:gd name="connsiteY73" fmla="*/ 119062 h 1685925"/>
              <a:gd name="connsiteX74" fmla="*/ 1852667 w 2369148"/>
              <a:gd name="connsiteY74" fmla="*/ 90487 h 1685925"/>
              <a:gd name="connsiteX75" fmla="*/ 1600254 w 2369148"/>
              <a:gd name="connsiteY75" fmla="*/ 52387 h 1685925"/>
              <a:gd name="connsiteX76" fmla="*/ 1476429 w 2369148"/>
              <a:gd name="connsiteY76" fmla="*/ 19050 h 1685925"/>
              <a:gd name="connsiteX77" fmla="*/ 1400229 w 2369148"/>
              <a:gd name="connsiteY77" fmla="*/ 0 h 1685925"/>
              <a:gd name="connsiteX78" fmla="*/ 1043042 w 2369148"/>
              <a:gd name="connsiteY78" fmla="*/ 4762 h 1685925"/>
              <a:gd name="connsiteX79" fmla="*/ 962079 w 2369148"/>
              <a:gd name="connsiteY79" fmla="*/ 14287 h 1685925"/>
              <a:gd name="connsiteX0" fmla="*/ 962079 w 2369148"/>
              <a:gd name="connsiteY0" fmla="*/ 14287 h 1685925"/>
              <a:gd name="connsiteX1" fmla="*/ 928742 w 2369148"/>
              <a:gd name="connsiteY1" fmla="*/ 19050 h 1685925"/>
              <a:gd name="connsiteX2" fmla="*/ 390579 w 2369148"/>
              <a:gd name="connsiteY2" fmla="*/ 176212 h 1685925"/>
              <a:gd name="connsiteX3" fmla="*/ 200079 w 2369148"/>
              <a:gd name="connsiteY3" fmla="*/ 309562 h 1685925"/>
              <a:gd name="connsiteX4" fmla="*/ 85779 w 2369148"/>
              <a:gd name="connsiteY4" fmla="*/ 442912 h 1685925"/>
              <a:gd name="connsiteX5" fmla="*/ 61967 w 2369148"/>
              <a:gd name="connsiteY5" fmla="*/ 509587 h 1685925"/>
              <a:gd name="connsiteX6" fmla="*/ 47679 w 2369148"/>
              <a:gd name="connsiteY6" fmla="*/ 709612 h 1685925"/>
              <a:gd name="connsiteX7" fmla="*/ 28629 w 2369148"/>
              <a:gd name="connsiteY7" fmla="*/ 766762 h 1685925"/>
              <a:gd name="connsiteX8" fmla="*/ 14342 w 2369148"/>
              <a:gd name="connsiteY8" fmla="*/ 833437 h 1685925"/>
              <a:gd name="connsiteX9" fmla="*/ 9579 w 2369148"/>
              <a:gd name="connsiteY9" fmla="*/ 1019175 h 1685925"/>
              <a:gd name="connsiteX10" fmla="*/ 9579 w 2369148"/>
              <a:gd name="connsiteY10" fmla="*/ 1252537 h 1685925"/>
              <a:gd name="connsiteX11" fmla="*/ 61967 w 2369148"/>
              <a:gd name="connsiteY11" fmla="*/ 1414462 h 1685925"/>
              <a:gd name="connsiteX12" fmla="*/ 171504 w 2369148"/>
              <a:gd name="connsiteY12" fmla="*/ 1481137 h 1685925"/>
              <a:gd name="connsiteX13" fmla="*/ 257229 w 2369148"/>
              <a:gd name="connsiteY13" fmla="*/ 1524000 h 1685925"/>
              <a:gd name="connsiteX14" fmla="*/ 366767 w 2369148"/>
              <a:gd name="connsiteY14" fmla="*/ 1485900 h 1685925"/>
              <a:gd name="connsiteX15" fmla="*/ 433442 w 2369148"/>
              <a:gd name="connsiteY15" fmla="*/ 1395412 h 1685925"/>
              <a:gd name="connsiteX16" fmla="*/ 481067 w 2369148"/>
              <a:gd name="connsiteY16" fmla="*/ 1314450 h 1685925"/>
              <a:gd name="connsiteX17" fmla="*/ 509642 w 2369148"/>
              <a:gd name="connsiteY17" fmla="*/ 1276350 h 1685925"/>
              <a:gd name="connsiteX18" fmla="*/ 552504 w 2369148"/>
              <a:gd name="connsiteY18" fmla="*/ 1209675 h 1685925"/>
              <a:gd name="connsiteX19" fmla="*/ 633467 w 2369148"/>
              <a:gd name="connsiteY19" fmla="*/ 1143000 h 1685925"/>
              <a:gd name="connsiteX20" fmla="*/ 652517 w 2369148"/>
              <a:gd name="connsiteY20" fmla="*/ 1119187 h 1685925"/>
              <a:gd name="connsiteX21" fmla="*/ 757292 w 2369148"/>
              <a:gd name="connsiteY21" fmla="*/ 1062037 h 1685925"/>
              <a:gd name="connsiteX22" fmla="*/ 790629 w 2369148"/>
              <a:gd name="connsiteY22" fmla="*/ 1057275 h 1685925"/>
              <a:gd name="connsiteX23" fmla="*/ 819204 w 2369148"/>
              <a:gd name="connsiteY23" fmla="*/ 1028700 h 1685925"/>
              <a:gd name="connsiteX24" fmla="*/ 843017 w 2369148"/>
              <a:gd name="connsiteY24" fmla="*/ 1014412 h 1685925"/>
              <a:gd name="connsiteX25" fmla="*/ 862067 w 2369148"/>
              <a:gd name="connsiteY25" fmla="*/ 962025 h 1685925"/>
              <a:gd name="connsiteX26" fmla="*/ 885879 w 2369148"/>
              <a:gd name="connsiteY26" fmla="*/ 938212 h 1685925"/>
              <a:gd name="connsiteX27" fmla="*/ 909692 w 2369148"/>
              <a:gd name="connsiteY27" fmla="*/ 904875 h 1685925"/>
              <a:gd name="connsiteX28" fmla="*/ 928742 w 2369148"/>
              <a:gd name="connsiteY28" fmla="*/ 881062 h 1685925"/>
              <a:gd name="connsiteX29" fmla="*/ 904929 w 2369148"/>
              <a:gd name="connsiteY29" fmla="*/ 642937 h 1685925"/>
              <a:gd name="connsiteX30" fmla="*/ 1019229 w 2369148"/>
              <a:gd name="connsiteY30" fmla="*/ 661987 h 1685925"/>
              <a:gd name="connsiteX31" fmla="*/ 1033517 w 2369148"/>
              <a:gd name="connsiteY31" fmla="*/ 685800 h 1685925"/>
              <a:gd name="connsiteX32" fmla="*/ 1043042 w 2369148"/>
              <a:gd name="connsiteY32" fmla="*/ 781050 h 1685925"/>
              <a:gd name="connsiteX33" fmla="*/ 1066854 w 2369148"/>
              <a:gd name="connsiteY33" fmla="*/ 800100 h 1685925"/>
              <a:gd name="connsiteX34" fmla="*/ 1085904 w 2369148"/>
              <a:gd name="connsiteY34" fmla="*/ 828675 h 1685925"/>
              <a:gd name="connsiteX35" fmla="*/ 1090667 w 2369148"/>
              <a:gd name="connsiteY35" fmla="*/ 842962 h 1685925"/>
              <a:gd name="connsiteX36" fmla="*/ 1124004 w 2369148"/>
              <a:gd name="connsiteY36" fmla="*/ 857250 h 1685925"/>
              <a:gd name="connsiteX37" fmla="*/ 1128767 w 2369148"/>
              <a:gd name="connsiteY37" fmla="*/ 895350 h 1685925"/>
              <a:gd name="connsiteX38" fmla="*/ 1195442 w 2369148"/>
              <a:gd name="connsiteY38" fmla="*/ 895350 h 1685925"/>
              <a:gd name="connsiteX39" fmla="*/ 1219254 w 2369148"/>
              <a:gd name="connsiteY39" fmla="*/ 890587 h 1685925"/>
              <a:gd name="connsiteX40" fmla="*/ 1252592 w 2369148"/>
              <a:gd name="connsiteY40" fmla="*/ 885825 h 1685925"/>
              <a:gd name="connsiteX41" fmla="*/ 1285929 w 2369148"/>
              <a:gd name="connsiteY41" fmla="*/ 795337 h 1685925"/>
              <a:gd name="connsiteX42" fmla="*/ 1300217 w 2369148"/>
              <a:gd name="connsiteY42" fmla="*/ 776287 h 1685925"/>
              <a:gd name="connsiteX43" fmla="*/ 1404992 w 2369148"/>
              <a:gd name="connsiteY43" fmla="*/ 809625 h 1685925"/>
              <a:gd name="connsiteX44" fmla="*/ 1595492 w 2369148"/>
              <a:gd name="connsiteY44" fmla="*/ 766762 h 1685925"/>
              <a:gd name="connsiteX45" fmla="*/ 1633592 w 2369148"/>
              <a:gd name="connsiteY45" fmla="*/ 790575 h 1685925"/>
              <a:gd name="connsiteX46" fmla="*/ 1676454 w 2369148"/>
              <a:gd name="connsiteY46" fmla="*/ 814387 h 1685925"/>
              <a:gd name="connsiteX47" fmla="*/ 1557392 w 2369148"/>
              <a:gd name="connsiteY47" fmla="*/ 838200 h 1685925"/>
              <a:gd name="connsiteX48" fmla="*/ 1533579 w 2369148"/>
              <a:gd name="connsiteY48" fmla="*/ 852487 h 1685925"/>
              <a:gd name="connsiteX49" fmla="*/ 1452617 w 2369148"/>
              <a:gd name="connsiteY49" fmla="*/ 857250 h 1685925"/>
              <a:gd name="connsiteX50" fmla="*/ 1505004 w 2369148"/>
              <a:gd name="connsiteY50" fmla="*/ 890587 h 1685925"/>
              <a:gd name="connsiteX51" fmla="*/ 1957442 w 2369148"/>
              <a:gd name="connsiteY51" fmla="*/ 900112 h 1685925"/>
              <a:gd name="connsiteX52" fmla="*/ 1962204 w 2369148"/>
              <a:gd name="connsiteY52" fmla="*/ 919162 h 1685925"/>
              <a:gd name="connsiteX53" fmla="*/ 1933629 w 2369148"/>
              <a:gd name="connsiteY53" fmla="*/ 966787 h 1685925"/>
              <a:gd name="connsiteX54" fmla="*/ 1876479 w 2369148"/>
              <a:gd name="connsiteY54" fmla="*/ 971550 h 1685925"/>
              <a:gd name="connsiteX55" fmla="*/ 1862192 w 2369148"/>
              <a:gd name="connsiteY55" fmla="*/ 981075 h 1685925"/>
              <a:gd name="connsiteX56" fmla="*/ 1886004 w 2369148"/>
              <a:gd name="connsiteY56" fmla="*/ 1014412 h 1685925"/>
              <a:gd name="connsiteX57" fmla="*/ 1695504 w 2369148"/>
              <a:gd name="connsiteY57" fmla="*/ 1123950 h 1685925"/>
              <a:gd name="connsiteX58" fmla="*/ 1690742 w 2369148"/>
              <a:gd name="connsiteY58" fmla="*/ 1147762 h 1685925"/>
              <a:gd name="connsiteX59" fmla="*/ 1695504 w 2369148"/>
              <a:gd name="connsiteY59" fmla="*/ 1166812 h 1685925"/>
              <a:gd name="connsiteX60" fmla="*/ 1795517 w 2369148"/>
              <a:gd name="connsiteY60" fmla="*/ 1200150 h 1685925"/>
              <a:gd name="connsiteX61" fmla="*/ 1852667 w 2369148"/>
              <a:gd name="connsiteY61" fmla="*/ 1223962 h 1685925"/>
              <a:gd name="connsiteX62" fmla="*/ 1862192 w 2369148"/>
              <a:gd name="connsiteY62" fmla="*/ 1257300 h 1685925"/>
              <a:gd name="connsiteX63" fmla="*/ 1871717 w 2369148"/>
              <a:gd name="connsiteY63" fmla="*/ 1295400 h 1685925"/>
              <a:gd name="connsiteX64" fmla="*/ 2047929 w 2369148"/>
              <a:gd name="connsiteY64" fmla="*/ 1223962 h 1685925"/>
              <a:gd name="connsiteX65" fmla="*/ 2038404 w 2369148"/>
              <a:gd name="connsiteY65" fmla="*/ 1685925 h 1685925"/>
              <a:gd name="connsiteX66" fmla="*/ 2233667 w 2369148"/>
              <a:gd name="connsiteY66" fmla="*/ 1643062 h 1685925"/>
              <a:gd name="connsiteX67" fmla="*/ 2257479 w 2369148"/>
              <a:gd name="connsiteY67" fmla="*/ 1624012 h 1685925"/>
              <a:gd name="connsiteX68" fmla="*/ 2267004 w 2369148"/>
              <a:gd name="connsiteY68" fmla="*/ 966787 h 1685925"/>
              <a:gd name="connsiteX69" fmla="*/ 2290817 w 2369148"/>
              <a:gd name="connsiteY69" fmla="*/ 519112 h 1685925"/>
              <a:gd name="connsiteX70" fmla="*/ 2233667 w 2369148"/>
              <a:gd name="connsiteY70" fmla="*/ 371475 h 1685925"/>
              <a:gd name="connsiteX71" fmla="*/ 2147942 w 2369148"/>
              <a:gd name="connsiteY71" fmla="*/ 166687 h 1685925"/>
              <a:gd name="connsiteX72" fmla="*/ 2066979 w 2369148"/>
              <a:gd name="connsiteY72" fmla="*/ 119062 h 1685925"/>
              <a:gd name="connsiteX73" fmla="*/ 1852667 w 2369148"/>
              <a:gd name="connsiteY73" fmla="*/ 90487 h 1685925"/>
              <a:gd name="connsiteX74" fmla="*/ 1600254 w 2369148"/>
              <a:gd name="connsiteY74" fmla="*/ 52387 h 1685925"/>
              <a:gd name="connsiteX75" fmla="*/ 1476429 w 2369148"/>
              <a:gd name="connsiteY75" fmla="*/ 19050 h 1685925"/>
              <a:gd name="connsiteX76" fmla="*/ 1400229 w 2369148"/>
              <a:gd name="connsiteY76" fmla="*/ 0 h 1685925"/>
              <a:gd name="connsiteX77" fmla="*/ 1043042 w 2369148"/>
              <a:gd name="connsiteY77" fmla="*/ 4762 h 1685925"/>
              <a:gd name="connsiteX78" fmla="*/ 962079 w 2369148"/>
              <a:gd name="connsiteY78" fmla="*/ 14287 h 1685925"/>
              <a:gd name="connsiteX0" fmla="*/ 962079 w 2369148"/>
              <a:gd name="connsiteY0" fmla="*/ 14287 h 1643062"/>
              <a:gd name="connsiteX1" fmla="*/ 928742 w 2369148"/>
              <a:gd name="connsiteY1" fmla="*/ 19050 h 1643062"/>
              <a:gd name="connsiteX2" fmla="*/ 390579 w 2369148"/>
              <a:gd name="connsiteY2" fmla="*/ 176212 h 1643062"/>
              <a:gd name="connsiteX3" fmla="*/ 200079 w 2369148"/>
              <a:gd name="connsiteY3" fmla="*/ 309562 h 1643062"/>
              <a:gd name="connsiteX4" fmla="*/ 85779 w 2369148"/>
              <a:gd name="connsiteY4" fmla="*/ 442912 h 1643062"/>
              <a:gd name="connsiteX5" fmla="*/ 61967 w 2369148"/>
              <a:gd name="connsiteY5" fmla="*/ 509587 h 1643062"/>
              <a:gd name="connsiteX6" fmla="*/ 47679 w 2369148"/>
              <a:gd name="connsiteY6" fmla="*/ 709612 h 1643062"/>
              <a:gd name="connsiteX7" fmla="*/ 28629 w 2369148"/>
              <a:gd name="connsiteY7" fmla="*/ 766762 h 1643062"/>
              <a:gd name="connsiteX8" fmla="*/ 14342 w 2369148"/>
              <a:gd name="connsiteY8" fmla="*/ 833437 h 1643062"/>
              <a:gd name="connsiteX9" fmla="*/ 9579 w 2369148"/>
              <a:gd name="connsiteY9" fmla="*/ 1019175 h 1643062"/>
              <a:gd name="connsiteX10" fmla="*/ 9579 w 2369148"/>
              <a:gd name="connsiteY10" fmla="*/ 1252537 h 1643062"/>
              <a:gd name="connsiteX11" fmla="*/ 61967 w 2369148"/>
              <a:gd name="connsiteY11" fmla="*/ 1414462 h 1643062"/>
              <a:gd name="connsiteX12" fmla="*/ 171504 w 2369148"/>
              <a:gd name="connsiteY12" fmla="*/ 1481137 h 1643062"/>
              <a:gd name="connsiteX13" fmla="*/ 257229 w 2369148"/>
              <a:gd name="connsiteY13" fmla="*/ 1524000 h 1643062"/>
              <a:gd name="connsiteX14" fmla="*/ 366767 w 2369148"/>
              <a:gd name="connsiteY14" fmla="*/ 1485900 h 1643062"/>
              <a:gd name="connsiteX15" fmla="*/ 433442 w 2369148"/>
              <a:gd name="connsiteY15" fmla="*/ 1395412 h 1643062"/>
              <a:gd name="connsiteX16" fmla="*/ 481067 w 2369148"/>
              <a:gd name="connsiteY16" fmla="*/ 1314450 h 1643062"/>
              <a:gd name="connsiteX17" fmla="*/ 509642 w 2369148"/>
              <a:gd name="connsiteY17" fmla="*/ 1276350 h 1643062"/>
              <a:gd name="connsiteX18" fmla="*/ 552504 w 2369148"/>
              <a:gd name="connsiteY18" fmla="*/ 1209675 h 1643062"/>
              <a:gd name="connsiteX19" fmla="*/ 633467 w 2369148"/>
              <a:gd name="connsiteY19" fmla="*/ 1143000 h 1643062"/>
              <a:gd name="connsiteX20" fmla="*/ 652517 w 2369148"/>
              <a:gd name="connsiteY20" fmla="*/ 1119187 h 1643062"/>
              <a:gd name="connsiteX21" fmla="*/ 757292 w 2369148"/>
              <a:gd name="connsiteY21" fmla="*/ 1062037 h 1643062"/>
              <a:gd name="connsiteX22" fmla="*/ 790629 w 2369148"/>
              <a:gd name="connsiteY22" fmla="*/ 1057275 h 1643062"/>
              <a:gd name="connsiteX23" fmla="*/ 819204 w 2369148"/>
              <a:gd name="connsiteY23" fmla="*/ 1028700 h 1643062"/>
              <a:gd name="connsiteX24" fmla="*/ 843017 w 2369148"/>
              <a:gd name="connsiteY24" fmla="*/ 1014412 h 1643062"/>
              <a:gd name="connsiteX25" fmla="*/ 862067 w 2369148"/>
              <a:gd name="connsiteY25" fmla="*/ 962025 h 1643062"/>
              <a:gd name="connsiteX26" fmla="*/ 885879 w 2369148"/>
              <a:gd name="connsiteY26" fmla="*/ 938212 h 1643062"/>
              <a:gd name="connsiteX27" fmla="*/ 909692 w 2369148"/>
              <a:gd name="connsiteY27" fmla="*/ 904875 h 1643062"/>
              <a:gd name="connsiteX28" fmla="*/ 928742 w 2369148"/>
              <a:gd name="connsiteY28" fmla="*/ 881062 h 1643062"/>
              <a:gd name="connsiteX29" fmla="*/ 904929 w 2369148"/>
              <a:gd name="connsiteY29" fmla="*/ 642937 h 1643062"/>
              <a:gd name="connsiteX30" fmla="*/ 1019229 w 2369148"/>
              <a:gd name="connsiteY30" fmla="*/ 661987 h 1643062"/>
              <a:gd name="connsiteX31" fmla="*/ 1033517 w 2369148"/>
              <a:gd name="connsiteY31" fmla="*/ 685800 h 1643062"/>
              <a:gd name="connsiteX32" fmla="*/ 1043042 w 2369148"/>
              <a:gd name="connsiteY32" fmla="*/ 781050 h 1643062"/>
              <a:gd name="connsiteX33" fmla="*/ 1066854 w 2369148"/>
              <a:gd name="connsiteY33" fmla="*/ 800100 h 1643062"/>
              <a:gd name="connsiteX34" fmla="*/ 1085904 w 2369148"/>
              <a:gd name="connsiteY34" fmla="*/ 828675 h 1643062"/>
              <a:gd name="connsiteX35" fmla="*/ 1090667 w 2369148"/>
              <a:gd name="connsiteY35" fmla="*/ 842962 h 1643062"/>
              <a:gd name="connsiteX36" fmla="*/ 1124004 w 2369148"/>
              <a:gd name="connsiteY36" fmla="*/ 857250 h 1643062"/>
              <a:gd name="connsiteX37" fmla="*/ 1128767 w 2369148"/>
              <a:gd name="connsiteY37" fmla="*/ 895350 h 1643062"/>
              <a:gd name="connsiteX38" fmla="*/ 1195442 w 2369148"/>
              <a:gd name="connsiteY38" fmla="*/ 895350 h 1643062"/>
              <a:gd name="connsiteX39" fmla="*/ 1219254 w 2369148"/>
              <a:gd name="connsiteY39" fmla="*/ 890587 h 1643062"/>
              <a:gd name="connsiteX40" fmla="*/ 1252592 w 2369148"/>
              <a:gd name="connsiteY40" fmla="*/ 885825 h 1643062"/>
              <a:gd name="connsiteX41" fmla="*/ 1285929 w 2369148"/>
              <a:gd name="connsiteY41" fmla="*/ 795337 h 1643062"/>
              <a:gd name="connsiteX42" fmla="*/ 1300217 w 2369148"/>
              <a:gd name="connsiteY42" fmla="*/ 776287 h 1643062"/>
              <a:gd name="connsiteX43" fmla="*/ 1404992 w 2369148"/>
              <a:gd name="connsiteY43" fmla="*/ 809625 h 1643062"/>
              <a:gd name="connsiteX44" fmla="*/ 1595492 w 2369148"/>
              <a:gd name="connsiteY44" fmla="*/ 766762 h 1643062"/>
              <a:gd name="connsiteX45" fmla="*/ 1633592 w 2369148"/>
              <a:gd name="connsiteY45" fmla="*/ 790575 h 1643062"/>
              <a:gd name="connsiteX46" fmla="*/ 1676454 w 2369148"/>
              <a:gd name="connsiteY46" fmla="*/ 814387 h 1643062"/>
              <a:gd name="connsiteX47" fmla="*/ 1557392 w 2369148"/>
              <a:gd name="connsiteY47" fmla="*/ 838200 h 1643062"/>
              <a:gd name="connsiteX48" fmla="*/ 1533579 w 2369148"/>
              <a:gd name="connsiteY48" fmla="*/ 852487 h 1643062"/>
              <a:gd name="connsiteX49" fmla="*/ 1452617 w 2369148"/>
              <a:gd name="connsiteY49" fmla="*/ 857250 h 1643062"/>
              <a:gd name="connsiteX50" fmla="*/ 1505004 w 2369148"/>
              <a:gd name="connsiteY50" fmla="*/ 890587 h 1643062"/>
              <a:gd name="connsiteX51" fmla="*/ 1957442 w 2369148"/>
              <a:gd name="connsiteY51" fmla="*/ 900112 h 1643062"/>
              <a:gd name="connsiteX52" fmla="*/ 1962204 w 2369148"/>
              <a:gd name="connsiteY52" fmla="*/ 919162 h 1643062"/>
              <a:gd name="connsiteX53" fmla="*/ 1933629 w 2369148"/>
              <a:gd name="connsiteY53" fmla="*/ 966787 h 1643062"/>
              <a:gd name="connsiteX54" fmla="*/ 1876479 w 2369148"/>
              <a:gd name="connsiteY54" fmla="*/ 971550 h 1643062"/>
              <a:gd name="connsiteX55" fmla="*/ 1862192 w 2369148"/>
              <a:gd name="connsiteY55" fmla="*/ 981075 h 1643062"/>
              <a:gd name="connsiteX56" fmla="*/ 1886004 w 2369148"/>
              <a:gd name="connsiteY56" fmla="*/ 1014412 h 1643062"/>
              <a:gd name="connsiteX57" fmla="*/ 1695504 w 2369148"/>
              <a:gd name="connsiteY57" fmla="*/ 1123950 h 1643062"/>
              <a:gd name="connsiteX58" fmla="*/ 1690742 w 2369148"/>
              <a:gd name="connsiteY58" fmla="*/ 1147762 h 1643062"/>
              <a:gd name="connsiteX59" fmla="*/ 1695504 w 2369148"/>
              <a:gd name="connsiteY59" fmla="*/ 1166812 h 1643062"/>
              <a:gd name="connsiteX60" fmla="*/ 1795517 w 2369148"/>
              <a:gd name="connsiteY60" fmla="*/ 1200150 h 1643062"/>
              <a:gd name="connsiteX61" fmla="*/ 1852667 w 2369148"/>
              <a:gd name="connsiteY61" fmla="*/ 1223962 h 1643062"/>
              <a:gd name="connsiteX62" fmla="*/ 1862192 w 2369148"/>
              <a:gd name="connsiteY62" fmla="*/ 1257300 h 1643062"/>
              <a:gd name="connsiteX63" fmla="*/ 1871717 w 2369148"/>
              <a:gd name="connsiteY63" fmla="*/ 1295400 h 1643062"/>
              <a:gd name="connsiteX64" fmla="*/ 2047929 w 2369148"/>
              <a:gd name="connsiteY64" fmla="*/ 1223962 h 1643062"/>
              <a:gd name="connsiteX65" fmla="*/ 2233667 w 2369148"/>
              <a:gd name="connsiteY65" fmla="*/ 1643062 h 1643062"/>
              <a:gd name="connsiteX66" fmla="*/ 2257479 w 2369148"/>
              <a:gd name="connsiteY66" fmla="*/ 1624012 h 1643062"/>
              <a:gd name="connsiteX67" fmla="*/ 2267004 w 2369148"/>
              <a:gd name="connsiteY67" fmla="*/ 966787 h 1643062"/>
              <a:gd name="connsiteX68" fmla="*/ 2290817 w 2369148"/>
              <a:gd name="connsiteY68" fmla="*/ 519112 h 1643062"/>
              <a:gd name="connsiteX69" fmla="*/ 2233667 w 2369148"/>
              <a:gd name="connsiteY69" fmla="*/ 371475 h 1643062"/>
              <a:gd name="connsiteX70" fmla="*/ 2147942 w 2369148"/>
              <a:gd name="connsiteY70" fmla="*/ 166687 h 1643062"/>
              <a:gd name="connsiteX71" fmla="*/ 2066979 w 2369148"/>
              <a:gd name="connsiteY71" fmla="*/ 119062 h 1643062"/>
              <a:gd name="connsiteX72" fmla="*/ 1852667 w 2369148"/>
              <a:gd name="connsiteY72" fmla="*/ 90487 h 1643062"/>
              <a:gd name="connsiteX73" fmla="*/ 1600254 w 2369148"/>
              <a:gd name="connsiteY73" fmla="*/ 52387 h 1643062"/>
              <a:gd name="connsiteX74" fmla="*/ 1476429 w 2369148"/>
              <a:gd name="connsiteY74" fmla="*/ 19050 h 1643062"/>
              <a:gd name="connsiteX75" fmla="*/ 1400229 w 2369148"/>
              <a:gd name="connsiteY75" fmla="*/ 0 h 1643062"/>
              <a:gd name="connsiteX76" fmla="*/ 1043042 w 2369148"/>
              <a:gd name="connsiteY76" fmla="*/ 4762 h 1643062"/>
              <a:gd name="connsiteX77" fmla="*/ 962079 w 2369148"/>
              <a:gd name="connsiteY77" fmla="*/ 14287 h 1643062"/>
              <a:gd name="connsiteX0" fmla="*/ 962079 w 2369148"/>
              <a:gd name="connsiteY0" fmla="*/ 14287 h 1666875"/>
              <a:gd name="connsiteX1" fmla="*/ 928742 w 2369148"/>
              <a:gd name="connsiteY1" fmla="*/ 19050 h 1666875"/>
              <a:gd name="connsiteX2" fmla="*/ 390579 w 2369148"/>
              <a:gd name="connsiteY2" fmla="*/ 176212 h 1666875"/>
              <a:gd name="connsiteX3" fmla="*/ 200079 w 2369148"/>
              <a:gd name="connsiteY3" fmla="*/ 309562 h 1666875"/>
              <a:gd name="connsiteX4" fmla="*/ 85779 w 2369148"/>
              <a:gd name="connsiteY4" fmla="*/ 442912 h 1666875"/>
              <a:gd name="connsiteX5" fmla="*/ 61967 w 2369148"/>
              <a:gd name="connsiteY5" fmla="*/ 509587 h 1666875"/>
              <a:gd name="connsiteX6" fmla="*/ 47679 w 2369148"/>
              <a:gd name="connsiteY6" fmla="*/ 709612 h 1666875"/>
              <a:gd name="connsiteX7" fmla="*/ 28629 w 2369148"/>
              <a:gd name="connsiteY7" fmla="*/ 766762 h 1666875"/>
              <a:gd name="connsiteX8" fmla="*/ 14342 w 2369148"/>
              <a:gd name="connsiteY8" fmla="*/ 833437 h 1666875"/>
              <a:gd name="connsiteX9" fmla="*/ 9579 w 2369148"/>
              <a:gd name="connsiteY9" fmla="*/ 1019175 h 1666875"/>
              <a:gd name="connsiteX10" fmla="*/ 9579 w 2369148"/>
              <a:gd name="connsiteY10" fmla="*/ 1252537 h 1666875"/>
              <a:gd name="connsiteX11" fmla="*/ 61967 w 2369148"/>
              <a:gd name="connsiteY11" fmla="*/ 1414462 h 1666875"/>
              <a:gd name="connsiteX12" fmla="*/ 171504 w 2369148"/>
              <a:gd name="connsiteY12" fmla="*/ 1481137 h 1666875"/>
              <a:gd name="connsiteX13" fmla="*/ 257229 w 2369148"/>
              <a:gd name="connsiteY13" fmla="*/ 1524000 h 1666875"/>
              <a:gd name="connsiteX14" fmla="*/ 366767 w 2369148"/>
              <a:gd name="connsiteY14" fmla="*/ 1485900 h 1666875"/>
              <a:gd name="connsiteX15" fmla="*/ 433442 w 2369148"/>
              <a:gd name="connsiteY15" fmla="*/ 1395412 h 1666875"/>
              <a:gd name="connsiteX16" fmla="*/ 481067 w 2369148"/>
              <a:gd name="connsiteY16" fmla="*/ 1314450 h 1666875"/>
              <a:gd name="connsiteX17" fmla="*/ 509642 w 2369148"/>
              <a:gd name="connsiteY17" fmla="*/ 1276350 h 1666875"/>
              <a:gd name="connsiteX18" fmla="*/ 552504 w 2369148"/>
              <a:gd name="connsiteY18" fmla="*/ 1209675 h 1666875"/>
              <a:gd name="connsiteX19" fmla="*/ 633467 w 2369148"/>
              <a:gd name="connsiteY19" fmla="*/ 1143000 h 1666875"/>
              <a:gd name="connsiteX20" fmla="*/ 652517 w 2369148"/>
              <a:gd name="connsiteY20" fmla="*/ 1119187 h 1666875"/>
              <a:gd name="connsiteX21" fmla="*/ 757292 w 2369148"/>
              <a:gd name="connsiteY21" fmla="*/ 1062037 h 1666875"/>
              <a:gd name="connsiteX22" fmla="*/ 790629 w 2369148"/>
              <a:gd name="connsiteY22" fmla="*/ 1057275 h 1666875"/>
              <a:gd name="connsiteX23" fmla="*/ 819204 w 2369148"/>
              <a:gd name="connsiteY23" fmla="*/ 1028700 h 1666875"/>
              <a:gd name="connsiteX24" fmla="*/ 843017 w 2369148"/>
              <a:gd name="connsiteY24" fmla="*/ 1014412 h 1666875"/>
              <a:gd name="connsiteX25" fmla="*/ 862067 w 2369148"/>
              <a:gd name="connsiteY25" fmla="*/ 962025 h 1666875"/>
              <a:gd name="connsiteX26" fmla="*/ 885879 w 2369148"/>
              <a:gd name="connsiteY26" fmla="*/ 938212 h 1666875"/>
              <a:gd name="connsiteX27" fmla="*/ 909692 w 2369148"/>
              <a:gd name="connsiteY27" fmla="*/ 904875 h 1666875"/>
              <a:gd name="connsiteX28" fmla="*/ 928742 w 2369148"/>
              <a:gd name="connsiteY28" fmla="*/ 881062 h 1666875"/>
              <a:gd name="connsiteX29" fmla="*/ 904929 w 2369148"/>
              <a:gd name="connsiteY29" fmla="*/ 642937 h 1666875"/>
              <a:gd name="connsiteX30" fmla="*/ 1019229 w 2369148"/>
              <a:gd name="connsiteY30" fmla="*/ 661987 h 1666875"/>
              <a:gd name="connsiteX31" fmla="*/ 1033517 w 2369148"/>
              <a:gd name="connsiteY31" fmla="*/ 685800 h 1666875"/>
              <a:gd name="connsiteX32" fmla="*/ 1043042 w 2369148"/>
              <a:gd name="connsiteY32" fmla="*/ 781050 h 1666875"/>
              <a:gd name="connsiteX33" fmla="*/ 1066854 w 2369148"/>
              <a:gd name="connsiteY33" fmla="*/ 800100 h 1666875"/>
              <a:gd name="connsiteX34" fmla="*/ 1085904 w 2369148"/>
              <a:gd name="connsiteY34" fmla="*/ 828675 h 1666875"/>
              <a:gd name="connsiteX35" fmla="*/ 1090667 w 2369148"/>
              <a:gd name="connsiteY35" fmla="*/ 842962 h 1666875"/>
              <a:gd name="connsiteX36" fmla="*/ 1124004 w 2369148"/>
              <a:gd name="connsiteY36" fmla="*/ 857250 h 1666875"/>
              <a:gd name="connsiteX37" fmla="*/ 1128767 w 2369148"/>
              <a:gd name="connsiteY37" fmla="*/ 895350 h 1666875"/>
              <a:gd name="connsiteX38" fmla="*/ 1195442 w 2369148"/>
              <a:gd name="connsiteY38" fmla="*/ 895350 h 1666875"/>
              <a:gd name="connsiteX39" fmla="*/ 1219254 w 2369148"/>
              <a:gd name="connsiteY39" fmla="*/ 890587 h 1666875"/>
              <a:gd name="connsiteX40" fmla="*/ 1252592 w 2369148"/>
              <a:gd name="connsiteY40" fmla="*/ 885825 h 1666875"/>
              <a:gd name="connsiteX41" fmla="*/ 1285929 w 2369148"/>
              <a:gd name="connsiteY41" fmla="*/ 795337 h 1666875"/>
              <a:gd name="connsiteX42" fmla="*/ 1300217 w 2369148"/>
              <a:gd name="connsiteY42" fmla="*/ 776287 h 1666875"/>
              <a:gd name="connsiteX43" fmla="*/ 1404992 w 2369148"/>
              <a:gd name="connsiteY43" fmla="*/ 809625 h 1666875"/>
              <a:gd name="connsiteX44" fmla="*/ 1595492 w 2369148"/>
              <a:gd name="connsiteY44" fmla="*/ 766762 h 1666875"/>
              <a:gd name="connsiteX45" fmla="*/ 1633592 w 2369148"/>
              <a:gd name="connsiteY45" fmla="*/ 790575 h 1666875"/>
              <a:gd name="connsiteX46" fmla="*/ 1676454 w 2369148"/>
              <a:gd name="connsiteY46" fmla="*/ 814387 h 1666875"/>
              <a:gd name="connsiteX47" fmla="*/ 1557392 w 2369148"/>
              <a:gd name="connsiteY47" fmla="*/ 838200 h 1666875"/>
              <a:gd name="connsiteX48" fmla="*/ 1533579 w 2369148"/>
              <a:gd name="connsiteY48" fmla="*/ 852487 h 1666875"/>
              <a:gd name="connsiteX49" fmla="*/ 1452617 w 2369148"/>
              <a:gd name="connsiteY49" fmla="*/ 857250 h 1666875"/>
              <a:gd name="connsiteX50" fmla="*/ 1505004 w 2369148"/>
              <a:gd name="connsiteY50" fmla="*/ 890587 h 1666875"/>
              <a:gd name="connsiteX51" fmla="*/ 1957442 w 2369148"/>
              <a:gd name="connsiteY51" fmla="*/ 900112 h 1666875"/>
              <a:gd name="connsiteX52" fmla="*/ 1962204 w 2369148"/>
              <a:gd name="connsiteY52" fmla="*/ 919162 h 1666875"/>
              <a:gd name="connsiteX53" fmla="*/ 1933629 w 2369148"/>
              <a:gd name="connsiteY53" fmla="*/ 966787 h 1666875"/>
              <a:gd name="connsiteX54" fmla="*/ 1876479 w 2369148"/>
              <a:gd name="connsiteY54" fmla="*/ 971550 h 1666875"/>
              <a:gd name="connsiteX55" fmla="*/ 1862192 w 2369148"/>
              <a:gd name="connsiteY55" fmla="*/ 981075 h 1666875"/>
              <a:gd name="connsiteX56" fmla="*/ 1886004 w 2369148"/>
              <a:gd name="connsiteY56" fmla="*/ 1014412 h 1666875"/>
              <a:gd name="connsiteX57" fmla="*/ 1695504 w 2369148"/>
              <a:gd name="connsiteY57" fmla="*/ 1123950 h 1666875"/>
              <a:gd name="connsiteX58" fmla="*/ 1690742 w 2369148"/>
              <a:gd name="connsiteY58" fmla="*/ 1147762 h 1666875"/>
              <a:gd name="connsiteX59" fmla="*/ 1695504 w 2369148"/>
              <a:gd name="connsiteY59" fmla="*/ 1166812 h 1666875"/>
              <a:gd name="connsiteX60" fmla="*/ 1795517 w 2369148"/>
              <a:gd name="connsiteY60" fmla="*/ 1200150 h 1666875"/>
              <a:gd name="connsiteX61" fmla="*/ 1852667 w 2369148"/>
              <a:gd name="connsiteY61" fmla="*/ 1223962 h 1666875"/>
              <a:gd name="connsiteX62" fmla="*/ 1862192 w 2369148"/>
              <a:gd name="connsiteY62" fmla="*/ 1257300 h 1666875"/>
              <a:gd name="connsiteX63" fmla="*/ 1871717 w 2369148"/>
              <a:gd name="connsiteY63" fmla="*/ 1295400 h 1666875"/>
              <a:gd name="connsiteX64" fmla="*/ 2047929 w 2369148"/>
              <a:gd name="connsiteY64" fmla="*/ 1223962 h 1666875"/>
              <a:gd name="connsiteX65" fmla="*/ 2257479 w 2369148"/>
              <a:gd name="connsiteY65" fmla="*/ 1624012 h 1666875"/>
              <a:gd name="connsiteX66" fmla="*/ 2267004 w 2369148"/>
              <a:gd name="connsiteY66" fmla="*/ 966787 h 1666875"/>
              <a:gd name="connsiteX67" fmla="*/ 2290817 w 2369148"/>
              <a:gd name="connsiteY67" fmla="*/ 519112 h 1666875"/>
              <a:gd name="connsiteX68" fmla="*/ 2233667 w 2369148"/>
              <a:gd name="connsiteY68" fmla="*/ 371475 h 1666875"/>
              <a:gd name="connsiteX69" fmla="*/ 2147942 w 2369148"/>
              <a:gd name="connsiteY69" fmla="*/ 166687 h 1666875"/>
              <a:gd name="connsiteX70" fmla="*/ 2066979 w 2369148"/>
              <a:gd name="connsiteY70" fmla="*/ 119062 h 1666875"/>
              <a:gd name="connsiteX71" fmla="*/ 1852667 w 2369148"/>
              <a:gd name="connsiteY71" fmla="*/ 90487 h 1666875"/>
              <a:gd name="connsiteX72" fmla="*/ 1600254 w 2369148"/>
              <a:gd name="connsiteY72" fmla="*/ 52387 h 1666875"/>
              <a:gd name="connsiteX73" fmla="*/ 1476429 w 2369148"/>
              <a:gd name="connsiteY73" fmla="*/ 19050 h 1666875"/>
              <a:gd name="connsiteX74" fmla="*/ 1400229 w 2369148"/>
              <a:gd name="connsiteY74" fmla="*/ 0 h 1666875"/>
              <a:gd name="connsiteX75" fmla="*/ 1043042 w 2369148"/>
              <a:gd name="connsiteY75" fmla="*/ 4762 h 1666875"/>
              <a:gd name="connsiteX76" fmla="*/ 962079 w 2369148"/>
              <a:gd name="connsiteY76" fmla="*/ 14287 h 166687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223962 h 1530325"/>
              <a:gd name="connsiteX65" fmla="*/ 2267004 w 2369148"/>
              <a:gd name="connsiteY65" fmla="*/ 966787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223962 h 1530325"/>
              <a:gd name="connsiteX65" fmla="*/ 2200329 w 2369148"/>
              <a:gd name="connsiteY65" fmla="*/ 919162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147762 h 1530325"/>
              <a:gd name="connsiteX65" fmla="*/ 2200329 w 2369148"/>
              <a:gd name="connsiteY65" fmla="*/ 919162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369148" h="1530325">
                <a:moveTo>
                  <a:pt x="962079" y="14287"/>
                </a:moveTo>
                <a:cubicBezTo>
                  <a:pt x="950967" y="15875"/>
                  <a:pt x="939542" y="15990"/>
                  <a:pt x="928742" y="19050"/>
                </a:cubicBezTo>
                <a:lnTo>
                  <a:pt x="390579" y="176212"/>
                </a:lnTo>
                <a:cubicBezTo>
                  <a:pt x="311418" y="226876"/>
                  <a:pt x="265865" y="250142"/>
                  <a:pt x="200079" y="309562"/>
                </a:cubicBezTo>
                <a:cubicBezTo>
                  <a:pt x="157345" y="348160"/>
                  <a:pt x="112155" y="390159"/>
                  <a:pt x="85779" y="442912"/>
                </a:cubicBezTo>
                <a:cubicBezTo>
                  <a:pt x="75225" y="464020"/>
                  <a:pt x="69904" y="487362"/>
                  <a:pt x="61967" y="509587"/>
                </a:cubicBezTo>
                <a:cubicBezTo>
                  <a:pt x="57204" y="576262"/>
                  <a:pt x="56272" y="643322"/>
                  <a:pt x="47679" y="709612"/>
                </a:cubicBezTo>
                <a:cubicBezTo>
                  <a:pt x="45098" y="729526"/>
                  <a:pt x="33849" y="747372"/>
                  <a:pt x="28629" y="766762"/>
                </a:cubicBezTo>
                <a:cubicBezTo>
                  <a:pt x="22720" y="788710"/>
                  <a:pt x="19104" y="811212"/>
                  <a:pt x="14342" y="833437"/>
                </a:cubicBezTo>
                <a:cubicBezTo>
                  <a:pt x="12754" y="895350"/>
                  <a:pt x="11373" y="957268"/>
                  <a:pt x="9579" y="1019175"/>
                </a:cubicBezTo>
                <a:cubicBezTo>
                  <a:pt x="7460" y="1092287"/>
                  <a:pt x="0" y="1177818"/>
                  <a:pt x="9579" y="1252537"/>
                </a:cubicBezTo>
                <a:cubicBezTo>
                  <a:pt x="15872" y="1301620"/>
                  <a:pt x="27679" y="1372955"/>
                  <a:pt x="61967" y="1414462"/>
                </a:cubicBezTo>
                <a:cubicBezTo>
                  <a:pt x="97671" y="1457682"/>
                  <a:pt x="127075" y="1456454"/>
                  <a:pt x="171504" y="1481137"/>
                </a:cubicBezTo>
                <a:cubicBezTo>
                  <a:pt x="260042" y="1530325"/>
                  <a:pt x="137475" y="1480453"/>
                  <a:pt x="257229" y="1524000"/>
                </a:cubicBezTo>
                <a:cubicBezTo>
                  <a:pt x="293742" y="1511300"/>
                  <a:pt x="333877" y="1506215"/>
                  <a:pt x="366767" y="1485900"/>
                </a:cubicBezTo>
                <a:cubicBezTo>
                  <a:pt x="410413" y="1458942"/>
                  <a:pt x="413217" y="1431195"/>
                  <a:pt x="433442" y="1395412"/>
                </a:cubicBezTo>
                <a:cubicBezTo>
                  <a:pt x="448849" y="1368155"/>
                  <a:pt x="464189" y="1340822"/>
                  <a:pt x="481067" y="1314450"/>
                </a:cubicBezTo>
                <a:cubicBezTo>
                  <a:pt x="489625" y="1301079"/>
                  <a:pt x="500836" y="1289559"/>
                  <a:pt x="509642" y="1276350"/>
                </a:cubicBezTo>
                <a:cubicBezTo>
                  <a:pt x="523384" y="1255737"/>
                  <a:pt x="534145" y="1227199"/>
                  <a:pt x="552504" y="1209675"/>
                </a:cubicBezTo>
                <a:cubicBezTo>
                  <a:pt x="577793" y="1185535"/>
                  <a:pt x="607542" y="1166456"/>
                  <a:pt x="633467" y="1143000"/>
                </a:cubicBezTo>
                <a:cubicBezTo>
                  <a:pt x="641005" y="1136180"/>
                  <a:pt x="644245" y="1125095"/>
                  <a:pt x="652517" y="1119187"/>
                </a:cubicBezTo>
                <a:cubicBezTo>
                  <a:pt x="654294" y="1117917"/>
                  <a:pt x="728041" y="1069349"/>
                  <a:pt x="757292" y="1062037"/>
                </a:cubicBezTo>
                <a:cubicBezTo>
                  <a:pt x="768182" y="1059315"/>
                  <a:pt x="779517" y="1058862"/>
                  <a:pt x="790629" y="1057275"/>
                </a:cubicBezTo>
                <a:cubicBezTo>
                  <a:pt x="841429" y="1031875"/>
                  <a:pt x="781104" y="1066800"/>
                  <a:pt x="819204" y="1028700"/>
                </a:cubicBezTo>
                <a:cubicBezTo>
                  <a:pt x="825750" y="1022154"/>
                  <a:pt x="835079" y="1019175"/>
                  <a:pt x="843017" y="1014412"/>
                </a:cubicBezTo>
                <a:cubicBezTo>
                  <a:pt x="895249" y="944767"/>
                  <a:pt x="812043" y="1062072"/>
                  <a:pt x="862067" y="962025"/>
                </a:cubicBezTo>
                <a:cubicBezTo>
                  <a:pt x="867087" y="951985"/>
                  <a:pt x="878693" y="946836"/>
                  <a:pt x="885879" y="938212"/>
                </a:cubicBezTo>
                <a:cubicBezTo>
                  <a:pt x="894621" y="927721"/>
                  <a:pt x="901498" y="915800"/>
                  <a:pt x="909692" y="904875"/>
                </a:cubicBezTo>
                <a:cubicBezTo>
                  <a:pt x="915791" y="896743"/>
                  <a:pt x="922392" y="889000"/>
                  <a:pt x="928742" y="881062"/>
                </a:cubicBezTo>
                <a:cubicBezTo>
                  <a:pt x="899097" y="658726"/>
                  <a:pt x="886035" y="737420"/>
                  <a:pt x="904929" y="642937"/>
                </a:cubicBezTo>
                <a:cubicBezTo>
                  <a:pt x="943029" y="649287"/>
                  <a:pt x="982586" y="649772"/>
                  <a:pt x="1019229" y="661987"/>
                </a:cubicBezTo>
                <a:cubicBezTo>
                  <a:pt x="1028011" y="664914"/>
                  <a:pt x="1031702" y="676723"/>
                  <a:pt x="1033517" y="685800"/>
                </a:cubicBezTo>
                <a:cubicBezTo>
                  <a:pt x="1039775" y="717089"/>
                  <a:pt x="1034108" y="750418"/>
                  <a:pt x="1043042" y="781050"/>
                </a:cubicBezTo>
                <a:cubicBezTo>
                  <a:pt x="1045888" y="790808"/>
                  <a:pt x="1060054" y="792545"/>
                  <a:pt x="1066854" y="800100"/>
                </a:cubicBezTo>
                <a:cubicBezTo>
                  <a:pt x="1074512" y="808609"/>
                  <a:pt x="1080344" y="818668"/>
                  <a:pt x="1085904" y="828675"/>
                </a:cubicBezTo>
                <a:cubicBezTo>
                  <a:pt x="1088342" y="833063"/>
                  <a:pt x="1086651" y="839950"/>
                  <a:pt x="1090667" y="842962"/>
                </a:cubicBezTo>
                <a:cubicBezTo>
                  <a:pt x="1100339" y="850216"/>
                  <a:pt x="1112892" y="852487"/>
                  <a:pt x="1124004" y="857250"/>
                </a:cubicBezTo>
                <a:cubicBezTo>
                  <a:pt x="1125592" y="869950"/>
                  <a:pt x="1118528" y="887671"/>
                  <a:pt x="1128767" y="895350"/>
                </a:cubicBezTo>
                <a:cubicBezTo>
                  <a:pt x="1157326" y="916769"/>
                  <a:pt x="1172773" y="901017"/>
                  <a:pt x="1195442" y="895350"/>
                </a:cubicBezTo>
                <a:cubicBezTo>
                  <a:pt x="1203295" y="893387"/>
                  <a:pt x="1211270" y="891918"/>
                  <a:pt x="1219254" y="890587"/>
                </a:cubicBezTo>
                <a:cubicBezTo>
                  <a:pt x="1230327" y="888742"/>
                  <a:pt x="1241479" y="887412"/>
                  <a:pt x="1252592" y="885825"/>
                </a:cubicBezTo>
                <a:cubicBezTo>
                  <a:pt x="1263704" y="855662"/>
                  <a:pt x="1273112" y="824816"/>
                  <a:pt x="1285929" y="795337"/>
                </a:cubicBezTo>
                <a:cubicBezTo>
                  <a:pt x="1289094" y="788058"/>
                  <a:pt x="1292336" y="775341"/>
                  <a:pt x="1300217" y="776287"/>
                </a:cubicBezTo>
                <a:cubicBezTo>
                  <a:pt x="1336606" y="780654"/>
                  <a:pt x="1370067" y="798512"/>
                  <a:pt x="1404992" y="809625"/>
                </a:cubicBezTo>
                <a:cubicBezTo>
                  <a:pt x="1468492" y="795337"/>
                  <a:pt x="1530629" y="772167"/>
                  <a:pt x="1595492" y="766762"/>
                </a:cubicBezTo>
                <a:cubicBezTo>
                  <a:pt x="1610417" y="765518"/>
                  <a:pt x="1620589" y="783145"/>
                  <a:pt x="1633592" y="790575"/>
                </a:cubicBezTo>
                <a:cubicBezTo>
                  <a:pt x="1692557" y="824269"/>
                  <a:pt x="1639724" y="789899"/>
                  <a:pt x="1676454" y="814387"/>
                </a:cubicBezTo>
                <a:cubicBezTo>
                  <a:pt x="1636767" y="822325"/>
                  <a:pt x="1596499" y="827772"/>
                  <a:pt x="1557392" y="838200"/>
                </a:cubicBezTo>
                <a:cubicBezTo>
                  <a:pt x="1548448" y="840585"/>
                  <a:pt x="1542686" y="850831"/>
                  <a:pt x="1533579" y="852487"/>
                </a:cubicBezTo>
                <a:cubicBezTo>
                  <a:pt x="1506981" y="857323"/>
                  <a:pt x="1479604" y="855662"/>
                  <a:pt x="1452617" y="857250"/>
                </a:cubicBezTo>
                <a:cubicBezTo>
                  <a:pt x="1460997" y="882392"/>
                  <a:pt x="1458809" y="887947"/>
                  <a:pt x="1505004" y="890587"/>
                </a:cubicBezTo>
                <a:cubicBezTo>
                  <a:pt x="1655604" y="899193"/>
                  <a:pt x="1806629" y="896937"/>
                  <a:pt x="1957442" y="900112"/>
                </a:cubicBezTo>
                <a:cubicBezTo>
                  <a:pt x="1959029" y="906462"/>
                  <a:pt x="1963016" y="912667"/>
                  <a:pt x="1962204" y="919162"/>
                </a:cubicBezTo>
                <a:cubicBezTo>
                  <a:pt x="1961181" y="927344"/>
                  <a:pt x="1934653" y="966339"/>
                  <a:pt x="1933629" y="966787"/>
                </a:cubicBezTo>
                <a:cubicBezTo>
                  <a:pt x="1916116" y="974449"/>
                  <a:pt x="1895529" y="969962"/>
                  <a:pt x="1876479" y="971550"/>
                </a:cubicBezTo>
                <a:cubicBezTo>
                  <a:pt x="1871717" y="974725"/>
                  <a:pt x="1863133" y="975429"/>
                  <a:pt x="1862192" y="981075"/>
                </a:cubicBezTo>
                <a:cubicBezTo>
                  <a:pt x="1860401" y="991821"/>
                  <a:pt x="1880289" y="1008697"/>
                  <a:pt x="1886004" y="1014412"/>
                </a:cubicBezTo>
                <a:cubicBezTo>
                  <a:pt x="1850648" y="1031554"/>
                  <a:pt x="1733313" y="1067237"/>
                  <a:pt x="1695504" y="1123950"/>
                </a:cubicBezTo>
                <a:cubicBezTo>
                  <a:pt x="1691014" y="1130685"/>
                  <a:pt x="1692329" y="1139825"/>
                  <a:pt x="1690742" y="1147762"/>
                </a:cubicBezTo>
                <a:cubicBezTo>
                  <a:pt x="1692329" y="1154112"/>
                  <a:pt x="1690178" y="1163008"/>
                  <a:pt x="1695504" y="1166812"/>
                </a:cubicBezTo>
                <a:cubicBezTo>
                  <a:pt x="1737498" y="1196807"/>
                  <a:pt x="1752623" y="1194788"/>
                  <a:pt x="1795517" y="1200150"/>
                </a:cubicBezTo>
                <a:cubicBezTo>
                  <a:pt x="1814567" y="1208087"/>
                  <a:pt x="1836998" y="1210531"/>
                  <a:pt x="1852667" y="1223962"/>
                </a:cubicBezTo>
                <a:cubicBezTo>
                  <a:pt x="1861442" y="1231483"/>
                  <a:pt x="1859214" y="1246133"/>
                  <a:pt x="1862192" y="1257300"/>
                </a:cubicBezTo>
                <a:cubicBezTo>
                  <a:pt x="1865565" y="1269949"/>
                  <a:pt x="1868542" y="1282700"/>
                  <a:pt x="1871717" y="1295400"/>
                </a:cubicBezTo>
                <a:cubicBezTo>
                  <a:pt x="1881026" y="1374529"/>
                  <a:pt x="1981650" y="1125669"/>
                  <a:pt x="2047929" y="1147762"/>
                </a:cubicBezTo>
                <a:cubicBezTo>
                  <a:pt x="2113810" y="1092993"/>
                  <a:pt x="2159848" y="1036637"/>
                  <a:pt x="2200329" y="919162"/>
                </a:cubicBezTo>
                <a:cubicBezTo>
                  <a:pt x="2216628" y="578915"/>
                  <a:pt x="2369148" y="1097560"/>
                  <a:pt x="2290817" y="519112"/>
                </a:cubicBezTo>
                <a:cubicBezTo>
                  <a:pt x="2283736" y="466818"/>
                  <a:pt x="2251314" y="421208"/>
                  <a:pt x="2233667" y="371475"/>
                </a:cubicBezTo>
                <a:cubicBezTo>
                  <a:pt x="2219316" y="331030"/>
                  <a:pt x="2196881" y="209753"/>
                  <a:pt x="2147942" y="166687"/>
                </a:cubicBezTo>
                <a:cubicBezTo>
                  <a:pt x="2124437" y="146002"/>
                  <a:pt x="2096359" y="129886"/>
                  <a:pt x="2066979" y="119062"/>
                </a:cubicBezTo>
                <a:cubicBezTo>
                  <a:pt x="2015277" y="100014"/>
                  <a:pt x="1904052" y="94769"/>
                  <a:pt x="1852667" y="90487"/>
                </a:cubicBezTo>
                <a:cubicBezTo>
                  <a:pt x="1541167" y="24412"/>
                  <a:pt x="1822147" y="75342"/>
                  <a:pt x="1600254" y="52387"/>
                </a:cubicBezTo>
                <a:cubicBezTo>
                  <a:pt x="1573030" y="49571"/>
                  <a:pt x="1488596" y="22368"/>
                  <a:pt x="1476429" y="19050"/>
                </a:cubicBezTo>
                <a:cubicBezTo>
                  <a:pt x="1451170" y="12161"/>
                  <a:pt x="1425629" y="6350"/>
                  <a:pt x="1400229" y="0"/>
                </a:cubicBezTo>
                <a:lnTo>
                  <a:pt x="1043042" y="4762"/>
                </a:lnTo>
                <a:cubicBezTo>
                  <a:pt x="1003483" y="7959"/>
                  <a:pt x="928742" y="38100"/>
                  <a:pt x="962079" y="1428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30" name="Oval 29"/>
          <p:cNvSpPr/>
          <p:nvPr/>
        </p:nvSpPr>
        <p:spPr>
          <a:xfrm>
            <a:off x="5181600" y="4191000"/>
            <a:ext cx="2161655" cy="2161655"/>
          </a:xfrm>
          <a:prstGeom prst="ellipse">
            <a:avLst/>
          </a:prstGeom>
          <a:solidFill>
            <a:schemeClr val="tx1">
              <a:lumMod val="95000"/>
              <a:lumOff val="5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ontent Placeholder 2"/>
          <p:cNvSpPr>
            <a:spLocks noGrp="1"/>
          </p:cNvSpPr>
          <p:nvPr>
            <p:ph idx="1"/>
          </p:nvPr>
        </p:nvSpPr>
        <p:spPr>
          <a:xfrm>
            <a:off x="457200" y="1219201"/>
            <a:ext cx="8229600" cy="1752600"/>
          </a:xfrm>
        </p:spPr>
        <p:txBody>
          <a:bodyPr>
            <a:normAutofit/>
          </a:bodyPr>
          <a:lstStyle/>
          <a:p>
            <a:pPr marL="0" indent="0">
              <a:buNone/>
              <a:tabLst>
                <a:tab pos="7032625" algn="l"/>
              </a:tabLst>
            </a:pPr>
            <a:r>
              <a:rPr lang="en-US" sz="2400" dirty="0" smtClean="0"/>
              <a:t>An offset cam wheel made of two eccentric circles is broken and needs to be replaced.  The cam wheel must be specially manufactured.  You must determine the diameter of the larger wheel from the fragment you have.</a:t>
            </a:r>
          </a:p>
        </p:txBody>
      </p:sp>
      <p:sp>
        <p:nvSpPr>
          <p:cNvPr id="11" name="Oval 10"/>
          <p:cNvSpPr/>
          <p:nvPr/>
        </p:nvSpPr>
        <p:spPr>
          <a:xfrm>
            <a:off x="5104244" y="4174623"/>
            <a:ext cx="2161655" cy="216165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148390" y="5219696"/>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4419600" y="2667000"/>
            <a:ext cx="3705694" cy="3705694"/>
          </a:xfrm>
          <a:prstGeom prst="ellipse">
            <a:avLst/>
          </a:prstGeom>
          <a:solidFill>
            <a:schemeClr val="tx1">
              <a:lumMod val="95000"/>
              <a:lumOff val="5000"/>
              <a:alpha val="31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332225" y="2606461"/>
            <a:ext cx="3705694" cy="3705694"/>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733800" y="2133600"/>
            <a:ext cx="4800600" cy="3100895"/>
          </a:xfrm>
          <a:custGeom>
            <a:avLst/>
            <a:gdLst>
              <a:gd name="connsiteX0" fmla="*/ 962079 w 2369148"/>
              <a:gd name="connsiteY0" fmla="*/ 14287 h 1710065"/>
              <a:gd name="connsiteX1" fmla="*/ 928742 w 2369148"/>
              <a:gd name="connsiteY1" fmla="*/ 19050 h 1710065"/>
              <a:gd name="connsiteX2" fmla="*/ 390579 w 2369148"/>
              <a:gd name="connsiteY2" fmla="*/ 176212 h 1710065"/>
              <a:gd name="connsiteX3" fmla="*/ 200079 w 2369148"/>
              <a:gd name="connsiteY3" fmla="*/ 309562 h 1710065"/>
              <a:gd name="connsiteX4" fmla="*/ 85779 w 2369148"/>
              <a:gd name="connsiteY4" fmla="*/ 442912 h 1710065"/>
              <a:gd name="connsiteX5" fmla="*/ 61967 w 2369148"/>
              <a:gd name="connsiteY5" fmla="*/ 509587 h 1710065"/>
              <a:gd name="connsiteX6" fmla="*/ 47679 w 2369148"/>
              <a:gd name="connsiteY6" fmla="*/ 709612 h 1710065"/>
              <a:gd name="connsiteX7" fmla="*/ 28629 w 2369148"/>
              <a:gd name="connsiteY7" fmla="*/ 766762 h 1710065"/>
              <a:gd name="connsiteX8" fmla="*/ 14342 w 2369148"/>
              <a:gd name="connsiteY8" fmla="*/ 833437 h 1710065"/>
              <a:gd name="connsiteX9" fmla="*/ 9579 w 2369148"/>
              <a:gd name="connsiteY9" fmla="*/ 1019175 h 1710065"/>
              <a:gd name="connsiteX10" fmla="*/ 9579 w 2369148"/>
              <a:gd name="connsiteY10" fmla="*/ 1252537 h 1710065"/>
              <a:gd name="connsiteX11" fmla="*/ 61967 w 2369148"/>
              <a:gd name="connsiteY11" fmla="*/ 1414462 h 1710065"/>
              <a:gd name="connsiteX12" fmla="*/ 171504 w 2369148"/>
              <a:gd name="connsiteY12" fmla="*/ 1481137 h 1710065"/>
              <a:gd name="connsiteX13" fmla="*/ 257229 w 2369148"/>
              <a:gd name="connsiteY13" fmla="*/ 1524000 h 1710065"/>
              <a:gd name="connsiteX14" fmla="*/ 366767 w 2369148"/>
              <a:gd name="connsiteY14" fmla="*/ 1485900 h 1710065"/>
              <a:gd name="connsiteX15" fmla="*/ 433442 w 2369148"/>
              <a:gd name="connsiteY15" fmla="*/ 1395412 h 1710065"/>
              <a:gd name="connsiteX16" fmla="*/ 481067 w 2369148"/>
              <a:gd name="connsiteY16" fmla="*/ 1314450 h 1710065"/>
              <a:gd name="connsiteX17" fmla="*/ 509642 w 2369148"/>
              <a:gd name="connsiteY17" fmla="*/ 1276350 h 1710065"/>
              <a:gd name="connsiteX18" fmla="*/ 552504 w 2369148"/>
              <a:gd name="connsiteY18" fmla="*/ 1209675 h 1710065"/>
              <a:gd name="connsiteX19" fmla="*/ 633467 w 2369148"/>
              <a:gd name="connsiteY19" fmla="*/ 1143000 h 1710065"/>
              <a:gd name="connsiteX20" fmla="*/ 652517 w 2369148"/>
              <a:gd name="connsiteY20" fmla="*/ 1119187 h 1710065"/>
              <a:gd name="connsiteX21" fmla="*/ 757292 w 2369148"/>
              <a:gd name="connsiteY21" fmla="*/ 1062037 h 1710065"/>
              <a:gd name="connsiteX22" fmla="*/ 790629 w 2369148"/>
              <a:gd name="connsiteY22" fmla="*/ 1057275 h 1710065"/>
              <a:gd name="connsiteX23" fmla="*/ 819204 w 2369148"/>
              <a:gd name="connsiteY23" fmla="*/ 1028700 h 1710065"/>
              <a:gd name="connsiteX24" fmla="*/ 843017 w 2369148"/>
              <a:gd name="connsiteY24" fmla="*/ 1014412 h 1710065"/>
              <a:gd name="connsiteX25" fmla="*/ 862067 w 2369148"/>
              <a:gd name="connsiteY25" fmla="*/ 962025 h 1710065"/>
              <a:gd name="connsiteX26" fmla="*/ 885879 w 2369148"/>
              <a:gd name="connsiteY26" fmla="*/ 938212 h 1710065"/>
              <a:gd name="connsiteX27" fmla="*/ 909692 w 2369148"/>
              <a:gd name="connsiteY27" fmla="*/ 904875 h 1710065"/>
              <a:gd name="connsiteX28" fmla="*/ 928742 w 2369148"/>
              <a:gd name="connsiteY28" fmla="*/ 881062 h 1710065"/>
              <a:gd name="connsiteX29" fmla="*/ 904929 w 2369148"/>
              <a:gd name="connsiteY29" fmla="*/ 642937 h 1710065"/>
              <a:gd name="connsiteX30" fmla="*/ 1019229 w 2369148"/>
              <a:gd name="connsiteY30" fmla="*/ 661987 h 1710065"/>
              <a:gd name="connsiteX31" fmla="*/ 1033517 w 2369148"/>
              <a:gd name="connsiteY31" fmla="*/ 685800 h 1710065"/>
              <a:gd name="connsiteX32" fmla="*/ 1043042 w 2369148"/>
              <a:gd name="connsiteY32" fmla="*/ 781050 h 1710065"/>
              <a:gd name="connsiteX33" fmla="*/ 1066854 w 2369148"/>
              <a:gd name="connsiteY33" fmla="*/ 800100 h 1710065"/>
              <a:gd name="connsiteX34" fmla="*/ 1085904 w 2369148"/>
              <a:gd name="connsiteY34" fmla="*/ 828675 h 1710065"/>
              <a:gd name="connsiteX35" fmla="*/ 1090667 w 2369148"/>
              <a:gd name="connsiteY35" fmla="*/ 842962 h 1710065"/>
              <a:gd name="connsiteX36" fmla="*/ 1124004 w 2369148"/>
              <a:gd name="connsiteY36" fmla="*/ 857250 h 1710065"/>
              <a:gd name="connsiteX37" fmla="*/ 1128767 w 2369148"/>
              <a:gd name="connsiteY37" fmla="*/ 895350 h 1710065"/>
              <a:gd name="connsiteX38" fmla="*/ 1195442 w 2369148"/>
              <a:gd name="connsiteY38" fmla="*/ 895350 h 1710065"/>
              <a:gd name="connsiteX39" fmla="*/ 1219254 w 2369148"/>
              <a:gd name="connsiteY39" fmla="*/ 890587 h 1710065"/>
              <a:gd name="connsiteX40" fmla="*/ 1252592 w 2369148"/>
              <a:gd name="connsiteY40" fmla="*/ 885825 h 1710065"/>
              <a:gd name="connsiteX41" fmla="*/ 1285929 w 2369148"/>
              <a:gd name="connsiteY41" fmla="*/ 795337 h 1710065"/>
              <a:gd name="connsiteX42" fmla="*/ 1300217 w 2369148"/>
              <a:gd name="connsiteY42" fmla="*/ 776287 h 1710065"/>
              <a:gd name="connsiteX43" fmla="*/ 1404992 w 2369148"/>
              <a:gd name="connsiteY43" fmla="*/ 809625 h 1710065"/>
              <a:gd name="connsiteX44" fmla="*/ 1595492 w 2369148"/>
              <a:gd name="connsiteY44" fmla="*/ 766762 h 1710065"/>
              <a:gd name="connsiteX45" fmla="*/ 1633592 w 2369148"/>
              <a:gd name="connsiteY45" fmla="*/ 790575 h 1710065"/>
              <a:gd name="connsiteX46" fmla="*/ 1676454 w 2369148"/>
              <a:gd name="connsiteY46" fmla="*/ 814387 h 1710065"/>
              <a:gd name="connsiteX47" fmla="*/ 1557392 w 2369148"/>
              <a:gd name="connsiteY47" fmla="*/ 838200 h 1710065"/>
              <a:gd name="connsiteX48" fmla="*/ 1533579 w 2369148"/>
              <a:gd name="connsiteY48" fmla="*/ 852487 h 1710065"/>
              <a:gd name="connsiteX49" fmla="*/ 1452617 w 2369148"/>
              <a:gd name="connsiteY49" fmla="*/ 857250 h 1710065"/>
              <a:gd name="connsiteX50" fmla="*/ 1505004 w 2369148"/>
              <a:gd name="connsiteY50" fmla="*/ 890587 h 1710065"/>
              <a:gd name="connsiteX51" fmla="*/ 1957442 w 2369148"/>
              <a:gd name="connsiteY51" fmla="*/ 900112 h 1710065"/>
              <a:gd name="connsiteX52" fmla="*/ 1962204 w 2369148"/>
              <a:gd name="connsiteY52" fmla="*/ 919162 h 1710065"/>
              <a:gd name="connsiteX53" fmla="*/ 1933629 w 2369148"/>
              <a:gd name="connsiteY53" fmla="*/ 966787 h 1710065"/>
              <a:gd name="connsiteX54" fmla="*/ 1876479 w 2369148"/>
              <a:gd name="connsiteY54" fmla="*/ 971550 h 1710065"/>
              <a:gd name="connsiteX55" fmla="*/ 1862192 w 2369148"/>
              <a:gd name="connsiteY55" fmla="*/ 981075 h 1710065"/>
              <a:gd name="connsiteX56" fmla="*/ 1886004 w 2369148"/>
              <a:gd name="connsiteY56" fmla="*/ 1014412 h 1710065"/>
              <a:gd name="connsiteX57" fmla="*/ 1695504 w 2369148"/>
              <a:gd name="connsiteY57" fmla="*/ 1123950 h 1710065"/>
              <a:gd name="connsiteX58" fmla="*/ 1690742 w 2369148"/>
              <a:gd name="connsiteY58" fmla="*/ 1147762 h 1710065"/>
              <a:gd name="connsiteX59" fmla="*/ 1695504 w 2369148"/>
              <a:gd name="connsiteY59" fmla="*/ 1166812 h 1710065"/>
              <a:gd name="connsiteX60" fmla="*/ 1795517 w 2369148"/>
              <a:gd name="connsiteY60" fmla="*/ 1200150 h 1710065"/>
              <a:gd name="connsiteX61" fmla="*/ 1852667 w 2369148"/>
              <a:gd name="connsiteY61" fmla="*/ 1223962 h 1710065"/>
              <a:gd name="connsiteX62" fmla="*/ 1862192 w 2369148"/>
              <a:gd name="connsiteY62" fmla="*/ 1257300 h 1710065"/>
              <a:gd name="connsiteX63" fmla="*/ 1871717 w 2369148"/>
              <a:gd name="connsiteY63" fmla="*/ 1295400 h 1710065"/>
              <a:gd name="connsiteX64" fmla="*/ 1909817 w 2369148"/>
              <a:gd name="connsiteY64" fmla="*/ 1466850 h 1710065"/>
              <a:gd name="connsiteX65" fmla="*/ 1947917 w 2369148"/>
              <a:gd name="connsiteY65" fmla="*/ 1476375 h 1710065"/>
              <a:gd name="connsiteX66" fmla="*/ 1981254 w 2369148"/>
              <a:gd name="connsiteY66" fmla="*/ 1671637 h 1710065"/>
              <a:gd name="connsiteX67" fmla="*/ 2038404 w 2369148"/>
              <a:gd name="connsiteY67" fmla="*/ 1685925 h 1710065"/>
              <a:gd name="connsiteX68" fmla="*/ 2233667 w 2369148"/>
              <a:gd name="connsiteY68" fmla="*/ 1643062 h 1710065"/>
              <a:gd name="connsiteX69" fmla="*/ 2257479 w 2369148"/>
              <a:gd name="connsiteY69" fmla="*/ 1624012 h 1710065"/>
              <a:gd name="connsiteX70" fmla="*/ 2267004 w 2369148"/>
              <a:gd name="connsiteY70" fmla="*/ 966787 h 1710065"/>
              <a:gd name="connsiteX71" fmla="*/ 2290817 w 2369148"/>
              <a:gd name="connsiteY71" fmla="*/ 519112 h 1710065"/>
              <a:gd name="connsiteX72" fmla="*/ 2233667 w 2369148"/>
              <a:gd name="connsiteY72" fmla="*/ 371475 h 1710065"/>
              <a:gd name="connsiteX73" fmla="*/ 2147942 w 2369148"/>
              <a:gd name="connsiteY73" fmla="*/ 166687 h 1710065"/>
              <a:gd name="connsiteX74" fmla="*/ 2066979 w 2369148"/>
              <a:gd name="connsiteY74" fmla="*/ 119062 h 1710065"/>
              <a:gd name="connsiteX75" fmla="*/ 1852667 w 2369148"/>
              <a:gd name="connsiteY75" fmla="*/ 90487 h 1710065"/>
              <a:gd name="connsiteX76" fmla="*/ 1600254 w 2369148"/>
              <a:gd name="connsiteY76" fmla="*/ 52387 h 1710065"/>
              <a:gd name="connsiteX77" fmla="*/ 1476429 w 2369148"/>
              <a:gd name="connsiteY77" fmla="*/ 19050 h 1710065"/>
              <a:gd name="connsiteX78" fmla="*/ 1400229 w 2369148"/>
              <a:gd name="connsiteY78" fmla="*/ 0 h 1710065"/>
              <a:gd name="connsiteX79" fmla="*/ 1043042 w 2369148"/>
              <a:gd name="connsiteY79" fmla="*/ 4762 h 1710065"/>
              <a:gd name="connsiteX80" fmla="*/ 962079 w 2369148"/>
              <a:gd name="connsiteY80" fmla="*/ 14287 h 1710065"/>
              <a:gd name="connsiteX0" fmla="*/ 962079 w 2369148"/>
              <a:gd name="connsiteY0" fmla="*/ 14287 h 1710065"/>
              <a:gd name="connsiteX1" fmla="*/ 928742 w 2369148"/>
              <a:gd name="connsiteY1" fmla="*/ 19050 h 1710065"/>
              <a:gd name="connsiteX2" fmla="*/ 390579 w 2369148"/>
              <a:gd name="connsiteY2" fmla="*/ 176212 h 1710065"/>
              <a:gd name="connsiteX3" fmla="*/ 200079 w 2369148"/>
              <a:gd name="connsiteY3" fmla="*/ 309562 h 1710065"/>
              <a:gd name="connsiteX4" fmla="*/ 85779 w 2369148"/>
              <a:gd name="connsiteY4" fmla="*/ 442912 h 1710065"/>
              <a:gd name="connsiteX5" fmla="*/ 61967 w 2369148"/>
              <a:gd name="connsiteY5" fmla="*/ 509587 h 1710065"/>
              <a:gd name="connsiteX6" fmla="*/ 47679 w 2369148"/>
              <a:gd name="connsiteY6" fmla="*/ 709612 h 1710065"/>
              <a:gd name="connsiteX7" fmla="*/ 28629 w 2369148"/>
              <a:gd name="connsiteY7" fmla="*/ 766762 h 1710065"/>
              <a:gd name="connsiteX8" fmla="*/ 14342 w 2369148"/>
              <a:gd name="connsiteY8" fmla="*/ 833437 h 1710065"/>
              <a:gd name="connsiteX9" fmla="*/ 9579 w 2369148"/>
              <a:gd name="connsiteY9" fmla="*/ 1019175 h 1710065"/>
              <a:gd name="connsiteX10" fmla="*/ 9579 w 2369148"/>
              <a:gd name="connsiteY10" fmla="*/ 1252537 h 1710065"/>
              <a:gd name="connsiteX11" fmla="*/ 61967 w 2369148"/>
              <a:gd name="connsiteY11" fmla="*/ 1414462 h 1710065"/>
              <a:gd name="connsiteX12" fmla="*/ 171504 w 2369148"/>
              <a:gd name="connsiteY12" fmla="*/ 1481137 h 1710065"/>
              <a:gd name="connsiteX13" fmla="*/ 257229 w 2369148"/>
              <a:gd name="connsiteY13" fmla="*/ 1524000 h 1710065"/>
              <a:gd name="connsiteX14" fmla="*/ 366767 w 2369148"/>
              <a:gd name="connsiteY14" fmla="*/ 1485900 h 1710065"/>
              <a:gd name="connsiteX15" fmla="*/ 433442 w 2369148"/>
              <a:gd name="connsiteY15" fmla="*/ 1395412 h 1710065"/>
              <a:gd name="connsiteX16" fmla="*/ 481067 w 2369148"/>
              <a:gd name="connsiteY16" fmla="*/ 1314450 h 1710065"/>
              <a:gd name="connsiteX17" fmla="*/ 509642 w 2369148"/>
              <a:gd name="connsiteY17" fmla="*/ 1276350 h 1710065"/>
              <a:gd name="connsiteX18" fmla="*/ 552504 w 2369148"/>
              <a:gd name="connsiteY18" fmla="*/ 1209675 h 1710065"/>
              <a:gd name="connsiteX19" fmla="*/ 633467 w 2369148"/>
              <a:gd name="connsiteY19" fmla="*/ 1143000 h 1710065"/>
              <a:gd name="connsiteX20" fmla="*/ 652517 w 2369148"/>
              <a:gd name="connsiteY20" fmla="*/ 1119187 h 1710065"/>
              <a:gd name="connsiteX21" fmla="*/ 757292 w 2369148"/>
              <a:gd name="connsiteY21" fmla="*/ 1062037 h 1710065"/>
              <a:gd name="connsiteX22" fmla="*/ 790629 w 2369148"/>
              <a:gd name="connsiteY22" fmla="*/ 1057275 h 1710065"/>
              <a:gd name="connsiteX23" fmla="*/ 819204 w 2369148"/>
              <a:gd name="connsiteY23" fmla="*/ 1028700 h 1710065"/>
              <a:gd name="connsiteX24" fmla="*/ 843017 w 2369148"/>
              <a:gd name="connsiteY24" fmla="*/ 1014412 h 1710065"/>
              <a:gd name="connsiteX25" fmla="*/ 862067 w 2369148"/>
              <a:gd name="connsiteY25" fmla="*/ 962025 h 1710065"/>
              <a:gd name="connsiteX26" fmla="*/ 885879 w 2369148"/>
              <a:gd name="connsiteY26" fmla="*/ 938212 h 1710065"/>
              <a:gd name="connsiteX27" fmla="*/ 909692 w 2369148"/>
              <a:gd name="connsiteY27" fmla="*/ 904875 h 1710065"/>
              <a:gd name="connsiteX28" fmla="*/ 928742 w 2369148"/>
              <a:gd name="connsiteY28" fmla="*/ 881062 h 1710065"/>
              <a:gd name="connsiteX29" fmla="*/ 904929 w 2369148"/>
              <a:gd name="connsiteY29" fmla="*/ 642937 h 1710065"/>
              <a:gd name="connsiteX30" fmla="*/ 1019229 w 2369148"/>
              <a:gd name="connsiteY30" fmla="*/ 661987 h 1710065"/>
              <a:gd name="connsiteX31" fmla="*/ 1033517 w 2369148"/>
              <a:gd name="connsiteY31" fmla="*/ 685800 h 1710065"/>
              <a:gd name="connsiteX32" fmla="*/ 1043042 w 2369148"/>
              <a:gd name="connsiteY32" fmla="*/ 781050 h 1710065"/>
              <a:gd name="connsiteX33" fmla="*/ 1066854 w 2369148"/>
              <a:gd name="connsiteY33" fmla="*/ 800100 h 1710065"/>
              <a:gd name="connsiteX34" fmla="*/ 1085904 w 2369148"/>
              <a:gd name="connsiteY34" fmla="*/ 828675 h 1710065"/>
              <a:gd name="connsiteX35" fmla="*/ 1090667 w 2369148"/>
              <a:gd name="connsiteY35" fmla="*/ 842962 h 1710065"/>
              <a:gd name="connsiteX36" fmla="*/ 1124004 w 2369148"/>
              <a:gd name="connsiteY36" fmla="*/ 857250 h 1710065"/>
              <a:gd name="connsiteX37" fmla="*/ 1128767 w 2369148"/>
              <a:gd name="connsiteY37" fmla="*/ 895350 h 1710065"/>
              <a:gd name="connsiteX38" fmla="*/ 1195442 w 2369148"/>
              <a:gd name="connsiteY38" fmla="*/ 895350 h 1710065"/>
              <a:gd name="connsiteX39" fmla="*/ 1219254 w 2369148"/>
              <a:gd name="connsiteY39" fmla="*/ 890587 h 1710065"/>
              <a:gd name="connsiteX40" fmla="*/ 1252592 w 2369148"/>
              <a:gd name="connsiteY40" fmla="*/ 885825 h 1710065"/>
              <a:gd name="connsiteX41" fmla="*/ 1285929 w 2369148"/>
              <a:gd name="connsiteY41" fmla="*/ 795337 h 1710065"/>
              <a:gd name="connsiteX42" fmla="*/ 1300217 w 2369148"/>
              <a:gd name="connsiteY42" fmla="*/ 776287 h 1710065"/>
              <a:gd name="connsiteX43" fmla="*/ 1404992 w 2369148"/>
              <a:gd name="connsiteY43" fmla="*/ 809625 h 1710065"/>
              <a:gd name="connsiteX44" fmla="*/ 1595492 w 2369148"/>
              <a:gd name="connsiteY44" fmla="*/ 766762 h 1710065"/>
              <a:gd name="connsiteX45" fmla="*/ 1633592 w 2369148"/>
              <a:gd name="connsiteY45" fmla="*/ 790575 h 1710065"/>
              <a:gd name="connsiteX46" fmla="*/ 1676454 w 2369148"/>
              <a:gd name="connsiteY46" fmla="*/ 814387 h 1710065"/>
              <a:gd name="connsiteX47" fmla="*/ 1557392 w 2369148"/>
              <a:gd name="connsiteY47" fmla="*/ 838200 h 1710065"/>
              <a:gd name="connsiteX48" fmla="*/ 1533579 w 2369148"/>
              <a:gd name="connsiteY48" fmla="*/ 852487 h 1710065"/>
              <a:gd name="connsiteX49" fmla="*/ 1452617 w 2369148"/>
              <a:gd name="connsiteY49" fmla="*/ 857250 h 1710065"/>
              <a:gd name="connsiteX50" fmla="*/ 1505004 w 2369148"/>
              <a:gd name="connsiteY50" fmla="*/ 890587 h 1710065"/>
              <a:gd name="connsiteX51" fmla="*/ 1957442 w 2369148"/>
              <a:gd name="connsiteY51" fmla="*/ 900112 h 1710065"/>
              <a:gd name="connsiteX52" fmla="*/ 1962204 w 2369148"/>
              <a:gd name="connsiteY52" fmla="*/ 919162 h 1710065"/>
              <a:gd name="connsiteX53" fmla="*/ 1933629 w 2369148"/>
              <a:gd name="connsiteY53" fmla="*/ 966787 h 1710065"/>
              <a:gd name="connsiteX54" fmla="*/ 1876479 w 2369148"/>
              <a:gd name="connsiteY54" fmla="*/ 971550 h 1710065"/>
              <a:gd name="connsiteX55" fmla="*/ 1862192 w 2369148"/>
              <a:gd name="connsiteY55" fmla="*/ 981075 h 1710065"/>
              <a:gd name="connsiteX56" fmla="*/ 1886004 w 2369148"/>
              <a:gd name="connsiteY56" fmla="*/ 1014412 h 1710065"/>
              <a:gd name="connsiteX57" fmla="*/ 1695504 w 2369148"/>
              <a:gd name="connsiteY57" fmla="*/ 1123950 h 1710065"/>
              <a:gd name="connsiteX58" fmla="*/ 1690742 w 2369148"/>
              <a:gd name="connsiteY58" fmla="*/ 1147762 h 1710065"/>
              <a:gd name="connsiteX59" fmla="*/ 1695504 w 2369148"/>
              <a:gd name="connsiteY59" fmla="*/ 1166812 h 1710065"/>
              <a:gd name="connsiteX60" fmla="*/ 1795517 w 2369148"/>
              <a:gd name="connsiteY60" fmla="*/ 1200150 h 1710065"/>
              <a:gd name="connsiteX61" fmla="*/ 1852667 w 2369148"/>
              <a:gd name="connsiteY61" fmla="*/ 1223962 h 1710065"/>
              <a:gd name="connsiteX62" fmla="*/ 1862192 w 2369148"/>
              <a:gd name="connsiteY62" fmla="*/ 1257300 h 1710065"/>
              <a:gd name="connsiteX63" fmla="*/ 1871717 w 2369148"/>
              <a:gd name="connsiteY63" fmla="*/ 1295400 h 1710065"/>
              <a:gd name="connsiteX64" fmla="*/ 2047929 w 2369148"/>
              <a:gd name="connsiteY64" fmla="*/ 1223962 h 1710065"/>
              <a:gd name="connsiteX65" fmla="*/ 1947917 w 2369148"/>
              <a:gd name="connsiteY65" fmla="*/ 1476375 h 1710065"/>
              <a:gd name="connsiteX66" fmla="*/ 1981254 w 2369148"/>
              <a:gd name="connsiteY66" fmla="*/ 1671637 h 1710065"/>
              <a:gd name="connsiteX67" fmla="*/ 2038404 w 2369148"/>
              <a:gd name="connsiteY67" fmla="*/ 1685925 h 1710065"/>
              <a:gd name="connsiteX68" fmla="*/ 2233667 w 2369148"/>
              <a:gd name="connsiteY68" fmla="*/ 1643062 h 1710065"/>
              <a:gd name="connsiteX69" fmla="*/ 2257479 w 2369148"/>
              <a:gd name="connsiteY69" fmla="*/ 1624012 h 1710065"/>
              <a:gd name="connsiteX70" fmla="*/ 2267004 w 2369148"/>
              <a:gd name="connsiteY70" fmla="*/ 966787 h 1710065"/>
              <a:gd name="connsiteX71" fmla="*/ 2290817 w 2369148"/>
              <a:gd name="connsiteY71" fmla="*/ 519112 h 1710065"/>
              <a:gd name="connsiteX72" fmla="*/ 2233667 w 2369148"/>
              <a:gd name="connsiteY72" fmla="*/ 371475 h 1710065"/>
              <a:gd name="connsiteX73" fmla="*/ 2147942 w 2369148"/>
              <a:gd name="connsiteY73" fmla="*/ 166687 h 1710065"/>
              <a:gd name="connsiteX74" fmla="*/ 2066979 w 2369148"/>
              <a:gd name="connsiteY74" fmla="*/ 119062 h 1710065"/>
              <a:gd name="connsiteX75" fmla="*/ 1852667 w 2369148"/>
              <a:gd name="connsiteY75" fmla="*/ 90487 h 1710065"/>
              <a:gd name="connsiteX76" fmla="*/ 1600254 w 2369148"/>
              <a:gd name="connsiteY76" fmla="*/ 52387 h 1710065"/>
              <a:gd name="connsiteX77" fmla="*/ 1476429 w 2369148"/>
              <a:gd name="connsiteY77" fmla="*/ 19050 h 1710065"/>
              <a:gd name="connsiteX78" fmla="*/ 1400229 w 2369148"/>
              <a:gd name="connsiteY78" fmla="*/ 0 h 1710065"/>
              <a:gd name="connsiteX79" fmla="*/ 1043042 w 2369148"/>
              <a:gd name="connsiteY79" fmla="*/ 4762 h 1710065"/>
              <a:gd name="connsiteX80" fmla="*/ 962079 w 2369148"/>
              <a:gd name="connsiteY80" fmla="*/ 14287 h 1710065"/>
              <a:gd name="connsiteX0" fmla="*/ 962079 w 2369148"/>
              <a:gd name="connsiteY0" fmla="*/ 14287 h 1685925"/>
              <a:gd name="connsiteX1" fmla="*/ 928742 w 2369148"/>
              <a:gd name="connsiteY1" fmla="*/ 19050 h 1685925"/>
              <a:gd name="connsiteX2" fmla="*/ 390579 w 2369148"/>
              <a:gd name="connsiteY2" fmla="*/ 176212 h 1685925"/>
              <a:gd name="connsiteX3" fmla="*/ 200079 w 2369148"/>
              <a:gd name="connsiteY3" fmla="*/ 309562 h 1685925"/>
              <a:gd name="connsiteX4" fmla="*/ 85779 w 2369148"/>
              <a:gd name="connsiteY4" fmla="*/ 442912 h 1685925"/>
              <a:gd name="connsiteX5" fmla="*/ 61967 w 2369148"/>
              <a:gd name="connsiteY5" fmla="*/ 509587 h 1685925"/>
              <a:gd name="connsiteX6" fmla="*/ 47679 w 2369148"/>
              <a:gd name="connsiteY6" fmla="*/ 709612 h 1685925"/>
              <a:gd name="connsiteX7" fmla="*/ 28629 w 2369148"/>
              <a:gd name="connsiteY7" fmla="*/ 766762 h 1685925"/>
              <a:gd name="connsiteX8" fmla="*/ 14342 w 2369148"/>
              <a:gd name="connsiteY8" fmla="*/ 833437 h 1685925"/>
              <a:gd name="connsiteX9" fmla="*/ 9579 w 2369148"/>
              <a:gd name="connsiteY9" fmla="*/ 1019175 h 1685925"/>
              <a:gd name="connsiteX10" fmla="*/ 9579 w 2369148"/>
              <a:gd name="connsiteY10" fmla="*/ 1252537 h 1685925"/>
              <a:gd name="connsiteX11" fmla="*/ 61967 w 2369148"/>
              <a:gd name="connsiteY11" fmla="*/ 1414462 h 1685925"/>
              <a:gd name="connsiteX12" fmla="*/ 171504 w 2369148"/>
              <a:gd name="connsiteY12" fmla="*/ 1481137 h 1685925"/>
              <a:gd name="connsiteX13" fmla="*/ 257229 w 2369148"/>
              <a:gd name="connsiteY13" fmla="*/ 1524000 h 1685925"/>
              <a:gd name="connsiteX14" fmla="*/ 366767 w 2369148"/>
              <a:gd name="connsiteY14" fmla="*/ 1485900 h 1685925"/>
              <a:gd name="connsiteX15" fmla="*/ 433442 w 2369148"/>
              <a:gd name="connsiteY15" fmla="*/ 1395412 h 1685925"/>
              <a:gd name="connsiteX16" fmla="*/ 481067 w 2369148"/>
              <a:gd name="connsiteY16" fmla="*/ 1314450 h 1685925"/>
              <a:gd name="connsiteX17" fmla="*/ 509642 w 2369148"/>
              <a:gd name="connsiteY17" fmla="*/ 1276350 h 1685925"/>
              <a:gd name="connsiteX18" fmla="*/ 552504 w 2369148"/>
              <a:gd name="connsiteY18" fmla="*/ 1209675 h 1685925"/>
              <a:gd name="connsiteX19" fmla="*/ 633467 w 2369148"/>
              <a:gd name="connsiteY19" fmla="*/ 1143000 h 1685925"/>
              <a:gd name="connsiteX20" fmla="*/ 652517 w 2369148"/>
              <a:gd name="connsiteY20" fmla="*/ 1119187 h 1685925"/>
              <a:gd name="connsiteX21" fmla="*/ 757292 w 2369148"/>
              <a:gd name="connsiteY21" fmla="*/ 1062037 h 1685925"/>
              <a:gd name="connsiteX22" fmla="*/ 790629 w 2369148"/>
              <a:gd name="connsiteY22" fmla="*/ 1057275 h 1685925"/>
              <a:gd name="connsiteX23" fmla="*/ 819204 w 2369148"/>
              <a:gd name="connsiteY23" fmla="*/ 1028700 h 1685925"/>
              <a:gd name="connsiteX24" fmla="*/ 843017 w 2369148"/>
              <a:gd name="connsiteY24" fmla="*/ 1014412 h 1685925"/>
              <a:gd name="connsiteX25" fmla="*/ 862067 w 2369148"/>
              <a:gd name="connsiteY25" fmla="*/ 962025 h 1685925"/>
              <a:gd name="connsiteX26" fmla="*/ 885879 w 2369148"/>
              <a:gd name="connsiteY26" fmla="*/ 938212 h 1685925"/>
              <a:gd name="connsiteX27" fmla="*/ 909692 w 2369148"/>
              <a:gd name="connsiteY27" fmla="*/ 904875 h 1685925"/>
              <a:gd name="connsiteX28" fmla="*/ 928742 w 2369148"/>
              <a:gd name="connsiteY28" fmla="*/ 881062 h 1685925"/>
              <a:gd name="connsiteX29" fmla="*/ 904929 w 2369148"/>
              <a:gd name="connsiteY29" fmla="*/ 642937 h 1685925"/>
              <a:gd name="connsiteX30" fmla="*/ 1019229 w 2369148"/>
              <a:gd name="connsiteY30" fmla="*/ 661987 h 1685925"/>
              <a:gd name="connsiteX31" fmla="*/ 1033517 w 2369148"/>
              <a:gd name="connsiteY31" fmla="*/ 685800 h 1685925"/>
              <a:gd name="connsiteX32" fmla="*/ 1043042 w 2369148"/>
              <a:gd name="connsiteY32" fmla="*/ 781050 h 1685925"/>
              <a:gd name="connsiteX33" fmla="*/ 1066854 w 2369148"/>
              <a:gd name="connsiteY33" fmla="*/ 800100 h 1685925"/>
              <a:gd name="connsiteX34" fmla="*/ 1085904 w 2369148"/>
              <a:gd name="connsiteY34" fmla="*/ 828675 h 1685925"/>
              <a:gd name="connsiteX35" fmla="*/ 1090667 w 2369148"/>
              <a:gd name="connsiteY35" fmla="*/ 842962 h 1685925"/>
              <a:gd name="connsiteX36" fmla="*/ 1124004 w 2369148"/>
              <a:gd name="connsiteY36" fmla="*/ 857250 h 1685925"/>
              <a:gd name="connsiteX37" fmla="*/ 1128767 w 2369148"/>
              <a:gd name="connsiteY37" fmla="*/ 895350 h 1685925"/>
              <a:gd name="connsiteX38" fmla="*/ 1195442 w 2369148"/>
              <a:gd name="connsiteY38" fmla="*/ 895350 h 1685925"/>
              <a:gd name="connsiteX39" fmla="*/ 1219254 w 2369148"/>
              <a:gd name="connsiteY39" fmla="*/ 890587 h 1685925"/>
              <a:gd name="connsiteX40" fmla="*/ 1252592 w 2369148"/>
              <a:gd name="connsiteY40" fmla="*/ 885825 h 1685925"/>
              <a:gd name="connsiteX41" fmla="*/ 1285929 w 2369148"/>
              <a:gd name="connsiteY41" fmla="*/ 795337 h 1685925"/>
              <a:gd name="connsiteX42" fmla="*/ 1300217 w 2369148"/>
              <a:gd name="connsiteY42" fmla="*/ 776287 h 1685925"/>
              <a:gd name="connsiteX43" fmla="*/ 1404992 w 2369148"/>
              <a:gd name="connsiteY43" fmla="*/ 809625 h 1685925"/>
              <a:gd name="connsiteX44" fmla="*/ 1595492 w 2369148"/>
              <a:gd name="connsiteY44" fmla="*/ 766762 h 1685925"/>
              <a:gd name="connsiteX45" fmla="*/ 1633592 w 2369148"/>
              <a:gd name="connsiteY45" fmla="*/ 790575 h 1685925"/>
              <a:gd name="connsiteX46" fmla="*/ 1676454 w 2369148"/>
              <a:gd name="connsiteY46" fmla="*/ 814387 h 1685925"/>
              <a:gd name="connsiteX47" fmla="*/ 1557392 w 2369148"/>
              <a:gd name="connsiteY47" fmla="*/ 838200 h 1685925"/>
              <a:gd name="connsiteX48" fmla="*/ 1533579 w 2369148"/>
              <a:gd name="connsiteY48" fmla="*/ 852487 h 1685925"/>
              <a:gd name="connsiteX49" fmla="*/ 1452617 w 2369148"/>
              <a:gd name="connsiteY49" fmla="*/ 857250 h 1685925"/>
              <a:gd name="connsiteX50" fmla="*/ 1505004 w 2369148"/>
              <a:gd name="connsiteY50" fmla="*/ 890587 h 1685925"/>
              <a:gd name="connsiteX51" fmla="*/ 1957442 w 2369148"/>
              <a:gd name="connsiteY51" fmla="*/ 900112 h 1685925"/>
              <a:gd name="connsiteX52" fmla="*/ 1962204 w 2369148"/>
              <a:gd name="connsiteY52" fmla="*/ 919162 h 1685925"/>
              <a:gd name="connsiteX53" fmla="*/ 1933629 w 2369148"/>
              <a:gd name="connsiteY53" fmla="*/ 966787 h 1685925"/>
              <a:gd name="connsiteX54" fmla="*/ 1876479 w 2369148"/>
              <a:gd name="connsiteY54" fmla="*/ 971550 h 1685925"/>
              <a:gd name="connsiteX55" fmla="*/ 1862192 w 2369148"/>
              <a:gd name="connsiteY55" fmla="*/ 981075 h 1685925"/>
              <a:gd name="connsiteX56" fmla="*/ 1886004 w 2369148"/>
              <a:gd name="connsiteY56" fmla="*/ 1014412 h 1685925"/>
              <a:gd name="connsiteX57" fmla="*/ 1695504 w 2369148"/>
              <a:gd name="connsiteY57" fmla="*/ 1123950 h 1685925"/>
              <a:gd name="connsiteX58" fmla="*/ 1690742 w 2369148"/>
              <a:gd name="connsiteY58" fmla="*/ 1147762 h 1685925"/>
              <a:gd name="connsiteX59" fmla="*/ 1695504 w 2369148"/>
              <a:gd name="connsiteY59" fmla="*/ 1166812 h 1685925"/>
              <a:gd name="connsiteX60" fmla="*/ 1795517 w 2369148"/>
              <a:gd name="connsiteY60" fmla="*/ 1200150 h 1685925"/>
              <a:gd name="connsiteX61" fmla="*/ 1852667 w 2369148"/>
              <a:gd name="connsiteY61" fmla="*/ 1223962 h 1685925"/>
              <a:gd name="connsiteX62" fmla="*/ 1862192 w 2369148"/>
              <a:gd name="connsiteY62" fmla="*/ 1257300 h 1685925"/>
              <a:gd name="connsiteX63" fmla="*/ 1871717 w 2369148"/>
              <a:gd name="connsiteY63" fmla="*/ 1295400 h 1685925"/>
              <a:gd name="connsiteX64" fmla="*/ 2047929 w 2369148"/>
              <a:gd name="connsiteY64" fmla="*/ 1223962 h 1685925"/>
              <a:gd name="connsiteX65" fmla="*/ 1981254 w 2369148"/>
              <a:gd name="connsiteY65" fmla="*/ 1671637 h 1685925"/>
              <a:gd name="connsiteX66" fmla="*/ 2038404 w 2369148"/>
              <a:gd name="connsiteY66" fmla="*/ 1685925 h 1685925"/>
              <a:gd name="connsiteX67" fmla="*/ 2233667 w 2369148"/>
              <a:gd name="connsiteY67" fmla="*/ 1643062 h 1685925"/>
              <a:gd name="connsiteX68" fmla="*/ 2257479 w 2369148"/>
              <a:gd name="connsiteY68" fmla="*/ 1624012 h 1685925"/>
              <a:gd name="connsiteX69" fmla="*/ 2267004 w 2369148"/>
              <a:gd name="connsiteY69" fmla="*/ 966787 h 1685925"/>
              <a:gd name="connsiteX70" fmla="*/ 2290817 w 2369148"/>
              <a:gd name="connsiteY70" fmla="*/ 519112 h 1685925"/>
              <a:gd name="connsiteX71" fmla="*/ 2233667 w 2369148"/>
              <a:gd name="connsiteY71" fmla="*/ 371475 h 1685925"/>
              <a:gd name="connsiteX72" fmla="*/ 2147942 w 2369148"/>
              <a:gd name="connsiteY72" fmla="*/ 166687 h 1685925"/>
              <a:gd name="connsiteX73" fmla="*/ 2066979 w 2369148"/>
              <a:gd name="connsiteY73" fmla="*/ 119062 h 1685925"/>
              <a:gd name="connsiteX74" fmla="*/ 1852667 w 2369148"/>
              <a:gd name="connsiteY74" fmla="*/ 90487 h 1685925"/>
              <a:gd name="connsiteX75" fmla="*/ 1600254 w 2369148"/>
              <a:gd name="connsiteY75" fmla="*/ 52387 h 1685925"/>
              <a:gd name="connsiteX76" fmla="*/ 1476429 w 2369148"/>
              <a:gd name="connsiteY76" fmla="*/ 19050 h 1685925"/>
              <a:gd name="connsiteX77" fmla="*/ 1400229 w 2369148"/>
              <a:gd name="connsiteY77" fmla="*/ 0 h 1685925"/>
              <a:gd name="connsiteX78" fmla="*/ 1043042 w 2369148"/>
              <a:gd name="connsiteY78" fmla="*/ 4762 h 1685925"/>
              <a:gd name="connsiteX79" fmla="*/ 962079 w 2369148"/>
              <a:gd name="connsiteY79" fmla="*/ 14287 h 1685925"/>
              <a:gd name="connsiteX0" fmla="*/ 962079 w 2369148"/>
              <a:gd name="connsiteY0" fmla="*/ 14287 h 1685925"/>
              <a:gd name="connsiteX1" fmla="*/ 928742 w 2369148"/>
              <a:gd name="connsiteY1" fmla="*/ 19050 h 1685925"/>
              <a:gd name="connsiteX2" fmla="*/ 390579 w 2369148"/>
              <a:gd name="connsiteY2" fmla="*/ 176212 h 1685925"/>
              <a:gd name="connsiteX3" fmla="*/ 200079 w 2369148"/>
              <a:gd name="connsiteY3" fmla="*/ 309562 h 1685925"/>
              <a:gd name="connsiteX4" fmla="*/ 85779 w 2369148"/>
              <a:gd name="connsiteY4" fmla="*/ 442912 h 1685925"/>
              <a:gd name="connsiteX5" fmla="*/ 61967 w 2369148"/>
              <a:gd name="connsiteY5" fmla="*/ 509587 h 1685925"/>
              <a:gd name="connsiteX6" fmla="*/ 47679 w 2369148"/>
              <a:gd name="connsiteY6" fmla="*/ 709612 h 1685925"/>
              <a:gd name="connsiteX7" fmla="*/ 28629 w 2369148"/>
              <a:gd name="connsiteY7" fmla="*/ 766762 h 1685925"/>
              <a:gd name="connsiteX8" fmla="*/ 14342 w 2369148"/>
              <a:gd name="connsiteY8" fmla="*/ 833437 h 1685925"/>
              <a:gd name="connsiteX9" fmla="*/ 9579 w 2369148"/>
              <a:gd name="connsiteY9" fmla="*/ 1019175 h 1685925"/>
              <a:gd name="connsiteX10" fmla="*/ 9579 w 2369148"/>
              <a:gd name="connsiteY10" fmla="*/ 1252537 h 1685925"/>
              <a:gd name="connsiteX11" fmla="*/ 61967 w 2369148"/>
              <a:gd name="connsiteY11" fmla="*/ 1414462 h 1685925"/>
              <a:gd name="connsiteX12" fmla="*/ 171504 w 2369148"/>
              <a:gd name="connsiteY12" fmla="*/ 1481137 h 1685925"/>
              <a:gd name="connsiteX13" fmla="*/ 257229 w 2369148"/>
              <a:gd name="connsiteY13" fmla="*/ 1524000 h 1685925"/>
              <a:gd name="connsiteX14" fmla="*/ 366767 w 2369148"/>
              <a:gd name="connsiteY14" fmla="*/ 1485900 h 1685925"/>
              <a:gd name="connsiteX15" fmla="*/ 433442 w 2369148"/>
              <a:gd name="connsiteY15" fmla="*/ 1395412 h 1685925"/>
              <a:gd name="connsiteX16" fmla="*/ 481067 w 2369148"/>
              <a:gd name="connsiteY16" fmla="*/ 1314450 h 1685925"/>
              <a:gd name="connsiteX17" fmla="*/ 509642 w 2369148"/>
              <a:gd name="connsiteY17" fmla="*/ 1276350 h 1685925"/>
              <a:gd name="connsiteX18" fmla="*/ 552504 w 2369148"/>
              <a:gd name="connsiteY18" fmla="*/ 1209675 h 1685925"/>
              <a:gd name="connsiteX19" fmla="*/ 633467 w 2369148"/>
              <a:gd name="connsiteY19" fmla="*/ 1143000 h 1685925"/>
              <a:gd name="connsiteX20" fmla="*/ 652517 w 2369148"/>
              <a:gd name="connsiteY20" fmla="*/ 1119187 h 1685925"/>
              <a:gd name="connsiteX21" fmla="*/ 757292 w 2369148"/>
              <a:gd name="connsiteY21" fmla="*/ 1062037 h 1685925"/>
              <a:gd name="connsiteX22" fmla="*/ 790629 w 2369148"/>
              <a:gd name="connsiteY22" fmla="*/ 1057275 h 1685925"/>
              <a:gd name="connsiteX23" fmla="*/ 819204 w 2369148"/>
              <a:gd name="connsiteY23" fmla="*/ 1028700 h 1685925"/>
              <a:gd name="connsiteX24" fmla="*/ 843017 w 2369148"/>
              <a:gd name="connsiteY24" fmla="*/ 1014412 h 1685925"/>
              <a:gd name="connsiteX25" fmla="*/ 862067 w 2369148"/>
              <a:gd name="connsiteY25" fmla="*/ 962025 h 1685925"/>
              <a:gd name="connsiteX26" fmla="*/ 885879 w 2369148"/>
              <a:gd name="connsiteY26" fmla="*/ 938212 h 1685925"/>
              <a:gd name="connsiteX27" fmla="*/ 909692 w 2369148"/>
              <a:gd name="connsiteY27" fmla="*/ 904875 h 1685925"/>
              <a:gd name="connsiteX28" fmla="*/ 928742 w 2369148"/>
              <a:gd name="connsiteY28" fmla="*/ 881062 h 1685925"/>
              <a:gd name="connsiteX29" fmla="*/ 904929 w 2369148"/>
              <a:gd name="connsiteY29" fmla="*/ 642937 h 1685925"/>
              <a:gd name="connsiteX30" fmla="*/ 1019229 w 2369148"/>
              <a:gd name="connsiteY30" fmla="*/ 661987 h 1685925"/>
              <a:gd name="connsiteX31" fmla="*/ 1033517 w 2369148"/>
              <a:gd name="connsiteY31" fmla="*/ 685800 h 1685925"/>
              <a:gd name="connsiteX32" fmla="*/ 1043042 w 2369148"/>
              <a:gd name="connsiteY32" fmla="*/ 781050 h 1685925"/>
              <a:gd name="connsiteX33" fmla="*/ 1066854 w 2369148"/>
              <a:gd name="connsiteY33" fmla="*/ 800100 h 1685925"/>
              <a:gd name="connsiteX34" fmla="*/ 1085904 w 2369148"/>
              <a:gd name="connsiteY34" fmla="*/ 828675 h 1685925"/>
              <a:gd name="connsiteX35" fmla="*/ 1090667 w 2369148"/>
              <a:gd name="connsiteY35" fmla="*/ 842962 h 1685925"/>
              <a:gd name="connsiteX36" fmla="*/ 1124004 w 2369148"/>
              <a:gd name="connsiteY36" fmla="*/ 857250 h 1685925"/>
              <a:gd name="connsiteX37" fmla="*/ 1128767 w 2369148"/>
              <a:gd name="connsiteY37" fmla="*/ 895350 h 1685925"/>
              <a:gd name="connsiteX38" fmla="*/ 1195442 w 2369148"/>
              <a:gd name="connsiteY38" fmla="*/ 895350 h 1685925"/>
              <a:gd name="connsiteX39" fmla="*/ 1219254 w 2369148"/>
              <a:gd name="connsiteY39" fmla="*/ 890587 h 1685925"/>
              <a:gd name="connsiteX40" fmla="*/ 1252592 w 2369148"/>
              <a:gd name="connsiteY40" fmla="*/ 885825 h 1685925"/>
              <a:gd name="connsiteX41" fmla="*/ 1285929 w 2369148"/>
              <a:gd name="connsiteY41" fmla="*/ 795337 h 1685925"/>
              <a:gd name="connsiteX42" fmla="*/ 1300217 w 2369148"/>
              <a:gd name="connsiteY42" fmla="*/ 776287 h 1685925"/>
              <a:gd name="connsiteX43" fmla="*/ 1404992 w 2369148"/>
              <a:gd name="connsiteY43" fmla="*/ 809625 h 1685925"/>
              <a:gd name="connsiteX44" fmla="*/ 1595492 w 2369148"/>
              <a:gd name="connsiteY44" fmla="*/ 766762 h 1685925"/>
              <a:gd name="connsiteX45" fmla="*/ 1633592 w 2369148"/>
              <a:gd name="connsiteY45" fmla="*/ 790575 h 1685925"/>
              <a:gd name="connsiteX46" fmla="*/ 1676454 w 2369148"/>
              <a:gd name="connsiteY46" fmla="*/ 814387 h 1685925"/>
              <a:gd name="connsiteX47" fmla="*/ 1557392 w 2369148"/>
              <a:gd name="connsiteY47" fmla="*/ 838200 h 1685925"/>
              <a:gd name="connsiteX48" fmla="*/ 1533579 w 2369148"/>
              <a:gd name="connsiteY48" fmla="*/ 852487 h 1685925"/>
              <a:gd name="connsiteX49" fmla="*/ 1452617 w 2369148"/>
              <a:gd name="connsiteY49" fmla="*/ 857250 h 1685925"/>
              <a:gd name="connsiteX50" fmla="*/ 1505004 w 2369148"/>
              <a:gd name="connsiteY50" fmla="*/ 890587 h 1685925"/>
              <a:gd name="connsiteX51" fmla="*/ 1957442 w 2369148"/>
              <a:gd name="connsiteY51" fmla="*/ 900112 h 1685925"/>
              <a:gd name="connsiteX52" fmla="*/ 1962204 w 2369148"/>
              <a:gd name="connsiteY52" fmla="*/ 919162 h 1685925"/>
              <a:gd name="connsiteX53" fmla="*/ 1933629 w 2369148"/>
              <a:gd name="connsiteY53" fmla="*/ 966787 h 1685925"/>
              <a:gd name="connsiteX54" fmla="*/ 1876479 w 2369148"/>
              <a:gd name="connsiteY54" fmla="*/ 971550 h 1685925"/>
              <a:gd name="connsiteX55" fmla="*/ 1862192 w 2369148"/>
              <a:gd name="connsiteY55" fmla="*/ 981075 h 1685925"/>
              <a:gd name="connsiteX56" fmla="*/ 1886004 w 2369148"/>
              <a:gd name="connsiteY56" fmla="*/ 1014412 h 1685925"/>
              <a:gd name="connsiteX57" fmla="*/ 1695504 w 2369148"/>
              <a:gd name="connsiteY57" fmla="*/ 1123950 h 1685925"/>
              <a:gd name="connsiteX58" fmla="*/ 1690742 w 2369148"/>
              <a:gd name="connsiteY58" fmla="*/ 1147762 h 1685925"/>
              <a:gd name="connsiteX59" fmla="*/ 1695504 w 2369148"/>
              <a:gd name="connsiteY59" fmla="*/ 1166812 h 1685925"/>
              <a:gd name="connsiteX60" fmla="*/ 1795517 w 2369148"/>
              <a:gd name="connsiteY60" fmla="*/ 1200150 h 1685925"/>
              <a:gd name="connsiteX61" fmla="*/ 1852667 w 2369148"/>
              <a:gd name="connsiteY61" fmla="*/ 1223962 h 1685925"/>
              <a:gd name="connsiteX62" fmla="*/ 1862192 w 2369148"/>
              <a:gd name="connsiteY62" fmla="*/ 1257300 h 1685925"/>
              <a:gd name="connsiteX63" fmla="*/ 1871717 w 2369148"/>
              <a:gd name="connsiteY63" fmla="*/ 1295400 h 1685925"/>
              <a:gd name="connsiteX64" fmla="*/ 2047929 w 2369148"/>
              <a:gd name="connsiteY64" fmla="*/ 1223962 h 1685925"/>
              <a:gd name="connsiteX65" fmla="*/ 2038404 w 2369148"/>
              <a:gd name="connsiteY65" fmla="*/ 1685925 h 1685925"/>
              <a:gd name="connsiteX66" fmla="*/ 2233667 w 2369148"/>
              <a:gd name="connsiteY66" fmla="*/ 1643062 h 1685925"/>
              <a:gd name="connsiteX67" fmla="*/ 2257479 w 2369148"/>
              <a:gd name="connsiteY67" fmla="*/ 1624012 h 1685925"/>
              <a:gd name="connsiteX68" fmla="*/ 2267004 w 2369148"/>
              <a:gd name="connsiteY68" fmla="*/ 966787 h 1685925"/>
              <a:gd name="connsiteX69" fmla="*/ 2290817 w 2369148"/>
              <a:gd name="connsiteY69" fmla="*/ 519112 h 1685925"/>
              <a:gd name="connsiteX70" fmla="*/ 2233667 w 2369148"/>
              <a:gd name="connsiteY70" fmla="*/ 371475 h 1685925"/>
              <a:gd name="connsiteX71" fmla="*/ 2147942 w 2369148"/>
              <a:gd name="connsiteY71" fmla="*/ 166687 h 1685925"/>
              <a:gd name="connsiteX72" fmla="*/ 2066979 w 2369148"/>
              <a:gd name="connsiteY72" fmla="*/ 119062 h 1685925"/>
              <a:gd name="connsiteX73" fmla="*/ 1852667 w 2369148"/>
              <a:gd name="connsiteY73" fmla="*/ 90487 h 1685925"/>
              <a:gd name="connsiteX74" fmla="*/ 1600254 w 2369148"/>
              <a:gd name="connsiteY74" fmla="*/ 52387 h 1685925"/>
              <a:gd name="connsiteX75" fmla="*/ 1476429 w 2369148"/>
              <a:gd name="connsiteY75" fmla="*/ 19050 h 1685925"/>
              <a:gd name="connsiteX76" fmla="*/ 1400229 w 2369148"/>
              <a:gd name="connsiteY76" fmla="*/ 0 h 1685925"/>
              <a:gd name="connsiteX77" fmla="*/ 1043042 w 2369148"/>
              <a:gd name="connsiteY77" fmla="*/ 4762 h 1685925"/>
              <a:gd name="connsiteX78" fmla="*/ 962079 w 2369148"/>
              <a:gd name="connsiteY78" fmla="*/ 14287 h 1685925"/>
              <a:gd name="connsiteX0" fmla="*/ 962079 w 2369148"/>
              <a:gd name="connsiteY0" fmla="*/ 14287 h 1643062"/>
              <a:gd name="connsiteX1" fmla="*/ 928742 w 2369148"/>
              <a:gd name="connsiteY1" fmla="*/ 19050 h 1643062"/>
              <a:gd name="connsiteX2" fmla="*/ 390579 w 2369148"/>
              <a:gd name="connsiteY2" fmla="*/ 176212 h 1643062"/>
              <a:gd name="connsiteX3" fmla="*/ 200079 w 2369148"/>
              <a:gd name="connsiteY3" fmla="*/ 309562 h 1643062"/>
              <a:gd name="connsiteX4" fmla="*/ 85779 w 2369148"/>
              <a:gd name="connsiteY4" fmla="*/ 442912 h 1643062"/>
              <a:gd name="connsiteX5" fmla="*/ 61967 w 2369148"/>
              <a:gd name="connsiteY5" fmla="*/ 509587 h 1643062"/>
              <a:gd name="connsiteX6" fmla="*/ 47679 w 2369148"/>
              <a:gd name="connsiteY6" fmla="*/ 709612 h 1643062"/>
              <a:gd name="connsiteX7" fmla="*/ 28629 w 2369148"/>
              <a:gd name="connsiteY7" fmla="*/ 766762 h 1643062"/>
              <a:gd name="connsiteX8" fmla="*/ 14342 w 2369148"/>
              <a:gd name="connsiteY8" fmla="*/ 833437 h 1643062"/>
              <a:gd name="connsiteX9" fmla="*/ 9579 w 2369148"/>
              <a:gd name="connsiteY9" fmla="*/ 1019175 h 1643062"/>
              <a:gd name="connsiteX10" fmla="*/ 9579 w 2369148"/>
              <a:gd name="connsiteY10" fmla="*/ 1252537 h 1643062"/>
              <a:gd name="connsiteX11" fmla="*/ 61967 w 2369148"/>
              <a:gd name="connsiteY11" fmla="*/ 1414462 h 1643062"/>
              <a:gd name="connsiteX12" fmla="*/ 171504 w 2369148"/>
              <a:gd name="connsiteY12" fmla="*/ 1481137 h 1643062"/>
              <a:gd name="connsiteX13" fmla="*/ 257229 w 2369148"/>
              <a:gd name="connsiteY13" fmla="*/ 1524000 h 1643062"/>
              <a:gd name="connsiteX14" fmla="*/ 366767 w 2369148"/>
              <a:gd name="connsiteY14" fmla="*/ 1485900 h 1643062"/>
              <a:gd name="connsiteX15" fmla="*/ 433442 w 2369148"/>
              <a:gd name="connsiteY15" fmla="*/ 1395412 h 1643062"/>
              <a:gd name="connsiteX16" fmla="*/ 481067 w 2369148"/>
              <a:gd name="connsiteY16" fmla="*/ 1314450 h 1643062"/>
              <a:gd name="connsiteX17" fmla="*/ 509642 w 2369148"/>
              <a:gd name="connsiteY17" fmla="*/ 1276350 h 1643062"/>
              <a:gd name="connsiteX18" fmla="*/ 552504 w 2369148"/>
              <a:gd name="connsiteY18" fmla="*/ 1209675 h 1643062"/>
              <a:gd name="connsiteX19" fmla="*/ 633467 w 2369148"/>
              <a:gd name="connsiteY19" fmla="*/ 1143000 h 1643062"/>
              <a:gd name="connsiteX20" fmla="*/ 652517 w 2369148"/>
              <a:gd name="connsiteY20" fmla="*/ 1119187 h 1643062"/>
              <a:gd name="connsiteX21" fmla="*/ 757292 w 2369148"/>
              <a:gd name="connsiteY21" fmla="*/ 1062037 h 1643062"/>
              <a:gd name="connsiteX22" fmla="*/ 790629 w 2369148"/>
              <a:gd name="connsiteY22" fmla="*/ 1057275 h 1643062"/>
              <a:gd name="connsiteX23" fmla="*/ 819204 w 2369148"/>
              <a:gd name="connsiteY23" fmla="*/ 1028700 h 1643062"/>
              <a:gd name="connsiteX24" fmla="*/ 843017 w 2369148"/>
              <a:gd name="connsiteY24" fmla="*/ 1014412 h 1643062"/>
              <a:gd name="connsiteX25" fmla="*/ 862067 w 2369148"/>
              <a:gd name="connsiteY25" fmla="*/ 962025 h 1643062"/>
              <a:gd name="connsiteX26" fmla="*/ 885879 w 2369148"/>
              <a:gd name="connsiteY26" fmla="*/ 938212 h 1643062"/>
              <a:gd name="connsiteX27" fmla="*/ 909692 w 2369148"/>
              <a:gd name="connsiteY27" fmla="*/ 904875 h 1643062"/>
              <a:gd name="connsiteX28" fmla="*/ 928742 w 2369148"/>
              <a:gd name="connsiteY28" fmla="*/ 881062 h 1643062"/>
              <a:gd name="connsiteX29" fmla="*/ 904929 w 2369148"/>
              <a:gd name="connsiteY29" fmla="*/ 642937 h 1643062"/>
              <a:gd name="connsiteX30" fmla="*/ 1019229 w 2369148"/>
              <a:gd name="connsiteY30" fmla="*/ 661987 h 1643062"/>
              <a:gd name="connsiteX31" fmla="*/ 1033517 w 2369148"/>
              <a:gd name="connsiteY31" fmla="*/ 685800 h 1643062"/>
              <a:gd name="connsiteX32" fmla="*/ 1043042 w 2369148"/>
              <a:gd name="connsiteY32" fmla="*/ 781050 h 1643062"/>
              <a:gd name="connsiteX33" fmla="*/ 1066854 w 2369148"/>
              <a:gd name="connsiteY33" fmla="*/ 800100 h 1643062"/>
              <a:gd name="connsiteX34" fmla="*/ 1085904 w 2369148"/>
              <a:gd name="connsiteY34" fmla="*/ 828675 h 1643062"/>
              <a:gd name="connsiteX35" fmla="*/ 1090667 w 2369148"/>
              <a:gd name="connsiteY35" fmla="*/ 842962 h 1643062"/>
              <a:gd name="connsiteX36" fmla="*/ 1124004 w 2369148"/>
              <a:gd name="connsiteY36" fmla="*/ 857250 h 1643062"/>
              <a:gd name="connsiteX37" fmla="*/ 1128767 w 2369148"/>
              <a:gd name="connsiteY37" fmla="*/ 895350 h 1643062"/>
              <a:gd name="connsiteX38" fmla="*/ 1195442 w 2369148"/>
              <a:gd name="connsiteY38" fmla="*/ 895350 h 1643062"/>
              <a:gd name="connsiteX39" fmla="*/ 1219254 w 2369148"/>
              <a:gd name="connsiteY39" fmla="*/ 890587 h 1643062"/>
              <a:gd name="connsiteX40" fmla="*/ 1252592 w 2369148"/>
              <a:gd name="connsiteY40" fmla="*/ 885825 h 1643062"/>
              <a:gd name="connsiteX41" fmla="*/ 1285929 w 2369148"/>
              <a:gd name="connsiteY41" fmla="*/ 795337 h 1643062"/>
              <a:gd name="connsiteX42" fmla="*/ 1300217 w 2369148"/>
              <a:gd name="connsiteY42" fmla="*/ 776287 h 1643062"/>
              <a:gd name="connsiteX43" fmla="*/ 1404992 w 2369148"/>
              <a:gd name="connsiteY43" fmla="*/ 809625 h 1643062"/>
              <a:gd name="connsiteX44" fmla="*/ 1595492 w 2369148"/>
              <a:gd name="connsiteY44" fmla="*/ 766762 h 1643062"/>
              <a:gd name="connsiteX45" fmla="*/ 1633592 w 2369148"/>
              <a:gd name="connsiteY45" fmla="*/ 790575 h 1643062"/>
              <a:gd name="connsiteX46" fmla="*/ 1676454 w 2369148"/>
              <a:gd name="connsiteY46" fmla="*/ 814387 h 1643062"/>
              <a:gd name="connsiteX47" fmla="*/ 1557392 w 2369148"/>
              <a:gd name="connsiteY47" fmla="*/ 838200 h 1643062"/>
              <a:gd name="connsiteX48" fmla="*/ 1533579 w 2369148"/>
              <a:gd name="connsiteY48" fmla="*/ 852487 h 1643062"/>
              <a:gd name="connsiteX49" fmla="*/ 1452617 w 2369148"/>
              <a:gd name="connsiteY49" fmla="*/ 857250 h 1643062"/>
              <a:gd name="connsiteX50" fmla="*/ 1505004 w 2369148"/>
              <a:gd name="connsiteY50" fmla="*/ 890587 h 1643062"/>
              <a:gd name="connsiteX51" fmla="*/ 1957442 w 2369148"/>
              <a:gd name="connsiteY51" fmla="*/ 900112 h 1643062"/>
              <a:gd name="connsiteX52" fmla="*/ 1962204 w 2369148"/>
              <a:gd name="connsiteY52" fmla="*/ 919162 h 1643062"/>
              <a:gd name="connsiteX53" fmla="*/ 1933629 w 2369148"/>
              <a:gd name="connsiteY53" fmla="*/ 966787 h 1643062"/>
              <a:gd name="connsiteX54" fmla="*/ 1876479 w 2369148"/>
              <a:gd name="connsiteY54" fmla="*/ 971550 h 1643062"/>
              <a:gd name="connsiteX55" fmla="*/ 1862192 w 2369148"/>
              <a:gd name="connsiteY55" fmla="*/ 981075 h 1643062"/>
              <a:gd name="connsiteX56" fmla="*/ 1886004 w 2369148"/>
              <a:gd name="connsiteY56" fmla="*/ 1014412 h 1643062"/>
              <a:gd name="connsiteX57" fmla="*/ 1695504 w 2369148"/>
              <a:gd name="connsiteY57" fmla="*/ 1123950 h 1643062"/>
              <a:gd name="connsiteX58" fmla="*/ 1690742 w 2369148"/>
              <a:gd name="connsiteY58" fmla="*/ 1147762 h 1643062"/>
              <a:gd name="connsiteX59" fmla="*/ 1695504 w 2369148"/>
              <a:gd name="connsiteY59" fmla="*/ 1166812 h 1643062"/>
              <a:gd name="connsiteX60" fmla="*/ 1795517 w 2369148"/>
              <a:gd name="connsiteY60" fmla="*/ 1200150 h 1643062"/>
              <a:gd name="connsiteX61" fmla="*/ 1852667 w 2369148"/>
              <a:gd name="connsiteY61" fmla="*/ 1223962 h 1643062"/>
              <a:gd name="connsiteX62" fmla="*/ 1862192 w 2369148"/>
              <a:gd name="connsiteY62" fmla="*/ 1257300 h 1643062"/>
              <a:gd name="connsiteX63" fmla="*/ 1871717 w 2369148"/>
              <a:gd name="connsiteY63" fmla="*/ 1295400 h 1643062"/>
              <a:gd name="connsiteX64" fmla="*/ 2047929 w 2369148"/>
              <a:gd name="connsiteY64" fmla="*/ 1223962 h 1643062"/>
              <a:gd name="connsiteX65" fmla="*/ 2233667 w 2369148"/>
              <a:gd name="connsiteY65" fmla="*/ 1643062 h 1643062"/>
              <a:gd name="connsiteX66" fmla="*/ 2257479 w 2369148"/>
              <a:gd name="connsiteY66" fmla="*/ 1624012 h 1643062"/>
              <a:gd name="connsiteX67" fmla="*/ 2267004 w 2369148"/>
              <a:gd name="connsiteY67" fmla="*/ 966787 h 1643062"/>
              <a:gd name="connsiteX68" fmla="*/ 2290817 w 2369148"/>
              <a:gd name="connsiteY68" fmla="*/ 519112 h 1643062"/>
              <a:gd name="connsiteX69" fmla="*/ 2233667 w 2369148"/>
              <a:gd name="connsiteY69" fmla="*/ 371475 h 1643062"/>
              <a:gd name="connsiteX70" fmla="*/ 2147942 w 2369148"/>
              <a:gd name="connsiteY70" fmla="*/ 166687 h 1643062"/>
              <a:gd name="connsiteX71" fmla="*/ 2066979 w 2369148"/>
              <a:gd name="connsiteY71" fmla="*/ 119062 h 1643062"/>
              <a:gd name="connsiteX72" fmla="*/ 1852667 w 2369148"/>
              <a:gd name="connsiteY72" fmla="*/ 90487 h 1643062"/>
              <a:gd name="connsiteX73" fmla="*/ 1600254 w 2369148"/>
              <a:gd name="connsiteY73" fmla="*/ 52387 h 1643062"/>
              <a:gd name="connsiteX74" fmla="*/ 1476429 w 2369148"/>
              <a:gd name="connsiteY74" fmla="*/ 19050 h 1643062"/>
              <a:gd name="connsiteX75" fmla="*/ 1400229 w 2369148"/>
              <a:gd name="connsiteY75" fmla="*/ 0 h 1643062"/>
              <a:gd name="connsiteX76" fmla="*/ 1043042 w 2369148"/>
              <a:gd name="connsiteY76" fmla="*/ 4762 h 1643062"/>
              <a:gd name="connsiteX77" fmla="*/ 962079 w 2369148"/>
              <a:gd name="connsiteY77" fmla="*/ 14287 h 1643062"/>
              <a:gd name="connsiteX0" fmla="*/ 962079 w 2369148"/>
              <a:gd name="connsiteY0" fmla="*/ 14287 h 1666875"/>
              <a:gd name="connsiteX1" fmla="*/ 928742 w 2369148"/>
              <a:gd name="connsiteY1" fmla="*/ 19050 h 1666875"/>
              <a:gd name="connsiteX2" fmla="*/ 390579 w 2369148"/>
              <a:gd name="connsiteY2" fmla="*/ 176212 h 1666875"/>
              <a:gd name="connsiteX3" fmla="*/ 200079 w 2369148"/>
              <a:gd name="connsiteY3" fmla="*/ 309562 h 1666875"/>
              <a:gd name="connsiteX4" fmla="*/ 85779 w 2369148"/>
              <a:gd name="connsiteY4" fmla="*/ 442912 h 1666875"/>
              <a:gd name="connsiteX5" fmla="*/ 61967 w 2369148"/>
              <a:gd name="connsiteY5" fmla="*/ 509587 h 1666875"/>
              <a:gd name="connsiteX6" fmla="*/ 47679 w 2369148"/>
              <a:gd name="connsiteY6" fmla="*/ 709612 h 1666875"/>
              <a:gd name="connsiteX7" fmla="*/ 28629 w 2369148"/>
              <a:gd name="connsiteY7" fmla="*/ 766762 h 1666875"/>
              <a:gd name="connsiteX8" fmla="*/ 14342 w 2369148"/>
              <a:gd name="connsiteY8" fmla="*/ 833437 h 1666875"/>
              <a:gd name="connsiteX9" fmla="*/ 9579 w 2369148"/>
              <a:gd name="connsiteY9" fmla="*/ 1019175 h 1666875"/>
              <a:gd name="connsiteX10" fmla="*/ 9579 w 2369148"/>
              <a:gd name="connsiteY10" fmla="*/ 1252537 h 1666875"/>
              <a:gd name="connsiteX11" fmla="*/ 61967 w 2369148"/>
              <a:gd name="connsiteY11" fmla="*/ 1414462 h 1666875"/>
              <a:gd name="connsiteX12" fmla="*/ 171504 w 2369148"/>
              <a:gd name="connsiteY12" fmla="*/ 1481137 h 1666875"/>
              <a:gd name="connsiteX13" fmla="*/ 257229 w 2369148"/>
              <a:gd name="connsiteY13" fmla="*/ 1524000 h 1666875"/>
              <a:gd name="connsiteX14" fmla="*/ 366767 w 2369148"/>
              <a:gd name="connsiteY14" fmla="*/ 1485900 h 1666875"/>
              <a:gd name="connsiteX15" fmla="*/ 433442 w 2369148"/>
              <a:gd name="connsiteY15" fmla="*/ 1395412 h 1666875"/>
              <a:gd name="connsiteX16" fmla="*/ 481067 w 2369148"/>
              <a:gd name="connsiteY16" fmla="*/ 1314450 h 1666875"/>
              <a:gd name="connsiteX17" fmla="*/ 509642 w 2369148"/>
              <a:gd name="connsiteY17" fmla="*/ 1276350 h 1666875"/>
              <a:gd name="connsiteX18" fmla="*/ 552504 w 2369148"/>
              <a:gd name="connsiteY18" fmla="*/ 1209675 h 1666875"/>
              <a:gd name="connsiteX19" fmla="*/ 633467 w 2369148"/>
              <a:gd name="connsiteY19" fmla="*/ 1143000 h 1666875"/>
              <a:gd name="connsiteX20" fmla="*/ 652517 w 2369148"/>
              <a:gd name="connsiteY20" fmla="*/ 1119187 h 1666875"/>
              <a:gd name="connsiteX21" fmla="*/ 757292 w 2369148"/>
              <a:gd name="connsiteY21" fmla="*/ 1062037 h 1666875"/>
              <a:gd name="connsiteX22" fmla="*/ 790629 w 2369148"/>
              <a:gd name="connsiteY22" fmla="*/ 1057275 h 1666875"/>
              <a:gd name="connsiteX23" fmla="*/ 819204 w 2369148"/>
              <a:gd name="connsiteY23" fmla="*/ 1028700 h 1666875"/>
              <a:gd name="connsiteX24" fmla="*/ 843017 w 2369148"/>
              <a:gd name="connsiteY24" fmla="*/ 1014412 h 1666875"/>
              <a:gd name="connsiteX25" fmla="*/ 862067 w 2369148"/>
              <a:gd name="connsiteY25" fmla="*/ 962025 h 1666875"/>
              <a:gd name="connsiteX26" fmla="*/ 885879 w 2369148"/>
              <a:gd name="connsiteY26" fmla="*/ 938212 h 1666875"/>
              <a:gd name="connsiteX27" fmla="*/ 909692 w 2369148"/>
              <a:gd name="connsiteY27" fmla="*/ 904875 h 1666875"/>
              <a:gd name="connsiteX28" fmla="*/ 928742 w 2369148"/>
              <a:gd name="connsiteY28" fmla="*/ 881062 h 1666875"/>
              <a:gd name="connsiteX29" fmla="*/ 904929 w 2369148"/>
              <a:gd name="connsiteY29" fmla="*/ 642937 h 1666875"/>
              <a:gd name="connsiteX30" fmla="*/ 1019229 w 2369148"/>
              <a:gd name="connsiteY30" fmla="*/ 661987 h 1666875"/>
              <a:gd name="connsiteX31" fmla="*/ 1033517 w 2369148"/>
              <a:gd name="connsiteY31" fmla="*/ 685800 h 1666875"/>
              <a:gd name="connsiteX32" fmla="*/ 1043042 w 2369148"/>
              <a:gd name="connsiteY32" fmla="*/ 781050 h 1666875"/>
              <a:gd name="connsiteX33" fmla="*/ 1066854 w 2369148"/>
              <a:gd name="connsiteY33" fmla="*/ 800100 h 1666875"/>
              <a:gd name="connsiteX34" fmla="*/ 1085904 w 2369148"/>
              <a:gd name="connsiteY34" fmla="*/ 828675 h 1666875"/>
              <a:gd name="connsiteX35" fmla="*/ 1090667 w 2369148"/>
              <a:gd name="connsiteY35" fmla="*/ 842962 h 1666875"/>
              <a:gd name="connsiteX36" fmla="*/ 1124004 w 2369148"/>
              <a:gd name="connsiteY36" fmla="*/ 857250 h 1666875"/>
              <a:gd name="connsiteX37" fmla="*/ 1128767 w 2369148"/>
              <a:gd name="connsiteY37" fmla="*/ 895350 h 1666875"/>
              <a:gd name="connsiteX38" fmla="*/ 1195442 w 2369148"/>
              <a:gd name="connsiteY38" fmla="*/ 895350 h 1666875"/>
              <a:gd name="connsiteX39" fmla="*/ 1219254 w 2369148"/>
              <a:gd name="connsiteY39" fmla="*/ 890587 h 1666875"/>
              <a:gd name="connsiteX40" fmla="*/ 1252592 w 2369148"/>
              <a:gd name="connsiteY40" fmla="*/ 885825 h 1666875"/>
              <a:gd name="connsiteX41" fmla="*/ 1285929 w 2369148"/>
              <a:gd name="connsiteY41" fmla="*/ 795337 h 1666875"/>
              <a:gd name="connsiteX42" fmla="*/ 1300217 w 2369148"/>
              <a:gd name="connsiteY42" fmla="*/ 776287 h 1666875"/>
              <a:gd name="connsiteX43" fmla="*/ 1404992 w 2369148"/>
              <a:gd name="connsiteY43" fmla="*/ 809625 h 1666875"/>
              <a:gd name="connsiteX44" fmla="*/ 1595492 w 2369148"/>
              <a:gd name="connsiteY44" fmla="*/ 766762 h 1666875"/>
              <a:gd name="connsiteX45" fmla="*/ 1633592 w 2369148"/>
              <a:gd name="connsiteY45" fmla="*/ 790575 h 1666875"/>
              <a:gd name="connsiteX46" fmla="*/ 1676454 w 2369148"/>
              <a:gd name="connsiteY46" fmla="*/ 814387 h 1666875"/>
              <a:gd name="connsiteX47" fmla="*/ 1557392 w 2369148"/>
              <a:gd name="connsiteY47" fmla="*/ 838200 h 1666875"/>
              <a:gd name="connsiteX48" fmla="*/ 1533579 w 2369148"/>
              <a:gd name="connsiteY48" fmla="*/ 852487 h 1666875"/>
              <a:gd name="connsiteX49" fmla="*/ 1452617 w 2369148"/>
              <a:gd name="connsiteY49" fmla="*/ 857250 h 1666875"/>
              <a:gd name="connsiteX50" fmla="*/ 1505004 w 2369148"/>
              <a:gd name="connsiteY50" fmla="*/ 890587 h 1666875"/>
              <a:gd name="connsiteX51" fmla="*/ 1957442 w 2369148"/>
              <a:gd name="connsiteY51" fmla="*/ 900112 h 1666875"/>
              <a:gd name="connsiteX52" fmla="*/ 1962204 w 2369148"/>
              <a:gd name="connsiteY52" fmla="*/ 919162 h 1666875"/>
              <a:gd name="connsiteX53" fmla="*/ 1933629 w 2369148"/>
              <a:gd name="connsiteY53" fmla="*/ 966787 h 1666875"/>
              <a:gd name="connsiteX54" fmla="*/ 1876479 w 2369148"/>
              <a:gd name="connsiteY54" fmla="*/ 971550 h 1666875"/>
              <a:gd name="connsiteX55" fmla="*/ 1862192 w 2369148"/>
              <a:gd name="connsiteY55" fmla="*/ 981075 h 1666875"/>
              <a:gd name="connsiteX56" fmla="*/ 1886004 w 2369148"/>
              <a:gd name="connsiteY56" fmla="*/ 1014412 h 1666875"/>
              <a:gd name="connsiteX57" fmla="*/ 1695504 w 2369148"/>
              <a:gd name="connsiteY57" fmla="*/ 1123950 h 1666875"/>
              <a:gd name="connsiteX58" fmla="*/ 1690742 w 2369148"/>
              <a:gd name="connsiteY58" fmla="*/ 1147762 h 1666875"/>
              <a:gd name="connsiteX59" fmla="*/ 1695504 w 2369148"/>
              <a:gd name="connsiteY59" fmla="*/ 1166812 h 1666875"/>
              <a:gd name="connsiteX60" fmla="*/ 1795517 w 2369148"/>
              <a:gd name="connsiteY60" fmla="*/ 1200150 h 1666875"/>
              <a:gd name="connsiteX61" fmla="*/ 1852667 w 2369148"/>
              <a:gd name="connsiteY61" fmla="*/ 1223962 h 1666875"/>
              <a:gd name="connsiteX62" fmla="*/ 1862192 w 2369148"/>
              <a:gd name="connsiteY62" fmla="*/ 1257300 h 1666875"/>
              <a:gd name="connsiteX63" fmla="*/ 1871717 w 2369148"/>
              <a:gd name="connsiteY63" fmla="*/ 1295400 h 1666875"/>
              <a:gd name="connsiteX64" fmla="*/ 2047929 w 2369148"/>
              <a:gd name="connsiteY64" fmla="*/ 1223962 h 1666875"/>
              <a:gd name="connsiteX65" fmla="*/ 2257479 w 2369148"/>
              <a:gd name="connsiteY65" fmla="*/ 1624012 h 1666875"/>
              <a:gd name="connsiteX66" fmla="*/ 2267004 w 2369148"/>
              <a:gd name="connsiteY66" fmla="*/ 966787 h 1666875"/>
              <a:gd name="connsiteX67" fmla="*/ 2290817 w 2369148"/>
              <a:gd name="connsiteY67" fmla="*/ 519112 h 1666875"/>
              <a:gd name="connsiteX68" fmla="*/ 2233667 w 2369148"/>
              <a:gd name="connsiteY68" fmla="*/ 371475 h 1666875"/>
              <a:gd name="connsiteX69" fmla="*/ 2147942 w 2369148"/>
              <a:gd name="connsiteY69" fmla="*/ 166687 h 1666875"/>
              <a:gd name="connsiteX70" fmla="*/ 2066979 w 2369148"/>
              <a:gd name="connsiteY70" fmla="*/ 119062 h 1666875"/>
              <a:gd name="connsiteX71" fmla="*/ 1852667 w 2369148"/>
              <a:gd name="connsiteY71" fmla="*/ 90487 h 1666875"/>
              <a:gd name="connsiteX72" fmla="*/ 1600254 w 2369148"/>
              <a:gd name="connsiteY72" fmla="*/ 52387 h 1666875"/>
              <a:gd name="connsiteX73" fmla="*/ 1476429 w 2369148"/>
              <a:gd name="connsiteY73" fmla="*/ 19050 h 1666875"/>
              <a:gd name="connsiteX74" fmla="*/ 1400229 w 2369148"/>
              <a:gd name="connsiteY74" fmla="*/ 0 h 1666875"/>
              <a:gd name="connsiteX75" fmla="*/ 1043042 w 2369148"/>
              <a:gd name="connsiteY75" fmla="*/ 4762 h 1666875"/>
              <a:gd name="connsiteX76" fmla="*/ 962079 w 2369148"/>
              <a:gd name="connsiteY76" fmla="*/ 14287 h 166687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223962 h 1530325"/>
              <a:gd name="connsiteX65" fmla="*/ 2267004 w 2369148"/>
              <a:gd name="connsiteY65" fmla="*/ 966787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223962 h 1530325"/>
              <a:gd name="connsiteX65" fmla="*/ 2200329 w 2369148"/>
              <a:gd name="connsiteY65" fmla="*/ 919162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 name="connsiteX0" fmla="*/ 962079 w 2369148"/>
              <a:gd name="connsiteY0" fmla="*/ 14287 h 1530325"/>
              <a:gd name="connsiteX1" fmla="*/ 928742 w 2369148"/>
              <a:gd name="connsiteY1" fmla="*/ 19050 h 1530325"/>
              <a:gd name="connsiteX2" fmla="*/ 390579 w 2369148"/>
              <a:gd name="connsiteY2" fmla="*/ 176212 h 1530325"/>
              <a:gd name="connsiteX3" fmla="*/ 200079 w 2369148"/>
              <a:gd name="connsiteY3" fmla="*/ 309562 h 1530325"/>
              <a:gd name="connsiteX4" fmla="*/ 85779 w 2369148"/>
              <a:gd name="connsiteY4" fmla="*/ 442912 h 1530325"/>
              <a:gd name="connsiteX5" fmla="*/ 61967 w 2369148"/>
              <a:gd name="connsiteY5" fmla="*/ 509587 h 1530325"/>
              <a:gd name="connsiteX6" fmla="*/ 47679 w 2369148"/>
              <a:gd name="connsiteY6" fmla="*/ 709612 h 1530325"/>
              <a:gd name="connsiteX7" fmla="*/ 28629 w 2369148"/>
              <a:gd name="connsiteY7" fmla="*/ 766762 h 1530325"/>
              <a:gd name="connsiteX8" fmla="*/ 14342 w 2369148"/>
              <a:gd name="connsiteY8" fmla="*/ 833437 h 1530325"/>
              <a:gd name="connsiteX9" fmla="*/ 9579 w 2369148"/>
              <a:gd name="connsiteY9" fmla="*/ 1019175 h 1530325"/>
              <a:gd name="connsiteX10" fmla="*/ 9579 w 2369148"/>
              <a:gd name="connsiteY10" fmla="*/ 1252537 h 1530325"/>
              <a:gd name="connsiteX11" fmla="*/ 61967 w 2369148"/>
              <a:gd name="connsiteY11" fmla="*/ 1414462 h 1530325"/>
              <a:gd name="connsiteX12" fmla="*/ 171504 w 2369148"/>
              <a:gd name="connsiteY12" fmla="*/ 1481137 h 1530325"/>
              <a:gd name="connsiteX13" fmla="*/ 257229 w 2369148"/>
              <a:gd name="connsiteY13" fmla="*/ 1524000 h 1530325"/>
              <a:gd name="connsiteX14" fmla="*/ 366767 w 2369148"/>
              <a:gd name="connsiteY14" fmla="*/ 1485900 h 1530325"/>
              <a:gd name="connsiteX15" fmla="*/ 433442 w 2369148"/>
              <a:gd name="connsiteY15" fmla="*/ 1395412 h 1530325"/>
              <a:gd name="connsiteX16" fmla="*/ 481067 w 2369148"/>
              <a:gd name="connsiteY16" fmla="*/ 1314450 h 1530325"/>
              <a:gd name="connsiteX17" fmla="*/ 509642 w 2369148"/>
              <a:gd name="connsiteY17" fmla="*/ 1276350 h 1530325"/>
              <a:gd name="connsiteX18" fmla="*/ 552504 w 2369148"/>
              <a:gd name="connsiteY18" fmla="*/ 1209675 h 1530325"/>
              <a:gd name="connsiteX19" fmla="*/ 633467 w 2369148"/>
              <a:gd name="connsiteY19" fmla="*/ 1143000 h 1530325"/>
              <a:gd name="connsiteX20" fmla="*/ 652517 w 2369148"/>
              <a:gd name="connsiteY20" fmla="*/ 1119187 h 1530325"/>
              <a:gd name="connsiteX21" fmla="*/ 757292 w 2369148"/>
              <a:gd name="connsiteY21" fmla="*/ 1062037 h 1530325"/>
              <a:gd name="connsiteX22" fmla="*/ 790629 w 2369148"/>
              <a:gd name="connsiteY22" fmla="*/ 1057275 h 1530325"/>
              <a:gd name="connsiteX23" fmla="*/ 819204 w 2369148"/>
              <a:gd name="connsiteY23" fmla="*/ 1028700 h 1530325"/>
              <a:gd name="connsiteX24" fmla="*/ 843017 w 2369148"/>
              <a:gd name="connsiteY24" fmla="*/ 1014412 h 1530325"/>
              <a:gd name="connsiteX25" fmla="*/ 862067 w 2369148"/>
              <a:gd name="connsiteY25" fmla="*/ 962025 h 1530325"/>
              <a:gd name="connsiteX26" fmla="*/ 885879 w 2369148"/>
              <a:gd name="connsiteY26" fmla="*/ 938212 h 1530325"/>
              <a:gd name="connsiteX27" fmla="*/ 909692 w 2369148"/>
              <a:gd name="connsiteY27" fmla="*/ 904875 h 1530325"/>
              <a:gd name="connsiteX28" fmla="*/ 928742 w 2369148"/>
              <a:gd name="connsiteY28" fmla="*/ 881062 h 1530325"/>
              <a:gd name="connsiteX29" fmla="*/ 904929 w 2369148"/>
              <a:gd name="connsiteY29" fmla="*/ 642937 h 1530325"/>
              <a:gd name="connsiteX30" fmla="*/ 1019229 w 2369148"/>
              <a:gd name="connsiteY30" fmla="*/ 661987 h 1530325"/>
              <a:gd name="connsiteX31" fmla="*/ 1033517 w 2369148"/>
              <a:gd name="connsiteY31" fmla="*/ 685800 h 1530325"/>
              <a:gd name="connsiteX32" fmla="*/ 1043042 w 2369148"/>
              <a:gd name="connsiteY32" fmla="*/ 781050 h 1530325"/>
              <a:gd name="connsiteX33" fmla="*/ 1066854 w 2369148"/>
              <a:gd name="connsiteY33" fmla="*/ 800100 h 1530325"/>
              <a:gd name="connsiteX34" fmla="*/ 1085904 w 2369148"/>
              <a:gd name="connsiteY34" fmla="*/ 828675 h 1530325"/>
              <a:gd name="connsiteX35" fmla="*/ 1090667 w 2369148"/>
              <a:gd name="connsiteY35" fmla="*/ 842962 h 1530325"/>
              <a:gd name="connsiteX36" fmla="*/ 1124004 w 2369148"/>
              <a:gd name="connsiteY36" fmla="*/ 857250 h 1530325"/>
              <a:gd name="connsiteX37" fmla="*/ 1128767 w 2369148"/>
              <a:gd name="connsiteY37" fmla="*/ 895350 h 1530325"/>
              <a:gd name="connsiteX38" fmla="*/ 1195442 w 2369148"/>
              <a:gd name="connsiteY38" fmla="*/ 895350 h 1530325"/>
              <a:gd name="connsiteX39" fmla="*/ 1219254 w 2369148"/>
              <a:gd name="connsiteY39" fmla="*/ 890587 h 1530325"/>
              <a:gd name="connsiteX40" fmla="*/ 1252592 w 2369148"/>
              <a:gd name="connsiteY40" fmla="*/ 885825 h 1530325"/>
              <a:gd name="connsiteX41" fmla="*/ 1285929 w 2369148"/>
              <a:gd name="connsiteY41" fmla="*/ 795337 h 1530325"/>
              <a:gd name="connsiteX42" fmla="*/ 1300217 w 2369148"/>
              <a:gd name="connsiteY42" fmla="*/ 776287 h 1530325"/>
              <a:gd name="connsiteX43" fmla="*/ 1404992 w 2369148"/>
              <a:gd name="connsiteY43" fmla="*/ 809625 h 1530325"/>
              <a:gd name="connsiteX44" fmla="*/ 1595492 w 2369148"/>
              <a:gd name="connsiteY44" fmla="*/ 766762 h 1530325"/>
              <a:gd name="connsiteX45" fmla="*/ 1633592 w 2369148"/>
              <a:gd name="connsiteY45" fmla="*/ 790575 h 1530325"/>
              <a:gd name="connsiteX46" fmla="*/ 1676454 w 2369148"/>
              <a:gd name="connsiteY46" fmla="*/ 814387 h 1530325"/>
              <a:gd name="connsiteX47" fmla="*/ 1557392 w 2369148"/>
              <a:gd name="connsiteY47" fmla="*/ 838200 h 1530325"/>
              <a:gd name="connsiteX48" fmla="*/ 1533579 w 2369148"/>
              <a:gd name="connsiteY48" fmla="*/ 852487 h 1530325"/>
              <a:gd name="connsiteX49" fmla="*/ 1452617 w 2369148"/>
              <a:gd name="connsiteY49" fmla="*/ 857250 h 1530325"/>
              <a:gd name="connsiteX50" fmla="*/ 1505004 w 2369148"/>
              <a:gd name="connsiteY50" fmla="*/ 890587 h 1530325"/>
              <a:gd name="connsiteX51" fmla="*/ 1957442 w 2369148"/>
              <a:gd name="connsiteY51" fmla="*/ 900112 h 1530325"/>
              <a:gd name="connsiteX52" fmla="*/ 1962204 w 2369148"/>
              <a:gd name="connsiteY52" fmla="*/ 919162 h 1530325"/>
              <a:gd name="connsiteX53" fmla="*/ 1933629 w 2369148"/>
              <a:gd name="connsiteY53" fmla="*/ 966787 h 1530325"/>
              <a:gd name="connsiteX54" fmla="*/ 1876479 w 2369148"/>
              <a:gd name="connsiteY54" fmla="*/ 971550 h 1530325"/>
              <a:gd name="connsiteX55" fmla="*/ 1862192 w 2369148"/>
              <a:gd name="connsiteY55" fmla="*/ 981075 h 1530325"/>
              <a:gd name="connsiteX56" fmla="*/ 1886004 w 2369148"/>
              <a:gd name="connsiteY56" fmla="*/ 1014412 h 1530325"/>
              <a:gd name="connsiteX57" fmla="*/ 1695504 w 2369148"/>
              <a:gd name="connsiteY57" fmla="*/ 1123950 h 1530325"/>
              <a:gd name="connsiteX58" fmla="*/ 1690742 w 2369148"/>
              <a:gd name="connsiteY58" fmla="*/ 1147762 h 1530325"/>
              <a:gd name="connsiteX59" fmla="*/ 1695504 w 2369148"/>
              <a:gd name="connsiteY59" fmla="*/ 1166812 h 1530325"/>
              <a:gd name="connsiteX60" fmla="*/ 1795517 w 2369148"/>
              <a:gd name="connsiteY60" fmla="*/ 1200150 h 1530325"/>
              <a:gd name="connsiteX61" fmla="*/ 1852667 w 2369148"/>
              <a:gd name="connsiteY61" fmla="*/ 1223962 h 1530325"/>
              <a:gd name="connsiteX62" fmla="*/ 1862192 w 2369148"/>
              <a:gd name="connsiteY62" fmla="*/ 1257300 h 1530325"/>
              <a:gd name="connsiteX63" fmla="*/ 1871717 w 2369148"/>
              <a:gd name="connsiteY63" fmla="*/ 1295400 h 1530325"/>
              <a:gd name="connsiteX64" fmla="*/ 2047929 w 2369148"/>
              <a:gd name="connsiteY64" fmla="*/ 1147762 h 1530325"/>
              <a:gd name="connsiteX65" fmla="*/ 2200329 w 2369148"/>
              <a:gd name="connsiteY65" fmla="*/ 919162 h 1530325"/>
              <a:gd name="connsiteX66" fmla="*/ 2290817 w 2369148"/>
              <a:gd name="connsiteY66" fmla="*/ 519112 h 1530325"/>
              <a:gd name="connsiteX67" fmla="*/ 2233667 w 2369148"/>
              <a:gd name="connsiteY67" fmla="*/ 371475 h 1530325"/>
              <a:gd name="connsiteX68" fmla="*/ 2147942 w 2369148"/>
              <a:gd name="connsiteY68" fmla="*/ 166687 h 1530325"/>
              <a:gd name="connsiteX69" fmla="*/ 2066979 w 2369148"/>
              <a:gd name="connsiteY69" fmla="*/ 119062 h 1530325"/>
              <a:gd name="connsiteX70" fmla="*/ 1852667 w 2369148"/>
              <a:gd name="connsiteY70" fmla="*/ 90487 h 1530325"/>
              <a:gd name="connsiteX71" fmla="*/ 1600254 w 2369148"/>
              <a:gd name="connsiteY71" fmla="*/ 52387 h 1530325"/>
              <a:gd name="connsiteX72" fmla="*/ 1476429 w 2369148"/>
              <a:gd name="connsiteY72" fmla="*/ 19050 h 1530325"/>
              <a:gd name="connsiteX73" fmla="*/ 1400229 w 2369148"/>
              <a:gd name="connsiteY73" fmla="*/ 0 h 1530325"/>
              <a:gd name="connsiteX74" fmla="*/ 1043042 w 2369148"/>
              <a:gd name="connsiteY74" fmla="*/ 4762 h 1530325"/>
              <a:gd name="connsiteX75" fmla="*/ 962079 w 2369148"/>
              <a:gd name="connsiteY75" fmla="*/ 14287 h 15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369148" h="1530325">
                <a:moveTo>
                  <a:pt x="962079" y="14287"/>
                </a:moveTo>
                <a:cubicBezTo>
                  <a:pt x="950967" y="15875"/>
                  <a:pt x="939542" y="15990"/>
                  <a:pt x="928742" y="19050"/>
                </a:cubicBezTo>
                <a:lnTo>
                  <a:pt x="390579" y="176212"/>
                </a:lnTo>
                <a:cubicBezTo>
                  <a:pt x="311418" y="226876"/>
                  <a:pt x="265865" y="250142"/>
                  <a:pt x="200079" y="309562"/>
                </a:cubicBezTo>
                <a:cubicBezTo>
                  <a:pt x="157345" y="348160"/>
                  <a:pt x="112155" y="390159"/>
                  <a:pt x="85779" y="442912"/>
                </a:cubicBezTo>
                <a:cubicBezTo>
                  <a:pt x="75225" y="464020"/>
                  <a:pt x="69904" y="487362"/>
                  <a:pt x="61967" y="509587"/>
                </a:cubicBezTo>
                <a:cubicBezTo>
                  <a:pt x="57204" y="576262"/>
                  <a:pt x="56272" y="643322"/>
                  <a:pt x="47679" y="709612"/>
                </a:cubicBezTo>
                <a:cubicBezTo>
                  <a:pt x="45098" y="729526"/>
                  <a:pt x="33849" y="747372"/>
                  <a:pt x="28629" y="766762"/>
                </a:cubicBezTo>
                <a:cubicBezTo>
                  <a:pt x="22720" y="788710"/>
                  <a:pt x="19104" y="811212"/>
                  <a:pt x="14342" y="833437"/>
                </a:cubicBezTo>
                <a:cubicBezTo>
                  <a:pt x="12754" y="895350"/>
                  <a:pt x="11373" y="957268"/>
                  <a:pt x="9579" y="1019175"/>
                </a:cubicBezTo>
                <a:cubicBezTo>
                  <a:pt x="7460" y="1092287"/>
                  <a:pt x="0" y="1177818"/>
                  <a:pt x="9579" y="1252537"/>
                </a:cubicBezTo>
                <a:cubicBezTo>
                  <a:pt x="15872" y="1301620"/>
                  <a:pt x="27679" y="1372955"/>
                  <a:pt x="61967" y="1414462"/>
                </a:cubicBezTo>
                <a:cubicBezTo>
                  <a:pt x="97671" y="1457682"/>
                  <a:pt x="127075" y="1456454"/>
                  <a:pt x="171504" y="1481137"/>
                </a:cubicBezTo>
                <a:cubicBezTo>
                  <a:pt x="260042" y="1530325"/>
                  <a:pt x="137475" y="1480453"/>
                  <a:pt x="257229" y="1524000"/>
                </a:cubicBezTo>
                <a:cubicBezTo>
                  <a:pt x="293742" y="1511300"/>
                  <a:pt x="333877" y="1506215"/>
                  <a:pt x="366767" y="1485900"/>
                </a:cubicBezTo>
                <a:cubicBezTo>
                  <a:pt x="410413" y="1458942"/>
                  <a:pt x="413217" y="1431195"/>
                  <a:pt x="433442" y="1395412"/>
                </a:cubicBezTo>
                <a:cubicBezTo>
                  <a:pt x="448849" y="1368155"/>
                  <a:pt x="464189" y="1340822"/>
                  <a:pt x="481067" y="1314450"/>
                </a:cubicBezTo>
                <a:cubicBezTo>
                  <a:pt x="489625" y="1301079"/>
                  <a:pt x="500836" y="1289559"/>
                  <a:pt x="509642" y="1276350"/>
                </a:cubicBezTo>
                <a:cubicBezTo>
                  <a:pt x="523384" y="1255737"/>
                  <a:pt x="534145" y="1227199"/>
                  <a:pt x="552504" y="1209675"/>
                </a:cubicBezTo>
                <a:cubicBezTo>
                  <a:pt x="577793" y="1185535"/>
                  <a:pt x="607542" y="1166456"/>
                  <a:pt x="633467" y="1143000"/>
                </a:cubicBezTo>
                <a:cubicBezTo>
                  <a:pt x="641005" y="1136180"/>
                  <a:pt x="644245" y="1125095"/>
                  <a:pt x="652517" y="1119187"/>
                </a:cubicBezTo>
                <a:cubicBezTo>
                  <a:pt x="654294" y="1117917"/>
                  <a:pt x="728041" y="1069349"/>
                  <a:pt x="757292" y="1062037"/>
                </a:cubicBezTo>
                <a:cubicBezTo>
                  <a:pt x="768182" y="1059315"/>
                  <a:pt x="779517" y="1058862"/>
                  <a:pt x="790629" y="1057275"/>
                </a:cubicBezTo>
                <a:cubicBezTo>
                  <a:pt x="841429" y="1031875"/>
                  <a:pt x="781104" y="1066800"/>
                  <a:pt x="819204" y="1028700"/>
                </a:cubicBezTo>
                <a:cubicBezTo>
                  <a:pt x="825750" y="1022154"/>
                  <a:pt x="835079" y="1019175"/>
                  <a:pt x="843017" y="1014412"/>
                </a:cubicBezTo>
                <a:cubicBezTo>
                  <a:pt x="895249" y="944767"/>
                  <a:pt x="812043" y="1062072"/>
                  <a:pt x="862067" y="962025"/>
                </a:cubicBezTo>
                <a:cubicBezTo>
                  <a:pt x="867087" y="951985"/>
                  <a:pt x="878693" y="946836"/>
                  <a:pt x="885879" y="938212"/>
                </a:cubicBezTo>
                <a:cubicBezTo>
                  <a:pt x="894621" y="927721"/>
                  <a:pt x="901498" y="915800"/>
                  <a:pt x="909692" y="904875"/>
                </a:cubicBezTo>
                <a:cubicBezTo>
                  <a:pt x="915791" y="896743"/>
                  <a:pt x="922392" y="889000"/>
                  <a:pt x="928742" y="881062"/>
                </a:cubicBezTo>
                <a:cubicBezTo>
                  <a:pt x="899097" y="658726"/>
                  <a:pt x="886035" y="737420"/>
                  <a:pt x="904929" y="642937"/>
                </a:cubicBezTo>
                <a:cubicBezTo>
                  <a:pt x="943029" y="649287"/>
                  <a:pt x="982586" y="649772"/>
                  <a:pt x="1019229" y="661987"/>
                </a:cubicBezTo>
                <a:cubicBezTo>
                  <a:pt x="1028011" y="664914"/>
                  <a:pt x="1031702" y="676723"/>
                  <a:pt x="1033517" y="685800"/>
                </a:cubicBezTo>
                <a:cubicBezTo>
                  <a:pt x="1039775" y="717089"/>
                  <a:pt x="1034108" y="750418"/>
                  <a:pt x="1043042" y="781050"/>
                </a:cubicBezTo>
                <a:cubicBezTo>
                  <a:pt x="1045888" y="790808"/>
                  <a:pt x="1060054" y="792545"/>
                  <a:pt x="1066854" y="800100"/>
                </a:cubicBezTo>
                <a:cubicBezTo>
                  <a:pt x="1074512" y="808609"/>
                  <a:pt x="1080344" y="818668"/>
                  <a:pt x="1085904" y="828675"/>
                </a:cubicBezTo>
                <a:cubicBezTo>
                  <a:pt x="1088342" y="833063"/>
                  <a:pt x="1086651" y="839950"/>
                  <a:pt x="1090667" y="842962"/>
                </a:cubicBezTo>
                <a:cubicBezTo>
                  <a:pt x="1100339" y="850216"/>
                  <a:pt x="1112892" y="852487"/>
                  <a:pt x="1124004" y="857250"/>
                </a:cubicBezTo>
                <a:cubicBezTo>
                  <a:pt x="1125592" y="869950"/>
                  <a:pt x="1118528" y="887671"/>
                  <a:pt x="1128767" y="895350"/>
                </a:cubicBezTo>
                <a:cubicBezTo>
                  <a:pt x="1157326" y="916769"/>
                  <a:pt x="1172773" y="901017"/>
                  <a:pt x="1195442" y="895350"/>
                </a:cubicBezTo>
                <a:cubicBezTo>
                  <a:pt x="1203295" y="893387"/>
                  <a:pt x="1211270" y="891918"/>
                  <a:pt x="1219254" y="890587"/>
                </a:cubicBezTo>
                <a:cubicBezTo>
                  <a:pt x="1230327" y="888742"/>
                  <a:pt x="1241479" y="887412"/>
                  <a:pt x="1252592" y="885825"/>
                </a:cubicBezTo>
                <a:cubicBezTo>
                  <a:pt x="1263704" y="855662"/>
                  <a:pt x="1273112" y="824816"/>
                  <a:pt x="1285929" y="795337"/>
                </a:cubicBezTo>
                <a:cubicBezTo>
                  <a:pt x="1289094" y="788058"/>
                  <a:pt x="1292336" y="775341"/>
                  <a:pt x="1300217" y="776287"/>
                </a:cubicBezTo>
                <a:cubicBezTo>
                  <a:pt x="1336606" y="780654"/>
                  <a:pt x="1370067" y="798512"/>
                  <a:pt x="1404992" y="809625"/>
                </a:cubicBezTo>
                <a:cubicBezTo>
                  <a:pt x="1468492" y="795337"/>
                  <a:pt x="1530629" y="772167"/>
                  <a:pt x="1595492" y="766762"/>
                </a:cubicBezTo>
                <a:cubicBezTo>
                  <a:pt x="1610417" y="765518"/>
                  <a:pt x="1620589" y="783145"/>
                  <a:pt x="1633592" y="790575"/>
                </a:cubicBezTo>
                <a:cubicBezTo>
                  <a:pt x="1692557" y="824269"/>
                  <a:pt x="1639724" y="789899"/>
                  <a:pt x="1676454" y="814387"/>
                </a:cubicBezTo>
                <a:cubicBezTo>
                  <a:pt x="1636767" y="822325"/>
                  <a:pt x="1596499" y="827772"/>
                  <a:pt x="1557392" y="838200"/>
                </a:cubicBezTo>
                <a:cubicBezTo>
                  <a:pt x="1548448" y="840585"/>
                  <a:pt x="1542686" y="850831"/>
                  <a:pt x="1533579" y="852487"/>
                </a:cubicBezTo>
                <a:cubicBezTo>
                  <a:pt x="1506981" y="857323"/>
                  <a:pt x="1479604" y="855662"/>
                  <a:pt x="1452617" y="857250"/>
                </a:cubicBezTo>
                <a:cubicBezTo>
                  <a:pt x="1460997" y="882392"/>
                  <a:pt x="1458809" y="887947"/>
                  <a:pt x="1505004" y="890587"/>
                </a:cubicBezTo>
                <a:cubicBezTo>
                  <a:pt x="1655604" y="899193"/>
                  <a:pt x="1806629" y="896937"/>
                  <a:pt x="1957442" y="900112"/>
                </a:cubicBezTo>
                <a:cubicBezTo>
                  <a:pt x="1959029" y="906462"/>
                  <a:pt x="1963016" y="912667"/>
                  <a:pt x="1962204" y="919162"/>
                </a:cubicBezTo>
                <a:cubicBezTo>
                  <a:pt x="1961181" y="927344"/>
                  <a:pt x="1934653" y="966339"/>
                  <a:pt x="1933629" y="966787"/>
                </a:cubicBezTo>
                <a:cubicBezTo>
                  <a:pt x="1916116" y="974449"/>
                  <a:pt x="1895529" y="969962"/>
                  <a:pt x="1876479" y="971550"/>
                </a:cubicBezTo>
                <a:cubicBezTo>
                  <a:pt x="1871717" y="974725"/>
                  <a:pt x="1863133" y="975429"/>
                  <a:pt x="1862192" y="981075"/>
                </a:cubicBezTo>
                <a:cubicBezTo>
                  <a:pt x="1860401" y="991821"/>
                  <a:pt x="1880289" y="1008697"/>
                  <a:pt x="1886004" y="1014412"/>
                </a:cubicBezTo>
                <a:cubicBezTo>
                  <a:pt x="1850648" y="1031554"/>
                  <a:pt x="1733313" y="1067237"/>
                  <a:pt x="1695504" y="1123950"/>
                </a:cubicBezTo>
                <a:cubicBezTo>
                  <a:pt x="1691014" y="1130685"/>
                  <a:pt x="1692329" y="1139825"/>
                  <a:pt x="1690742" y="1147762"/>
                </a:cubicBezTo>
                <a:cubicBezTo>
                  <a:pt x="1692329" y="1154112"/>
                  <a:pt x="1690178" y="1163008"/>
                  <a:pt x="1695504" y="1166812"/>
                </a:cubicBezTo>
                <a:cubicBezTo>
                  <a:pt x="1737498" y="1196807"/>
                  <a:pt x="1752623" y="1194788"/>
                  <a:pt x="1795517" y="1200150"/>
                </a:cubicBezTo>
                <a:cubicBezTo>
                  <a:pt x="1814567" y="1208087"/>
                  <a:pt x="1836998" y="1210531"/>
                  <a:pt x="1852667" y="1223962"/>
                </a:cubicBezTo>
                <a:cubicBezTo>
                  <a:pt x="1861442" y="1231483"/>
                  <a:pt x="1859214" y="1246133"/>
                  <a:pt x="1862192" y="1257300"/>
                </a:cubicBezTo>
                <a:cubicBezTo>
                  <a:pt x="1865565" y="1269949"/>
                  <a:pt x="1868542" y="1282700"/>
                  <a:pt x="1871717" y="1295400"/>
                </a:cubicBezTo>
                <a:cubicBezTo>
                  <a:pt x="1881026" y="1374529"/>
                  <a:pt x="1981650" y="1125669"/>
                  <a:pt x="2047929" y="1147762"/>
                </a:cubicBezTo>
                <a:cubicBezTo>
                  <a:pt x="2113810" y="1092993"/>
                  <a:pt x="2159848" y="1036637"/>
                  <a:pt x="2200329" y="919162"/>
                </a:cubicBezTo>
                <a:cubicBezTo>
                  <a:pt x="2216628" y="578915"/>
                  <a:pt x="2369148" y="1097560"/>
                  <a:pt x="2290817" y="519112"/>
                </a:cubicBezTo>
                <a:cubicBezTo>
                  <a:pt x="2283736" y="466818"/>
                  <a:pt x="2251314" y="421208"/>
                  <a:pt x="2233667" y="371475"/>
                </a:cubicBezTo>
                <a:cubicBezTo>
                  <a:pt x="2219316" y="331030"/>
                  <a:pt x="2196881" y="209753"/>
                  <a:pt x="2147942" y="166687"/>
                </a:cubicBezTo>
                <a:cubicBezTo>
                  <a:pt x="2124437" y="146002"/>
                  <a:pt x="2096359" y="129886"/>
                  <a:pt x="2066979" y="119062"/>
                </a:cubicBezTo>
                <a:cubicBezTo>
                  <a:pt x="2015277" y="100014"/>
                  <a:pt x="1904052" y="94769"/>
                  <a:pt x="1852667" y="90487"/>
                </a:cubicBezTo>
                <a:cubicBezTo>
                  <a:pt x="1541167" y="24412"/>
                  <a:pt x="1822147" y="75342"/>
                  <a:pt x="1600254" y="52387"/>
                </a:cubicBezTo>
                <a:cubicBezTo>
                  <a:pt x="1573030" y="49571"/>
                  <a:pt x="1488596" y="22368"/>
                  <a:pt x="1476429" y="19050"/>
                </a:cubicBezTo>
                <a:cubicBezTo>
                  <a:pt x="1451170" y="12161"/>
                  <a:pt x="1425629" y="6350"/>
                  <a:pt x="1400229" y="0"/>
                </a:cubicBezTo>
                <a:lnTo>
                  <a:pt x="1043042" y="4762"/>
                </a:lnTo>
                <a:cubicBezTo>
                  <a:pt x="1003483" y="7959"/>
                  <a:pt x="928742" y="38100"/>
                  <a:pt x="962079" y="1428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332225" y="2606461"/>
            <a:ext cx="3705694" cy="3705694"/>
          </a:xfrm>
          <a:prstGeom prst="ellipse">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3" name="Oval 22"/>
          <p:cNvSpPr/>
          <p:nvPr/>
        </p:nvSpPr>
        <p:spPr>
          <a:xfrm>
            <a:off x="5181600" y="4191000"/>
            <a:ext cx="2161655" cy="2161655"/>
          </a:xfrm>
          <a:prstGeom prst="ellipse">
            <a:avLst/>
          </a:prstGeom>
          <a:solidFill>
            <a:schemeClr val="tx1">
              <a:lumMod val="95000"/>
              <a:lumOff val="5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ontent Placeholder 2"/>
          <p:cNvSpPr>
            <a:spLocks noGrp="1"/>
          </p:cNvSpPr>
          <p:nvPr>
            <p:ph idx="1"/>
          </p:nvPr>
        </p:nvSpPr>
        <p:spPr>
          <a:xfrm>
            <a:off x="457200" y="1219201"/>
            <a:ext cx="8229600" cy="1752600"/>
          </a:xfrm>
        </p:spPr>
        <p:txBody>
          <a:bodyPr>
            <a:normAutofit/>
          </a:bodyPr>
          <a:lstStyle/>
          <a:p>
            <a:pPr marL="0" indent="0">
              <a:buNone/>
              <a:tabLst>
                <a:tab pos="7032625" algn="l"/>
              </a:tabLst>
            </a:pPr>
            <a:r>
              <a:rPr lang="en-US" sz="2400" dirty="0" smtClean="0"/>
              <a:t>An offset cam wheel made of two eccentric circles is broken and needs to be replaced.  The cam wheel must be specially manufactured.  You must determine the diameter of the larger wheel from the fragment you have.</a:t>
            </a:r>
          </a:p>
        </p:txBody>
      </p:sp>
      <p:grpSp>
        <p:nvGrpSpPr>
          <p:cNvPr id="24" name="Group 23"/>
          <p:cNvGrpSpPr/>
          <p:nvPr/>
        </p:nvGrpSpPr>
        <p:grpSpPr>
          <a:xfrm>
            <a:off x="4495800" y="2606461"/>
            <a:ext cx="3352800" cy="3729817"/>
            <a:chOff x="4495800" y="2606461"/>
            <a:chExt cx="3352800" cy="3729817"/>
          </a:xfrm>
        </p:grpSpPr>
        <p:sp>
          <p:nvSpPr>
            <p:cNvPr id="11" name="Oval 10"/>
            <p:cNvSpPr/>
            <p:nvPr/>
          </p:nvSpPr>
          <p:spPr>
            <a:xfrm>
              <a:off x="5104244" y="4174623"/>
              <a:ext cx="2161655" cy="216165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181724" y="5105400"/>
              <a:ext cx="152400" cy="1524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148390" y="5219696"/>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4495800" y="5257800"/>
              <a:ext cx="3352800" cy="0"/>
            </a:xfrm>
            <a:prstGeom prst="line">
              <a:avLst/>
            </a:prstGeom>
            <a:ln w="158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1" idx="4"/>
              <a:endCxn id="12" idx="0"/>
            </p:cNvCxnSpPr>
            <p:nvPr/>
          </p:nvCxnSpPr>
          <p:spPr>
            <a:xfrm flipV="1">
              <a:off x="6185072" y="2606461"/>
              <a:ext cx="0" cy="3729817"/>
            </a:xfrm>
            <a:prstGeom prst="line">
              <a:avLst/>
            </a:prstGeom>
            <a:ln w="15875">
              <a:solidFill>
                <a:schemeClr val="tx1"/>
              </a:solidFill>
              <a:prstDash val="lgDashDot"/>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ontent Placeholder 2"/>
          <p:cNvSpPr>
            <a:spLocks noGrp="1"/>
          </p:cNvSpPr>
          <p:nvPr>
            <p:ph idx="1"/>
          </p:nvPr>
        </p:nvSpPr>
        <p:spPr>
          <a:xfrm>
            <a:off x="457200" y="1219201"/>
            <a:ext cx="8229600" cy="1752600"/>
          </a:xfrm>
        </p:spPr>
        <p:txBody>
          <a:bodyPr>
            <a:normAutofit/>
          </a:bodyPr>
          <a:lstStyle/>
          <a:p>
            <a:pPr marL="0" indent="0">
              <a:buNone/>
              <a:tabLst>
                <a:tab pos="7032625" algn="l"/>
              </a:tabLst>
            </a:pPr>
            <a:r>
              <a:rPr lang="en-US" sz="2400" dirty="0" smtClean="0"/>
              <a:t>You have a fragment of ancient  pottery that was roughly circular.  Determine the size of the pottery.</a:t>
            </a:r>
          </a:p>
        </p:txBody>
      </p:sp>
      <p:pic>
        <p:nvPicPr>
          <p:cNvPr id="67588" name="Picture 4" descr="http://www.daysknob.com/images/DGPT4_2.JPG"/>
          <p:cNvPicPr>
            <a:picLocks noChangeAspect="1" noChangeArrowheads="1"/>
          </p:cNvPicPr>
          <p:nvPr/>
        </p:nvPicPr>
        <p:blipFill>
          <a:blip r:embed="rId3" cstate="print"/>
          <a:srcRect/>
          <a:stretch>
            <a:fillRect/>
          </a:stretch>
        </p:blipFill>
        <p:spPr bwMode="auto">
          <a:xfrm>
            <a:off x="2286000" y="2895600"/>
            <a:ext cx="2958745" cy="2158677"/>
          </a:xfrm>
          <a:prstGeom prst="rect">
            <a:avLst/>
          </a:prstGeom>
          <a:noFill/>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ontent Placeholder 2"/>
          <p:cNvSpPr>
            <a:spLocks noGrp="1"/>
          </p:cNvSpPr>
          <p:nvPr>
            <p:ph idx="1"/>
          </p:nvPr>
        </p:nvSpPr>
        <p:spPr>
          <a:xfrm>
            <a:off x="457200" y="1219201"/>
            <a:ext cx="8229600" cy="1752600"/>
          </a:xfrm>
        </p:spPr>
        <p:txBody>
          <a:bodyPr>
            <a:normAutofit/>
          </a:bodyPr>
          <a:lstStyle/>
          <a:p>
            <a:pPr marL="0" indent="0">
              <a:buNone/>
              <a:tabLst>
                <a:tab pos="7032625" algn="l"/>
              </a:tabLst>
            </a:pPr>
            <a:r>
              <a:rPr lang="en-US" sz="2400" dirty="0" smtClean="0"/>
              <a:t>You have a fragment of ancient  pottery that was roughly circular.  Determine the size of the pottery.</a:t>
            </a:r>
          </a:p>
        </p:txBody>
      </p:sp>
      <p:pic>
        <p:nvPicPr>
          <p:cNvPr id="67588" name="Picture 4" descr="http://www.daysknob.com/images/DGPT4_2.JPG"/>
          <p:cNvPicPr>
            <a:picLocks noChangeAspect="1" noChangeArrowheads="1"/>
          </p:cNvPicPr>
          <p:nvPr/>
        </p:nvPicPr>
        <p:blipFill>
          <a:blip r:embed="rId3" cstate="print"/>
          <a:srcRect/>
          <a:stretch>
            <a:fillRect/>
          </a:stretch>
        </p:blipFill>
        <p:spPr bwMode="auto">
          <a:xfrm>
            <a:off x="2286000" y="2895600"/>
            <a:ext cx="2958745" cy="2158677"/>
          </a:xfrm>
          <a:prstGeom prst="rect">
            <a:avLst/>
          </a:prstGeom>
          <a:noFill/>
        </p:spPr>
      </p:pic>
      <p:sp>
        <p:nvSpPr>
          <p:cNvPr id="14" name="Oval 13"/>
          <p:cNvSpPr/>
          <p:nvPr/>
        </p:nvSpPr>
        <p:spPr>
          <a:xfrm>
            <a:off x="990600" y="3505200"/>
            <a:ext cx="4038600" cy="2590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1412281" y="3329512"/>
            <a:ext cx="3337576" cy="2779516"/>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p:nvCxnSpPr>
        <p:spPr>
          <a:xfrm>
            <a:off x="1524000" y="3962400"/>
            <a:ext cx="3048000" cy="1676400"/>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p:cNvCxnSpPr/>
          <p:nvPr/>
        </p:nvCxnSpPr>
        <p:spPr>
          <a:xfrm>
            <a:off x="2895600" y="3276600"/>
            <a:ext cx="2438400" cy="1371600"/>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0" name="Oval 9"/>
          <p:cNvSpPr/>
          <p:nvPr/>
        </p:nvSpPr>
        <p:spPr>
          <a:xfrm>
            <a:off x="533400" y="1371600"/>
            <a:ext cx="4343400" cy="434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1169477" y="2007675"/>
            <a:ext cx="1535623" cy="3707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1169477" y="2007675"/>
            <a:ext cx="3071246" cy="3071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1169477" y="2007675"/>
            <a:ext cx="0" cy="3071249"/>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1945795" y="4046886"/>
            <a:ext cx="251791" cy="251791"/>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1941860" y="4046886"/>
            <a:ext cx="251791" cy="251791"/>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8" name="Arc 37"/>
          <p:cNvSpPr/>
          <p:nvPr/>
        </p:nvSpPr>
        <p:spPr>
          <a:xfrm>
            <a:off x="533400" y="1371600"/>
            <a:ext cx="4343400" cy="4343400"/>
          </a:xfrm>
          <a:prstGeom prst="arc">
            <a:avLst>
              <a:gd name="adj1" fmla="val 1347697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41910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i="1" dirty="0" err="1" smtClean="0">
                <a:latin typeface="Times New Roman" pitchFamily="18" charset="0"/>
                <a:cs typeface="Times New Roman" pitchFamily="18" charset="0"/>
                <a:sym typeface="Symbol"/>
              </a:rPr>
              <a:t>m</a:t>
            </a:r>
            <a:r>
              <a:rPr lang="en-US" sz="2800" dirty="0" err="1" smtClean="0">
                <a:latin typeface="Times New Roman" pitchFamily="18" charset="0"/>
                <a:cs typeface="Times New Roman" pitchFamily="18" charset="0"/>
                <a:sym typeface="Symbol"/>
              </a:rPr>
              <a:t>D</a:t>
            </a:r>
            <a:r>
              <a:rPr lang="en-US" sz="2800" dirty="0" smtClean="0">
                <a:latin typeface="Times New Roman" pitchFamily="18" charset="0"/>
                <a:cs typeface="Times New Roman" pitchFamily="18" charset="0"/>
                <a:sym typeface="Symbol"/>
              </a:rPr>
              <a:t> = ½</a:t>
            </a:r>
            <a:r>
              <a:rPr lang="en-US" sz="2800" i="1" dirty="0" smtClean="0">
                <a:latin typeface="Times New Roman" pitchFamily="18" charset="0"/>
                <a:cs typeface="Times New Roman" pitchFamily="18" charset="0"/>
                <a:sym typeface="Symbol"/>
              </a:rPr>
              <a:t>m </a:t>
            </a:r>
            <a:r>
              <a:rPr lang="en-US" sz="2800" dirty="0" smtClean="0">
                <a:latin typeface="Times New Roman" pitchFamily="18" charset="0"/>
                <a:cs typeface="Times New Roman" pitchFamily="18" charset="0"/>
                <a:sym typeface="Symbol"/>
              </a:rPr>
              <a:t>AB</a:t>
            </a: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The measure of an inscribed angle is half the subtended arc</a:t>
            </a: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34" name="Arc 33"/>
          <p:cNvSpPr/>
          <p:nvPr/>
        </p:nvSpPr>
        <p:spPr>
          <a:xfrm>
            <a:off x="6686548" y="2514600"/>
            <a:ext cx="914400" cy="914400"/>
          </a:xfrm>
          <a:prstGeom prst="arc">
            <a:avLst>
              <a:gd name="adj1" fmla="val 14595627"/>
              <a:gd name="adj2" fmla="val 1782388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lvl="0">
              <a:spcBef>
                <a:spcPct val="0"/>
              </a:spcBef>
              <a:defRPr/>
            </a:pPr>
            <a:r>
              <a:rPr lang="en-US" sz="3600" b="1" dirty="0" smtClean="0">
                <a:solidFill>
                  <a:srgbClr val="FF0000"/>
                </a:solidFill>
              </a:rPr>
              <a:t>Applications</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ontent Placeholder 2"/>
          <p:cNvSpPr>
            <a:spLocks noGrp="1"/>
          </p:cNvSpPr>
          <p:nvPr>
            <p:ph idx="1"/>
          </p:nvPr>
        </p:nvSpPr>
        <p:spPr>
          <a:xfrm>
            <a:off x="457200" y="1219200"/>
            <a:ext cx="8229600" cy="1981199"/>
          </a:xfrm>
        </p:spPr>
        <p:txBody>
          <a:bodyPr>
            <a:normAutofit/>
          </a:bodyPr>
          <a:lstStyle/>
          <a:p>
            <a:pPr marL="0" indent="0">
              <a:buNone/>
              <a:tabLst>
                <a:tab pos="7032625" algn="l"/>
              </a:tabLst>
            </a:pPr>
            <a:r>
              <a:rPr lang="en-US" sz="2400" dirty="0" smtClean="0"/>
              <a:t>You have a fragment of ancient  pottery that was roughly circular.  Determine the size of the pottery.</a:t>
            </a:r>
          </a:p>
          <a:p>
            <a:pPr marL="0" indent="0">
              <a:buNone/>
              <a:tabLst>
                <a:tab pos="7032625" algn="l"/>
              </a:tabLst>
            </a:pPr>
            <a:r>
              <a:rPr lang="en-US" sz="2400" dirty="0" smtClean="0"/>
              <a:t>If the pottery is a tapered vessel, can you devise a plan to more efficiently determine </a:t>
            </a:r>
            <a:r>
              <a:rPr lang="en-US" sz="2400" b="1" u="sng" dirty="0" smtClean="0"/>
              <a:t>where</a:t>
            </a:r>
            <a:r>
              <a:rPr lang="en-US" sz="2400" dirty="0" smtClean="0"/>
              <a:t> in the vessel the fragment goes?</a:t>
            </a:r>
          </a:p>
        </p:txBody>
      </p:sp>
      <p:pic>
        <p:nvPicPr>
          <p:cNvPr id="67588" name="Picture 4" descr="http://www.daysknob.com/images/DGPT4_2.JPG"/>
          <p:cNvPicPr>
            <a:picLocks noChangeAspect="1" noChangeArrowheads="1"/>
          </p:cNvPicPr>
          <p:nvPr/>
        </p:nvPicPr>
        <p:blipFill>
          <a:blip r:embed="rId3" cstate="print"/>
          <a:srcRect/>
          <a:stretch>
            <a:fillRect/>
          </a:stretch>
        </p:blipFill>
        <p:spPr bwMode="auto">
          <a:xfrm>
            <a:off x="2286000" y="2895600"/>
            <a:ext cx="2958745" cy="2158677"/>
          </a:xfrm>
          <a:prstGeom prst="rect">
            <a:avLst/>
          </a:prstGeom>
          <a:noFill/>
        </p:spPr>
      </p:pic>
      <p:sp>
        <p:nvSpPr>
          <p:cNvPr id="14" name="Oval 13"/>
          <p:cNvSpPr/>
          <p:nvPr/>
        </p:nvSpPr>
        <p:spPr>
          <a:xfrm>
            <a:off x="990600" y="3505200"/>
            <a:ext cx="4038600" cy="2590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1412281" y="3329512"/>
            <a:ext cx="3337576" cy="2779516"/>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p:nvCxnSpPr>
        <p:spPr>
          <a:xfrm>
            <a:off x="1524000" y="3962400"/>
            <a:ext cx="3048000" cy="1676400"/>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p:cNvCxnSpPr/>
          <p:nvPr/>
        </p:nvCxnSpPr>
        <p:spPr>
          <a:xfrm>
            <a:off x="2895600" y="3276600"/>
            <a:ext cx="2438400" cy="1371600"/>
          </a:xfrm>
          <a:prstGeom prst="lin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cxnSp>
      <p:pic>
        <p:nvPicPr>
          <p:cNvPr id="11" name="Picture 2" descr="pottery fragments"/>
          <p:cNvPicPr>
            <a:picLocks noChangeAspect="1" noChangeArrowheads="1"/>
          </p:cNvPicPr>
          <p:nvPr/>
        </p:nvPicPr>
        <p:blipFill>
          <a:blip r:embed="rId4" cstate="print"/>
          <a:srcRect/>
          <a:stretch>
            <a:fillRect/>
          </a:stretch>
        </p:blipFill>
        <p:spPr bwMode="auto">
          <a:xfrm>
            <a:off x="6400800" y="3124200"/>
            <a:ext cx="2209800" cy="3242882"/>
          </a:xfrm>
          <a:prstGeom prst="rect">
            <a:avLst/>
          </a:prstGeom>
          <a:noFill/>
        </p:spPr>
      </p:pic>
      <p:pic>
        <p:nvPicPr>
          <p:cNvPr id="87042" name="Picture 2" descr="http://2.bp.blogspot.com/_KzpWpBTx4yQ/SNXyaRAh_6I/AAAAAAAAAiY/QVihIAn5eOY/S240/Clay+Potts+II.jpg"/>
          <p:cNvPicPr>
            <a:picLocks noChangeAspect="1" noChangeArrowheads="1"/>
          </p:cNvPicPr>
          <p:nvPr/>
        </p:nvPicPr>
        <p:blipFill>
          <a:blip r:embed="rId5" cstate="print">
            <a:clrChange>
              <a:clrFrom>
                <a:srgbClr val="FEFEFE"/>
              </a:clrFrom>
              <a:clrTo>
                <a:srgbClr val="FEFEFE">
                  <a:alpha val="0"/>
                </a:srgbClr>
              </a:clrTo>
            </a:clrChange>
          </a:blip>
          <a:srcRect/>
          <a:stretch>
            <a:fillRect/>
          </a:stretch>
        </p:blipFill>
        <p:spPr bwMode="auto">
          <a:xfrm>
            <a:off x="4800600" y="4572000"/>
            <a:ext cx="2346454" cy="2057400"/>
          </a:xfrm>
          <a:prstGeom prst="rect">
            <a:avLst/>
          </a:prstGeom>
          <a:noFill/>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62000" y="762000"/>
            <a:ext cx="4419600" cy="4267200"/>
            <a:chOff x="1066800" y="990600"/>
            <a:chExt cx="4419600" cy="4267200"/>
          </a:xfrm>
        </p:grpSpPr>
        <p:sp>
          <p:nvSpPr>
            <p:cNvPr id="4" name="Oval 3"/>
            <p:cNvSpPr/>
            <p:nvPr/>
          </p:nvSpPr>
          <p:spPr>
            <a:xfrm>
              <a:off x="1066800" y="990600"/>
              <a:ext cx="3810000" cy="381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981200" y="3429000"/>
              <a:ext cx="1828800" cy="18288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971800" y="2438400"/>
              <a:ext cx="2514600" cy="25146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p:txBody>
          <a:bodyPr>
            <a:normAutofit/>
          </a:bodyPr>
          <a:lstStyle/>
          <a:p>
            <a:r>
              <a:rPr lang="en-US" sz="6600" b="1" dirty="0" smtClean="0"/>
              <a:t>The Learning Circle</a:t>
            </a:r>
            <a:endParaRPr lang="en-US" sz="6600" dirty="0"/>
          </a:p>
        </p:txBody>
      </p:sp>
      <p:sp>
        <p:nvSpPr>
          <p:cNvPr id="3" name="Subtitle 2"/>
          <p:cNvSpPr>
            <a:spLocks noGrp="1"/>
          </p:cNvSpPr>
          <p:nvPr>
            <p:ph type="subTitle" idx="1"/>
          </p:nvPr>
        </p:nvSpPr>
        <p:spPr/>
        <p:txBody>
          <a:bodyPr/>
          <a:lstStyle/>
          <a:p>
            <a:r>
              <a:rPr lang="en-US" dirty="0" smtClean="0"/>
              <a:t>Thank You</a:t>
            </a:r>
            <a:endParaRPr lang="en-US" dirty="0"/>
          </a:p>
        </p:txBody>
      </p:sp>
      <p:grpSp>
        <p:nvGrpSpPr>
          <p:cNvPr id="8" name="Group 7"/>
          <p:cNvGrpSpPr/>
          <p:nvPr/>
        </p:nvGrpSpPr>
        <p:grpSpPr>
          <a:xfrm>
            <a:off x="762000" y="762000"/>
            <a:ext cx="4419600" cy="4267200"/>
            <a:chOff x="1066800" y="990600"/>
            <a:chExt cx="4419600" cy="4267200"/>
          </a:xfrm>
        </p:grpSpPr>
        <p:sp>
          <p:nvSpPr>
            <p:cNvPr id="9" name="Oval 8"/>
            <p:cNvSpPr/>
            <p:nvPr/>
          </p:nvSpPr>
          <p:spPr>
            <a:xfrm>
              <a:off x="1066800" y="990600"/>
              <a:ext cx="3810000" cy="38100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81200" y="3429000"/>
              <a:ext cx="1828800" cy="1828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971800" y="2438400"/>
              <a:ext cx="2514600" cy="25146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p:cNvCxnSpPr>
            <a:stCxn id="9" idx="0"/>
          </p:cNvCxnSpPr>
          <p:nvPr/>
        </p:nvCxnSpPr>
        <p:spPr>
          <a:xfrm>
            <a:off x="2667000" y="762000"/>
            <a:ext cx="0" cy="483870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H="1" flipV="1">
            <a:off x="1143000" y="3810000"/>
            <a:ext cx="1524001" cy="179070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1155700" y="3810000"/>
            <a:ext cx="3962400" cy="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a:stCxn id="4" idx="0"/>
          </p:cNvCxnSpPr>
          <p:nvPr/>
        </p:nvCxnSpPr>
        <p:spPr>
          <a:xfrm flipH="1">
            <a:off x="1155700" y="762000"/>
            <a:ext cx="1511300" cy="3048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8" name="Arc 37"/>
          <p:cNvSpPr/>
          <p:nvPr/>
        </p:nvSpPr>
        <p:spPr>
          <a:xfrm>
            <a:off x="533400" y="1371600"/>
            <a:ext cx="4343400" cy="4343400"/>
          </a:xfrm>
          <a:prstGeom prst="arc">
            <a:avLst>
              <a:gd name="adj1" fmla="val 1347697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41910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i="1" dirty="0" err="1" smtClean="0">
                <a:latin typeface="Times New Roman" pitchFamily="18" charset="0"/>
                <a:cs typeface="Times New Roman" pitchFamily="18" charset="0"/>
                <a:sym typeface="Symbol"/>
              </a:rPr>
              <a:t>m</a:t>
            </a:r>
            <a:r>
              <a:rPr lang="en-US" sz="2800" dirty="0" err="1" smtClean="0">
                <a:latin typeface="Times New Roman" pitchFamily="18" charset="0"/>
                <a:cs typeface="Times New Roman" pitchFamily="18" charset="0"/>
                <a:sym typeface="Symbol"/>
              </a:rPr>
              <a:t>D</a:t>
            </a:r>
            <a:r>
              <a:rPr lang="en-US" sz="2800" dirty="0" smtClean="0">
                <a:latin typeface="Times New Roman" pitchFamily="18" charset="0"/>
                <a:cs typeface="Times New Roman" pitchFamily="18" charset="0"/>
                <a:sym typeface="Symbol"/>
              </a:rPr>
              <a:t> = ½</a:t>
            </a:r>
            <a:r>
              <a:rPr lang="en-US" sz="2800" i="1" dirty="0" smtClean="0">
                <a:latin typeface="Times New Roman" pitchFamily="18" charset="0"/>
                <a:cs typeface="Times New Roman" pitchFamily="18" charset="0"/>
                <a:sym typeface="Symbol"/>
              </a:rPr>
              <a:t>m </a:t>
            </a:r>
            <a:r>
              <a:rPr lang="en-US" sz="2800" dirty="0" smtClean="0">
                <a:latin typeface="Times New Roman" pitchFamily="18" charset="0"/>
                <a:cs typeface="Times New Roman" pitchFamily="18" charset="0"/>
                <a:sym typeface="Symbol"/>
              </a:rPr>
              <a:t>AB</a:t>
            </a:r>
          </a:p>
          <a:p>
            <a:pPr>
              <a:spcBef>
                <a:spcPct val="0"/>
              </a:spcBef>
            </a:pPr>
            <a:r>
              <a:rPr lang="en-US" sz="2800" i="1" dirty="0" err="1" smtClean="0">
                <a:latin typeface="Times New Roman" pitchFamily="18" charset="0"/>
                <a:cs typeface="Times New Roman" pitchFamily="18" charset="0"/>
                <a:sym typeface="Symbol"/>
              </a:rPr>
              <a:t>m</a:t>
            </a:r>
            <a:r>
              <a:rPr lang="en-US" sz="2800" dirty="0" err="1" smtClean="0">
                <a:latin typeface="Times New Roman" pitchFamily="18" charset="0"/>
                <a:cs typeface="Times New Roman" pitchFamily="18" charset="0"/>
                <a:sym typeface="Symbol"/>
              </a:rPr>
              <a:t>C</a:t>
            </a:r>
            <a:r>
              <a:rPr lang="en-US" sz="2800" dirty="0" smtClean="0">
                <a:latin typeface="Times New Roman" pitchFamily="18" charset="0"/>
                <a:cs typeface="Times New Roman" pitchFamily="18" charset="0"/>
                <a:sym typeface="Symbol"/>
              </a:rPr>
              <a:t> = ½</a:t>
            </a:r>
            <a:r>
              <a:rPr lang="en-US" sz="2800" i="1" dirty="0" smtClean="0">
                <a:latin typeface="Times New Roman" pitchFamily="18" charset="0"/>
                <a:cs typeface="Times New Roman" pitchFamily="18" charset="0"/>
                <a:sym typeface="Symbol"/>
              </a:rPr>
              <a:t>m </a:t>
            </a:r>
            <a:r>
              <a:rPr lang="en-US" sz="2800" dirty="0" smtClean="0">
                <a:latin typeface="Times New Roman" pitchFamily="18" charset="0"/>
                <a:cs typeface="Times New Roman" pitchFamily="18" charset="0"/>
                <a:sym typeface="Symbol"/>
              </a:rPr>
              <a:t>AB</a:t>
            </a: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The measure of an inscribed angle is half the subtended arc</a:t>
            </a: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
        <p:nvSpPr>
          <p:cNvPr id="34" name="Arc 33"/>
          <p:cNvSpPr/>
          <p:nvPr/>
        </p:nvSpPr>
        <p:spPr>
          <a:xfrm>
            <a:off x="6686548" y="2514600"/>
            <a:ext cx="914400" cy="914400"/>
          </a:xfrm>
          <a:prstGeom prst="arc">
            <a:avLst>
              <a:gd name="adj1" fmla="val 14595627"/>
              <a:gd name="adj2" fmla="val 1782388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a:off x="6686548" y="2928850"/>
            <a:ext cx="914400" cy="914400"/>
          </a:xfrm>
          <a:prstGeom prst="arc">
            <a:avLst>
              <a:gd name="adj1" fmla="val 14595627"/>
              <a:gd name="adj2" fmla="val 1782388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clrChange>
              <a:clrFrom>
                <a:srgbClr val="FFFFFF"/>
              </a:clrFrom>
              <a:clrTo>
                <a:srgbClr val="FFFFFF">
                  <a:alpha val="0"/>
                </a:srgbClr>
              </a:clrTo>
            </a:clrChange>
          </a:blip>
          <a:srcRect l="29184" t="19556"/>
          <a:stretch>
            <a:fillRect/>
          </a:stretch>
        </p:blipFill>
        <p:spPr bwMode="auto">
          <a:xfrm>
            <a:off x="0" y="0"/>
            <a:ext cx="3143250" cy="344805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pPr algn="l"/>
            <a:r>
              <a:rPr lang="en-US" b="1" dirty="0" smtClean="0"/>
              <a:t>The Learning Circle</a:t>
            </a:r>
            <a:endParaRPr lang="en-US" dirty="0"/>
          </a:p>
        </p:txBody>
      </p:sp>
      <p:sp>
        <p:nvSpPr>
          <p:cNvPr id="8" name="Title 1"/>
          <p:cNvSpPr txBox="1">
            <a:spLocks/>
          </p:cNvSpPr>
          <p:nvPr/>
        </p:nvSpPr>
        <p:spPr>
          <a:xfrm>
            <a:off x="1143000" y="731838"/>
            <a:ext cx="7543800" cy="56356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mj-lt"/>
                <a:ea typeface="+mj-ea"/>
                <a:cs typeface="+mj-cs"/>
              </a:rPr>
              <a:t>Discovery</a:t>
            </a:r>
            <a:endParaRPr kumimoji="0" lang="en-US" sz="3600" b="0" i="0" u="none" strike="noStrike" kern="1200" cap="none" spc="0" normalizeH="0" baseline="0" noProof="0" dirty="0" smtClean="0">
              <a:ln>
                <a:noFill/>
              </a:ln>
              <a:solidFill>
                <a:srgbClr val="FF0000"/>
              </a:solidFill>
              <a:effectLst/>
              <a:uLnTx/>
              <a:uFillTx/>
              <a:latin typeface="+mj-lt"/>
              <a:ea typeface="+mj-ea"/>
              <a:cs typeface="+mj-cs"/>
            </a:endParaRPr>
          </a:p>
        </p:txBody>
      </p:sp>
      <p:grpSp>
        <p:nvGrpSpPr>
          <p:cNvPr id="3" name="Group 34"/>
          <p:cNvGrpSpPr/>
          <p:nvPr/>
        </p:nvGrpSpPr>
        <p:grpSpPr>
          <a:xfrm>
            <a:off x="533400" y="1371600"/>
            <a:ext cx="4343400" cy="4343400"/>
            <a:chOff x="1828800" y="1371600"/>
            <a:chExt cx="5257800" cy="5257800"/>
          </a:xfrm>
        </p:grpSpPr>
        <p:sp>
          <p:nvSpPr>
            <p:cNvPr id="10" name="Oval 9"/>
            <p:cNvSpPr/>
            <p:nvPr/>
          </p:nvSpPr>
          <p:spPr>
            <a:xfrm>
              <a:off x="1828800" y="1371600"/>
              <a:ext cx="5257800" cy="525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0" idx="1"/>
              <a:endCxn id="10" idx="4"/>
            </p:cNvCxnSpPr>
            <p:nvPr/>
          </p:nvCxnSpPr>
          <p:spPr>
            <a:xfrm>
              <a:off x="2598788" y="2141586"/>
              <a:ext cx="1858912" cy="4487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3"/>
              <a:endCxn id="10" idx="7"/>
            </p:cNvCxnSpPr>
            <p:nvPr/>
          </p:nvCxnSpPr>
          <p:spPr>
            <a:xfrm flipV="1">
              <a:off x="2598788" y="2141586"/>
              <a:ext cx="3717824" cy="3717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a:endCxn id="10" idx="3"/>
            </p:cNvCxnSpPr>
            <p:nvPr/>
          </p:nvCxnSpPr>
          <p:spPr>
            <a:xfrm>
              <a:off x="2598788" y="2141586"/>
              <a:ext cx="0" cy="3717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7"/>
              <a:endCxn id="10" idx="4"/>
            </p:cNvCxnSpPr>
            <p:nvPr/>
          </p:nvCxnSpPr>
          <p:spPr>
            <a:xfrm flipH="1">
              <a:off x="4457700" y="2141586"/>
              <a:ext cx="1858912" cy="4487814"/>
            </a:xfrm>
            <a:prstGeom prst="line">
              <a:avLst/>
            </a:prstGeom>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3538541"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flipH="1" flipV="1">
              <a:off x="3533778" y="4610104"/>
              <a:ext cx="304800" cy="304800"/>
            </a:xfrm>
            <a:prstGeom prst="arc">
              <a:avLst>
                <a:gd name="adj1" fmla="val 18826860"/>
                <a:gd name="adj2" fmla="val 41099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Title 1"/>
          <p:cNvSpPr txBox="1">
            <a:spLocks/>
          </p:cNvSpPr>
          <p:nvPr/>
        </p:nvSpPr>
        <p:spPr>
          <a:xfrm>
            <a:off x="1295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a:t>
            </a:r>
          </a:p>
        </p:txBody>
      </p:sp>
      <p:sp>
        <p:nvSpPr>
          <p:cNvPr id="31" name="Title 1"/>
          <p:cNvSpPr txBox="1">
            <a:spLocks/>
          </p:cNvSpPr>
          <p:nvPr/>
        </p:nvSpPr>
        <p:spPr>
          <a:xfrm>
            <a:off x="3048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a:t>
            </a:r>
          </a:p>
        </p:txBody>
      </p:sp>
      <p:sp>
        <p:nvSpPr>
          <p:cNvPr id="32" name="Title 1"/>
          <p:cNvSpPr txBox="1">
            <a:spLocks/>
          </p:cNvSpPr>
          <p:nvPr/>
        </p:nvSpPr>
        <p:spPr>
          <a:xfrm>
            <a:off x="7620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a:t>
            </a:r>
          </a:p>
        </p:txBody>
      </p:sp>
      <p:sp>
        <p:nvSpPr>
          <p:cNvPr id="33" name="Title 1"/>
          <p:cNvSpPr txBox="1">
            <a:spLocks/>
          </p:cNvSpPr>
          <p:nvPr/>
        </p:nvSpPr>
        <p:spPr>
          <a:xfrm>
            <a:off x="2057400" y="4724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8</a:t>
            </a:r>
          </a:p>
        </p:txBody>
      </p:sp>
      <p:sp>
        <p:nvSpPr>
          <p:cNvPr id="36" name="Title 1"/>
          <p:cNvSpPr txBox="1">
            <a:spLocks/>
          </p:cNvSpPr>
          <p:nvPr/>
        </p:nvSpPr>
        <p:spPr>
          <a:xfrm>
            <a:off x="5105400" y="1371600"/>
            <a:ext cx="3505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Find </a:t>
            </a:r>
            <a:r>
              <a:rPr lang="en-US" sz="2800" i="1" dirty="0" smtClean="0">
                <a:latin typeface="Times New Roman" pitchFamily="18" charset="0"/>
                <a:ea typeface="+mj-ea"/>
                <a:cs typeface="Times New Roman" pitchFamily="18" charset="0"/>
              </a:rPr>
              <a:t>x</a:t>
            </a:r>
            <a:r>
              <a:rPr lang="en-US" sz="2800" dirty="0" smtClean="0">
                <a:latin typeface="Times New Roman" pitchFamily="18" charset="0"/>
                <a:ea typeface="+mj-ea"/>
                <a:cs typeface="Times New Roman" pitchFamily="18" charset="0"/>
              </a:rPr>
              <a: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9" name="Arc 38"/>
          <p:cNvSpPr/>
          <p:nvPr/>
        </p:nvSpPr>
        <p:spPr>
          <a:xfrm>
            <a:off x="942978" y="4848222"/>
            <a:ext cx="457200" cy="457200"/>
          </a:xfrm>
          <a:prstGeom prst="arc">
            <a:avLst>
              <a:gd name="adj1" fmla="val 16108192"/>
              <a:gd name="adj2" fmla="val 1894941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a:off x="2476504" y="5486400"/>
            <a:ext cx="457200" cy="457200"/>
          </a:xfrm>
          <a:prstGeom prst="arc">
            <a:avLst>
              <a:gd name="adj1" fmla="val 14981171"/>
              <a:gd name="adj2" fmla="val 17438319"/>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5105400" y="2057400"/>
            <a:ext cx="3505200" cy="4114800"/>
          </a:xfrm>
          <a:prstGeom prst="rect">
            <a:avLst/>
          </a:prstGeom>
        </p:spPr>
        <p:txBody>
          <a:bodyPr vert="horz" lIns="91440" tIns="45720" rIns="91440" bIns="45720" rtlCol="0" anchor="t" anchorCtr="0">
            <a:normAutofit fontScale="97500"/>
          </a:bodyPr>
          <a:lstStyle/>
          <a:p>
            <a:pPr lvl="0">
              <a:spcBef>
                <a:spcPct val="0"/>
              </a:spcBef>
            </a:pPr>
            <a:r>
              <a:rPr lang="en-US" sz="2800" dirty="0" smtClean="0">
                <a:latin typeface="Times New Roman" pitchFamily="18" charset="0"/>
                <a:ea typeface="+mj-ea"/>
                <a:cs typeface="Times New Roman" pitchFamily="18" charset="0"/>
                <a:sym typeface="Symbol"/>
              </a:rPr>
              <a:t>AED  </a:t>
            </a:r>
            <a:r>
              <a:rPr lang="en-US" sz="2800" dirty="0" smtClean="0">
                <a:latin typeface="Times New Roman" pitchFamily="18" charset="0"/>
                <a:cs typeface="Times New Roman" pitchFamily="18" charset="0"/>
                <a:sym typeface="Symbol"/>
              </a:rPr>
              <a:t>BEC</a:t>
            </a:r>
          </a:p>
          <a:p>
            <a:pPr lvl="0">
              <a:spcBef>
                <a:spcPct val="0"/>
              </a:spcBef>
            </a:pPr>
            <a:r>
              <a:rPr lang="en-US" sz="2800" dirty="0" smtClean="0">
                <a:latin typeface="Times New Roman" pitchFamily="18" charset="0"/>
                <a:cs typeface="Times New Roman" pitchFamily="18" charset="0"/>
                <a:sym typeface="Symbol"/>
              </a:rPr>
              <a:t>D </a:t>
            </a:r>
            <a:r>
              <a:rPr lang="en-US" sz="2800" dirty="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sym typeface="Symbol"/>
              </a:rPr>
              <a:t>C</a:t>
            </a: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endParaRPr lang="en-US" sz="2800" dirty="0">
              <a:latin typeface="Times New Roman" pitchFamily="18" charset="0"/>
              <a:cs typeface="Times New Roman" pitchFamily="18" charset="0"/>
              <a:sym typeface="Symbol"/>
            </a:endParaRPr>
          </a:p>
          <a:p>
            <a:pPr lvl="0">
              <a:spcBef>
                <a:spcPct val="0"/>
              </a:spcBef>
            </a:pPr>
            <a:endParaRPr lang="en-US" sz="2800" dirty="0" smtClean="0">
              <a:latin typeface="Times New Roman" pitchFamily="18" charset="0"/>
              <a:cs typeface="Times New Roman" pitchFamily="18" charset="0"/>
              <a:sym typeface="Symbol"/>
            </a:endParaRPr>
          </a:p>
          <a:p>
            <a:pPr lvl="0">
              <a:spcBef>
                <a:spcPct val="0"/>
              </a:spcBef>
            </a:pPr>
            <a:r>
              <a:rPr lang="en-US" sz="2800" i="1" dirty="0" smtClean="0">
                <a:latin typeface="Times New Roman" pitchFamily="18" charset="0"/>
                <a:cs typeface="Times New Roman" pitchFamily="18" charset="0"/>
                <a:sym typeface="Symbol"/>
              </a:rPr>
              <a:t>Two inscribed angles  subtending the same arc are congruent</a:t>
            </a:r>
          </a:p>
        </p:txBody>
      </p:sp>
      <p:sp>
        <p:nvSpPr>
          <p:cNvPr id="42" name="Title 1"/>
          <p:cNvSpPr txBox="1">
            <a:spLocks/>
          </p:cNvSpPr>
          <p:nvPr/>
        </p:nvSpPr>
        <p:spPr>
          <a:xfrm>
            <a:off x="4267200" y="16002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a:t>
            </a:r>
          </a:p>
        </p:txBody>
      </p:sp>
      <p:sp>
        <p:nvSpPr>
          <p:cNvPr id="43" name="Title 1"/>
          <p:cNvSpPr txBox="1">
            <a:spLocks/>
          </p:cNvSpPr>
          <p:nvPr/>
        </p:nvSpPr>
        <p:spPr>
          <a:xfrm>
            <a:off x="762000" y="49530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
            </a:r>
          </a:p>
        </p:txBody>
      </p:sp>
      <p:sp>
        <p:nvSpPr>
          <p:cNvPr id="44" name="Title 1"/>
          <p:cNvSpPr txBox="1">
            <a:spLocks/>
          </p:cNvSpPr>
          <p:nvPr/>
        </p:nvSpPr>
        <p:spPr>
          <a:xfrm>
            <a:off x="2590800" y="56388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t>
            </a:r>
          </a:p>
        </p:txBody>
      </p:sp>
      <p:sp>
        <p:nvSpPr>
          <p:cNvPr id="45" name="Title 1"/>
          <p:cNvSpPr txBox="1">
            <a:spLocks/>
          </p:cNvSpPr>
          <p:nvPr/>
        </p:nvSpPr>
        <p:spPr>
          <a:xfrm>
            <a:off x="1905000" y="3581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a:t>
            </a:r>
          </a:p>
        </p:txBody>
      </p:sp>
      <p:sp>
        <p:nvSpPr>
          <p:cNvPr id="46" name="Title 1"/>
          <p:cNvSpPr txBox="1">
            <a:spLocks/>
          </p:cNvSpPr>
          <p:nvPr/>
        </p:nvSpPr>
        <p:spPr>
          <a:xfrm>
            <a:off x="1524000" y="2438400"/>
            <a:ext cx="457200" cy="563562"/>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x</a:t>
            </a:r>
          </a:p>
        </p:txBody>
      </p:sp>
      <p:sp>
        <p:nvSpPr>
          <p:cNvPr id="47" name="Title 1"/>
          <p:cNvSpPr txBox="1">
            <a:spLocks/>
          </p:cNvSpPr>
          <p:nvPr/>
        </p:nvSpPr>
        <p:spPr>
          <a:xfrm>
            <a:off x="7848600" y="304800"/>
            <a:ext cx="1112736" cy="13716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9600" b="1" dirty="0" smtClean="0">
                <a:solidFill>
                  <a:schemeClr val="tx1">
                    <a:alpha val="25000"/>
                  </a:schemeClr>
                </a:solidFill>
                <a:latin typeface="Arial Narrow" pitchFamily="34" charset="0"/>
                <a:ea typeface="+mj-ea"/>
                <a:cs typeface="Times New Roman" pitchFamily="18" charset="0"/>
              </a:rPr>
              <a:t>A</a:t>
            </a:r>
            <a:endParaRPr kumimoji="0" lang="en-US" sz="9600" b="1" u="none" strike="noStrike" kern="1200" cap="none" spc="0" normalizeH="0" baseline="0" noProof="0" dirty="0" smtClean="0">
              <a:ln>
                <a:noFill/>
              </a:ln>
              <a:solidFill>
                <a:schemeClr val="tx1">
                  <a:alpha val="25000"/>
                </a:schemeClr>
              </a:solidFill>
              <a:effectLst/>
              <a:uLnTx/>
              <a:uFillTx/>
              <a:latin typeface="Arial Narrow" pitchFamily="34" charset="0"/>
              <a:ea typeface="+mj-ea"/>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12775</TotalTime>
  <Words>2727</Words>
  <Application>Microsoft Office PowerPoint</Application>
  <PresentationFormat>On-screen Show (4:3)</PresentationFormat>
  <Paragraphs>1004</Paragraphs>
  <Slides>71</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8" baseType="lpstr">
      <vt:lpstr>Arial</vt:lpstr>
      <vt:lpstr>Arial Narrow</vt:lpstr>
      <vt:lpstr>Calibri</vt:lpstr>
      <vt:lpstr>Symbol</vt:lpstr>
      <vt:lpstr>Times New Roman</vt:lpstr>
      <vt:lpstr>Office Theme</vt:lpstr>
      <vt:lpstr>Equation</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lpstr>The Learning Circle</vt:lpstr>
    </vt:vector>
  </TitlesOfParts>
  <Company>FCSS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Reality of Circles</dc:title>
  <dc:creator>mccoye</dc:creator>
  <cp:lastModifiedBy>McCoy, Everett</cp:lastModifiedBy>
  <cp:revision>117</cp:revision>
  <dcterms:created xsi:type="dcterms:W3CDTF">2012-04-01T19:11:15Z</dcterms:created>
  <dcterms:modified xsi:type="dcterms:W3CDTF">2016-08-12T02:06:55Z</dcterms:modified>
</cp:coreProperties>
</file>