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434" r:id="rId4"/>
    <p:sldId id="473" r:id="rId5"/>
    <p:sldId id="474" r:id="rId6"/>
    <p:sldId id="475" r:id="rId7"/>
    <p:sldId id="476" r:id="rId8"/>
    <p:sldId id="477" r:id="rId9"/>
    <p:sldId id="290" r:id="rId10"/>
    <p:sldId id="294" r:id="rId11"/>
    <p:sldId id="295" r:id="rId12"/>
    <p:sldId id="296" r:id="rId13"/>
    <p:sldId id="467" r:id="rId14"/>
    <p:sldId id="462" r:id="rId15"/>
    <p:sldId id="468" r:id="rId16"/>
    <p:sldId id="469" r:id="rId17"/>
    <p:sldId id="470" r:id="rId18"/>
    <p:sldId id="471" r:id="rId19"/>
    <p:sldId id="478" r:id="rId20"/>
    <p:sldId id="463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5" autoAdjust="0"/>
    <p:restoredTop sz="91486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546" y="-102"/>
      </p:cViewPr>
      <p:guideLst>
        <p:guide orient="horz" pos="1795"/>
        <p:guide pos="2881"/>
      </p:guideLst>
    </p:cSldViewPr>
  </p:slideViewPr>
  <p:outlineViewPr>
    <p:cViewPr>
      <p:scale>
        <a:sx n="33" d="100"/>
        <a:sy n="33" d="100"/>
      </p:scale>
      <p:origin x="0" y="161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D5EDD0BC-854B-5546-A8FF-AF6B249B6AF5}" type="datetimeFigureOut">
              <a:rPr lang="en-US">
                <a:latin typeface="Arial"/>
              </a:rPr>
              <a:pPr>
                <a:defRPr/>
              </a:pPr>
              <a:t>10/4/2013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892397C2-5B49-104A-B1D7-DDE182C52C34}" type="slidenum">
              <a:rPr lang="en-US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467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B485999A-F397-D44F-A9CA-C8E36A937B72}" type="datetimeFigureOut">
              <a:rPr lang="en-US" smtClean="0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2D5D9F8-D567-244F-880C-4BB4785F1C4C}" type="slidenum">
              <a:rPr lang="en-US" sz="1200">
                <a:latin typeface="Arial"/>
              </a:rPr>
              <a:pPr eaLnBrk="1" hangingPunct="1"/>
              <a:t>1</a:t>
            </a:fld>
            <a:endParaRPr lang="en-US" sz="1200" dirty="0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ＭＳ Ｐゴシック" charset="0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ＭＳ Ｐゴシック" charset="0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ＭＳ Ｐゴシック" charset="0"/>
              </a:rPr>
              <a:t>/00183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ＭＳ Ｐゴシック" charset="0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ＭＳ Ｐゴシック" charset="0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ＭＳ Ｐゴシック" charset="0"/>
              </a:rPr>
              <a:t>/00184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6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alytic Geometry PPT bgd Instruc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976004" y="6246670"/>
            <a:ext cx="5741117" cy="264965"/>
          </a:xfrm>
        </p:spPr>
        <p:txBody>
          <a:bodyPr/>
          <a:lstStyle>
            <a:lvl1pPr algn="l">
              <a:defRPr sz="15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621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B293FF8-CD88-C24E-B901-491EE6C88A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 spd="slow"/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18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2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18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5.png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Introduction</a:t>
            </a:r>
            <a:endParaRPr lang="en-US" sz="2800" b="1" dirty="0">
              <a:ea typeface="+mn-ea"/>
            </a:endParaRPr>
          </a:p>
          <a:p>
            <a:r>
              <a:rPr lang="en-US" dirty="0"/>
              <a:t>In the previous lesson, we applied the properties of similar triangles to find unknown side lengths. We discovered that the side ratios of similar triangles are always the same. As a preparation to using trigonometry to solve problems, we will look more deeply into the relationship between sine and cosine in this lesson.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A64BF-F1FF-FE46-8566-4B9C9A787A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976003" y="6246670"/>
            <a:ext cx="5996807" cy="264965"/>
          </a:xfrm>
        </p:spPr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</a:t>
            </a:r>
            <a:r>
              <a:rPr lang="en-US" sz="2800" b="1" dirty="0">
                <a:solidFill>
                  <a:srgbClr val="000090"/>
                </a:solidFill>
              </a:rPr>
              <a:t>1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 smtClean="0"/>
              <a:t>Find 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330156"/>
              </p:ext>
            </p:extLst>
          </p:nvPr>
        </p:nvGraphicFramePr>
        <p:xfrm>
          <a:off x="1398588" y="1730375"/>
          <a:ext cx="3403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5" name="Equation" r:id="rId3" imgW="3403600" imgH="342900" progId="Equation.DSMT4">
                  <p:embed/>
                </p:oleObj>
              </mc:Choice>
              <mc:Fallback>
                <p:oleObj name="Equation" r:id="rId3" imgW="3403600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8588" y="1730375"/>
                        <a:ext cx="34036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Set up the identity. </a:t>
            </a:r>
            <a:endParaRPr lang="en-US" sz="2800" b="1" dirty="0" smtClean="0">
              <a:solidFill>
                <a:srgbClr val="66006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106245"/>
              </p:ext>
            </p:extLst>
          </p:nvPr>
        </p:nvGraphicFramePr>
        <p:xfrm>
          <a:off x="1519238" y="1858963"/>
          <a:ext cx="2578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9" name="Equation" r:id="rId3" imgW="2578100" imgH="342900" progId="Equation.DSMT4">
                  <p:embed/>
                </p:oleObj>
              </mc:Choice>
              <mc:Fallback>
                <p:oleObj name="Equation" r:id="rId3" imgW="2578100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9238" y="1858963"/>
                        <a:ext cx="25781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Substitute the values of the angles into the identity and simplify</a:t>
            </a:r>
            <a:r>
              <a:rPr lang="en-US" sz="2800" b="1" dirty="0" smtClean="0">
                <a:solidFill>
                  <a:srgbClr val="660066"/>
                </a:solidFill>
              </a:rPr>
              <a:t>.   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110272"/>
              </p:ext>
            </p:extLst>
          </p:nvPr>
        </p:nvGraphicFramePr>
        <p:xfrm>
          <a:off x="1635125" y="2174875"/>
          <a:ext cx="3149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3" name="Equation" r:id="rId3" imgW="3149600" imgH="800100" progId="Equation.DSMT4">
                  <p:embed/>
                </p:oleObj>
              </mc:Choice>
              <mc:Fallback>
                <p:oleObj name="Equation" r:id="rId3" imgW="31496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5125" y="2174875"/>
                        <a:ext cx="31496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Verify the identity by calculating the sine of </a:t>
            </a:r>
            <a:r>
              <a:rPr lang="en-US" sz="2800" b="1" dirty="0" smtClean="0">
                <a:solidFill>
                  <a:srgbClr val="660066"/>
                </a:solidFill>
              </a:rPr>
              <a:t>28° </a:t>
            </a:r>
            <a:r>
              <a:rPr lang="en-US" sz="2800" b="1" dirty="0">
                <a:solidFill>
                  <a:srgbClr val="660066"/>
                </a:solidFill>
              </a:rPr>
              <a:t>and the cosine of </a:t>
            </a:r>
            <a:r>
              <a:rPr lang="en-US" sz="2800" b="1" dirty="0" smtClean="0">
                <a:solidFill>
                  <a:srgbClr val="660066"/>
                </a:solidFill>
              </a:rPr>
              <a:t>62° </a:t>
            </a:r>
            <a:r>
              <a:rPr lang="en-US" sz="2800" b="1" dirty="0">
                <a:solidFill>
                  <a:srgbClr val="660066"/>
                </a:solidFill>
              </a:rPr>
              <a:t>using a scientific calculator</a:t>
            </a:r>
            <a:r>
              <a:rPr lang="en-US" sz="2800" b="1" dirty="0" smtClean="0">
                <a:solidFill>
                  <a:srgbClr val="660066"/>
                </a:solidFill>
              </a:rPr>
              <a:t>.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806702"/>
              </p:ext>
            </p:extLst>
          </p:nvPr>
        </p:nvGraphicFramePr>
        <p:xfrm>
          <a:off x="1600200" y="2581275"/>
          <a:ext cx="2070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7" name="Equation" r:id="rId3" imgW="2070100" imgH="800100" progId="Equation.DSMT4">
                  <p:embed/>
                </p:oleObj>
              </mc:Choice>
              <mc:Fallback>
                <p:oleObj name="Equation" r:id="rId3" imgW="20701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2581275"/>
                        <a:ext cx="20701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Zapf Dingbats" charset="0"/>
                <a:ea typeface="MS PGothic" charset="0"/>
                <a:cs typeface="MS PGothic" charset="0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17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98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</a:t>
            </a:r>
            <a:r>
              <a:rPr lang="en-US" sz="2800" b="1" dirty="0">
                <a:solidFill>
                  <a:srgbClr val="000090"/>
                </a:solidFill>
              </a:rPr>
              <a:t>3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Find a value of </a:t>
            </a:r>
            <a:r>
              <a:rPr lang="en-US" i="1" dirty="0" smtClean="0">
                <a:latin typeface="Symbol" charset="2"/>
                <a:cs typeface="Symbol" charset="2"/>
              </a:rPr>
              <a:t>f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which </a:t>
            </a:r>
            <a:r>
              <a:rPr lang="en-US" dirty="0" smtClean="0"/>
              <a:t>sin </a:t>
            </a:r>
            <a:r>
              <a:rPr lang="en-US" i="1" dirty="0" smtClean="0">
                <a:latin typeface="Symbol" charset="2"/>
                <a:cs typeface="Symbol" charset="2"/>
              </a:rPr>
              <a:t>f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cos </a:t>
            </a:r>
            <a:r>
              <a:rPr lang="en-US" dirty="0" smtClean="0"/>
              <a:t>15° is </a:t>
            </a:r>
            <a:r>
              <a:rPr lang="en-US" dirty="0"/>
              <a:t>true. 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6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</a:t>
            </a:r>
            <a:r>
              <a:rPr lang="en-US" sz="2800" b="1" dirty="0">
                <a:solidFill>
                  <a:srgbClr val="000090"/>
                </a:solidFill>
              </a:rPr>
              <a:t>3</a:t>
            </a:r>
            <a:r>
              <a:rPr lang="en-US" sz="2800" b="1" dirty="0" smtClean="0">
                <a:solidFill>
                  <a:srgbClr val="000090"/>
                </a:solidFill>
              </a:rPr>
              <a:t>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Determine which identity to use</a:t>
            </a:r>
            <a:r>
              <a:rPr lang="en-US" sz="2800" b="1" dirty="0" smtClean="0">
                <a:solidFill>
                  <a:srgbClr val="660066"/>
                </a:solidFill>
              </a:rPr>
              <a:t>. </a:t>
            </a:r>
          </a:p>
          <a:p>
            <a:pPr marL="512064">
              <a:lnSpc>
                <a:spcPct val="110000"/>
              </a:lnSpc>
              <a:spcAft>
                <a:spcPts val="1200"/>
              </a:spcAft>
            </a:pPr>
            <a:r>
              <a:rPr lang="en-US" dirty="0"/>
              <a:t>The cosine was given, so use the cosine identity</a:t>
            </a:r>
            <a:r>
              <a:rPr lang="en-US" dirty="0" smtClean="0"/>
              <a:t>.</a:t>
            </a:r>
          </a:p>
          <a:p>
            <a:pPr marL="512064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Since </a:t>
            </a:r>
            <a:r>
              <a:rPr lang="en-US" i="1" dirty="0" smtClean="0">
                <a:latin typeface="Symbol" charset="2"/>
                <a:cs typeface="Symbol" charset="2"/>
              </a:rPr>
              <a:t>f  </a:t>
            </a:r>
            <a:r>
              <a:rPr lang="en-US" dirty="0" smtClean="0"/>
              <a:t>is </a:t>
            </a:r>
            <a:r>
              <a:rPr lang="en-US" dirty="0"/>
              <a:t>used as the variable in the problem, use the variable </a:t>
            </a:r>
            <a:r>
              <a:rPr lang="en-US" i="1" dirty="0"/>
              <a:t>phi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 </a:t>
            </a:r>
            <a:r>
              <a:rPr lang="en-US" dirty="0" smtClean="0"/>
              <a:t> ) </a:t>
            </a:r>
            <a:r>
              <a:rPr lang="en-US" dirty="0"/>
              <a:t>for the identity</a:t>
            </a:r>
            <a:r>
              <a:rPr lang="en-US" dirty="0" smtClean="0"/>
              <a:t>.</a:t>
            </a:r>
          </a:p>
          <a:p>
            <a:pPr marL="512064">
              <a:lnSpc>
                <a:spcPct val="110000"/>
              </a:lnSpc>
              <a:spcAft>
                <a:spcPts val="1200"/>
              </a:spcAft>
            </a:pPr>
            <a:endParaRPr lang="en-US" dirty="0"/>
          </a:p>
          <a:p>
            <a:pPr marL="512064">
              <a:lnSpc>
                <a:spcPct val="110000"/>
              </a:lnSpc>
              <a:spcAft>
                <a:spcPts val="1200"/>
              </a:spcAft>
            </a:pPr>
            <a:endParaRPr lang="en-US" dirty="0" smtClean="0"/>
          </a:p>
          <a:p>
            <a:pPr marL="512064">
              <a:lnSpc>
                <a:spcPct val="110000"/>
              </a:lnSpc>
              <a:spcAft>
                <a:spcPts val="1200"/>
              </a:spcAft>
            </a:pPr>
            <a:r>
              <a:rPr lang="en-US" dirty="0"/>
              <a:t>The cosine of </a:t>
            </a:r>
            <a:r>
              <a:rPr lang="en-US" dirty="0" smtClean="0"/>
              <a:t>15°is </a:t>
            </a:r>
            <a:r>
              <a:rPr lang="en-US" dirty="0"/>
              <a:t>equal to the sine of its complement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524105"/>
              </p:ext>
            </p:extLst>
          </p:nvPr>
        </p:nvGraphicFramePr>
        <p:xfrm>
          <a:off x="3483957" y="2910294"/>
          <a:ext cx="190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7" name="Equation" r:id="rId3" imgW="190500" imgH="317500" progId="Equation.DSMT4">
                  <p:embed/>
                </p:oleObj>
              </mc:Choice>
              <mc:Fallback>
                <p:oleObj name="Equation" r:id="rId3" imgW="190500" imgH="317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3957" y="2910294"/>
                        <a:ext cx="1905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36638"/>
              </p:ext>
            </p:extLst>
          </p:nvPr>
        </p:nvGraphicFramePr>
        <p:xfrm>
          <a:off x="1576388" y="3367088"/>
          <a:ext cx="309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8" name="Equation" r:id="rId5" imgW="3098800" imgH="1257300" progId="Equation.DSMT4">
                  <p:embed/>
                </p:oleObj>
              </mc:Choice>
              <mc:Fallback>
                <p:oleObj name="Equation" r:id="rId5" imgW="3098800" imgH="1257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6388" y="3367088"/>
                        <a:ext cx="3098800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9995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</a:t>
            </a:r>
            <a:r>
              <a:rPr lang="en-US" sz="2800" b="1" dirty="0">
                <a:solidFill>
                  <a:srgbClr val="000090"/>
                </a:solidFill>
              </a:rPr>
              <a:t>3</a:t>
            </a:r>
            <a:r>
              <a:rPr lang="en-US" sz="2800" b="1" dirty="0" smtClean="0">
                <a:solidFill>
                  <a:srgbClr val="000090"/>
                </a:solidFill>
              </a:rPr>
              <a:t>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Find the complement of 15	</a:t>
            </a:r>
            <a:r>
              <a:rPr lang="en-US" sz="2800" b="1" dirty="0" smtClean="0">
                <a:solidFill>
                  <a:srgbClr val="660066"/>
                </a:solidFill>
              </a:rPr>
              <a:t>°.    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512064"/>
            <a:endParaRPr lang="en-US" dirty="0" smtClean="0"/>
          </a:p>
          <a:p>
            <a:pPr marL="512064"/>
            <a:r>
              <a:rPr lang="en-US" dirty="0" smtClean="0"/>
              <a:t>The </a:t>
            </a:r>
            <a:r>
              <a:rPr lang="en-US" dirty="0"/>
              <a:t>complement of </a:t>
            </a:r>
            <a:r>
              <a:rPr lang="en-US" dirty="0" smtClean="0"/>
              <a:t>15°is </a:t>
            </a:r>
            <a:r>
              <a:rPr lang="en-US" dirty="0" smtClean="0"/>
              <a:t>75°.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834978"/>
              </p:ext>
            </p:extLst>
          </p:nvPr>
        </p:nvGraphicFramePr>
        <p:xfrm>
          <a:off x="1808052" y="1749040"/>
          <a:ext cx="1955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Equation" r:id="rId3" imgW="1955800" imgH="279400" progId="Equation.DSMT4">
                  <p:embed/>
                </p:oleObj>
              </mc:Choice>
              <mc:Fallback>
                <p:oleObj name="Equation" r:id="rId3" imgW="19558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8052" y="1749040"/>
                        <a:ext cx="19558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393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660066"/>
                </a:solidFill>
              </a:rPr>
              <a:t>Substitute the complement of 15° into the identity.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976531"/>
              </p:ext>
            </p:extLst>
          </p:nvPr>
        </p:nvGraphicFramePr>
        <p:xfrm>
          <a:off x="1568450" y="2166938"/>
          <a:ext cx="4851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8" name="Equation" r:id="rId3" imgW="4851400" imgH="342900" progId="Equation.DSMT4">
                  <p:embed/>
                </p:oleObj>
              </mc:Choice>
              <mc:Fallback>
                <p:oleObj name="Equation" r:id="rId3" imgW="4851400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8450" y="2166938"/>
                        <a:ext cx="48514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77085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Write the value of </a:t>
            </a:r>
            <a:r>
              <a:rPr lang="en-US" sz="2800" b="1" i="1" dirty="0" smtClean="0">
                <a:solidFill>
                  <a:srgbClr val="660066"/>
                </a:solidFill>
                <a:latin typeface="Symbol" pitchFamily="18" charset="2"/>
              </a:rPr>
              <a:t>f</a:t>
            </a:r>
            <a:r>
              <a:rPr lang="en-US" sz="2800" b="1" dirty="0" smtClean="0">
                <a:solidFill>
                  <a:srgbClr val="660066"/>
                </a:solidFill>
              </a:rPr>
              <a:t>.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r>
              <a:rPr lang="en-US" sz="2800" b="1" dirty="0" smtClean="0">
                <a:solidFill>
                  <a:srgbClr val="660066"/>
                </a:solidFill>
              </a:rPr>
              <a:t/>
            </a:r>
            <a:br>
              <a:rPr lang="en-US" sz="2800" b="1" dirty="0" smtClean="0">
                <a:solidFill>
                  <a:srgbClr val="660066"/>
                </a:solidFill>
              </a:rPr>
            </a:br>
            <a:r>
              <a:rPr lang="en-US" sz="2800" b="1" dirty="0" smtClean="0">
                <a:solidFill>
                  <a:srgbClr val="660066"/>
                </a:solidFill>
              </a:rPr>
              <a:t/>
            </a:r>
            <a:br>
              <a:rPr lang="en-US" sz="2800" b="1" dirty="0" smtClean="0">
                <a:solidFill>
                  <a:srgbClr val="660066"/>
                </a:solidFill>
              </a:rPr>
            </a:br>
            <a:r>
              <a:rPr lang="en-US" sz="2800" i="1" dirty="0" smtClean="0">
                <a:latin typeface="Symbol" pitchFamily="18" charset="2"/>
              </a:rPr>
              <a:t>f</a:t>
            </a:r>
            <a:r>
              <a:rPr lang="en-US" sz="2800" dirty="0" smtClean="0"/>
              <a:t> = 75</a:t>
            </a:r>
            <a:r>
              <a:rPr lang="en-US" sz="2800" baseline="30000" dirty="0" smtClean="0"/>
              <a:t>o</a:t>
            </a:r>
            <a:endParaRPr lang="en-US" sz="2800" baseline="30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Zapf Dingbats" charset="0"/>
                <a:ea typeface="MS PGothic" charset="0"/>
                <a:cs typeface="MS PGothic" charset="0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124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000" b="1" dirty="0" smtClean="0">
              <a:ea typeface="+mn-ea"/>
            </a:endParaRPr>
          </a:p>
          <a:p>
            <a:pPr marL="342900" indent="-342900">
              <a:buFont typeface="Arial"/>
              <a:buChar char="•"/>
            </a:pPr>
            <a:r>
              <a:rPr lang="en-US" dirty="0"/>
              <a:t>Sine and cosine are side length ratios in right triangles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ratio for the sine of an angle is as follows</a:t>
            </a:r>
            <a:r>
              <a:rPr lang="en-US" dirty="0" smtClean="0"/>
              <a:t>: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ratio for the cosine of an angle is as follows</a:t>
            </a:r>
            <a:r>
              <a:rPr lang="en-US" dirty="0" smtClean="0"/>
              <a:t>: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270E78-E23D-7748-ACDE-2A48DE59FD1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523680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190500" imgH="330200" progId="Equation.DSMT4">
                  <p:embed/>
                </p:oleObj>
              </mc:Choice>
              <mc:Fallback>
                <p:oleObj name="Equation" r:id="rId3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547187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" imgW="190500" imgH="330200" progId="Equation.DSMT4">
                  <p:embed/>
                </p:oleObj>
              </mc:Choice>
              <mc:Fallback>
                <p:oleObj name="Equation" r:id="rId5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499537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6" imgW="190500" imgH="330200" progId="Equation.DSMT4">
                  <p:embed/>
                </p:oleObj>
              </mc:Choice>
              <mc:Fallback>
                <p:oleObj name="Equation" r:id="rId6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286437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7" imgW="190500" imgH="330200" progId="Equation.DSMT4">
                  <p:embed/>
                </p:oleObj>
              </mc:Choice>
              <mc:Fallback>
                <p:oleObj name="Equation" r:id="rId7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21012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8" imgW="190500" imgH="330200" progId="Equation.DSMT4">
                  <p:embed/>
                </p:oleObj>
              </mc:Choice>
              <mc:Fallback>
                <p:oleObj name="Equation" r:id="rId8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729612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9" imgW="190500" imgH="330200" progId="Equation.DSMT4">
                  <p:embed/>
                </p:oleObj>
              </mc:Choice>
              <mc:Fallback>
                <p:oleObj name="Equation" r:id="rId9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46817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0" imgW="190500" imgH="330200" progId="Equation.DSMT4">
                  <p:embed/>
                </p:oleObj>
              </mc:Choice>
              <mc:Fallback>
                <p:oleObj name="Equation" r:id="rId10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952518"/>
              </p:ext>
            </p:extLst>
          </p:nvPr>
        </p:nvGraphicFramePr>
        <p:xfrm>
          <a:off x="1094212" y="2347528"/>
          <a:ext cx="2565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11" imgW="2565400" imgH="863600" progId="Equation.DSMT4">
                  <p:embed/>
                </p:oleObj>
              </mc:Choice>
              <mc:Fallback>
                <p:oleObj name="Equation" r:id="rId11" imgW="25654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94212" y="2347528"/>
                        <a:ext cx="2565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594931"/>
              </p:ext>
            </p:extLst>
          </p:nvPr>
        </p:nvGraphicFramePr>
        <p:xfrm>
          <a:off x="1094212" y="3687490"/>
          <a:ext cx="26543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13" imgW="2654300" imgH="863600" progId="Equation.DSMT4">
                  <p:embed/>
                </p:oleObj>
              </mc:Choice>
              <mc:Fallback>
                <p:oleObj name="Equation" r:id="rId13" imgW="26543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94212" y="3687490"/>
                        <a:ext cx="26543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>
            <a:endCxn id="12" idx="3"/>
          </p:cNvCxnSpPr>
          <p:nvPr/>
        </p:nvCxnSpPr>
        <p:spPr>
          <a:xfrm flipV="1">
            <a:off x="2006221" y="2779328"/>
            <a:ext cx="1653391" cy="48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074461" y="4132541"/>
            <a:ext cx="1653391" cy="48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93641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>
                <a:ea typeface="+mn-ea"/>
              </a:rPr>
              <a:t>Key </a:t>
            </a:r>
            <a:r>
              <a:rPr lang="en-US" sz="2800" b="1" dirty="0" smtClean="0">
                <a:ea typeface="+mn-ea"/>
              </a:rPr>
              <a:t>Concepts, </a:t>
            </a:r>
            <a:r>
              <a:rPr lang="en-US" sz="2800" b="1" i="1" dirty="0" smtClean="0">
                <a:ea typeface="+mn-ea"/>
              </a:rPr>
              <a:t>continued</a:t>
            </a:r>
            <a:endParaRPr lang="en-US" sz="2000" dirty="0" smtClean="0">
              <a:ea typeface="+mn-ea"/>
            </a:endParaRP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Examine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223632"/>
              </p:ext>
            </p:extLst>
          </p:nvPr>
        </p:nvGraphicFramePr>
        <p:xfrm>
          <a:off x="2297966" y="1301365"/>
          <a:ext cx="927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5" name="Equation" r:id="rId3" imgW="927100" imgH="292100" progId="Equation.DSMT4">
                  <p:embed/>
                </p:oleObj>
              </mc:Choice>
              <mc:Fallback>
                <p:oleObj name="Equation" r:id="rId3" imgW="9271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7966" y="1301365"/>
                        <a:ext cx="9271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6200" y="1593465"/>
            <a:ext cx="6451599" cy="410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459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139521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>
                <a:ea typeface="+mn-ea"/>
              </a:rPr>
              <a:t>Key </a:t>
            </a:r>
            <a:r>
              <a:rPr lang="en-US" sz="2800" b="1" dirty="0" smtClean="0">
                <a:ea typeface="+mn-ea"/>
              </a:rPr>
              <a:t>Concepts, </a:t>
            </a:r>
            <a:r>
              <a:rPr lang="en-US" sz="2800" b="1" i="1" dirty="0" smtClean="0">
                <a:ea typeface="+mn-ea"/>
              </a:rPr>
              <a:t>continued</a:t>
            </a:r>
            <a:endParaRPr lang="en-US" sz="2000" dirty="0" smtClean="0">
              <a:ea typeface="+mn-ea"/>
            </a:endParaRP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Determine the sine of </a:t>
            </a:r>
            <a:r>
              <a:rPr lang="en-US" dirty="0" smtClean="0"/>
              <a:t> </a:t>
            </a:r>
          </a:p>
          <a:p>
            <a:pPr marL="347472" indent="-342900">
              <a:lnSpc>
                <a:spcPct val="150000"/>
              </a:lnSpc>
              <a:buFont typeface="Arial"/>
              <a:buChar char="•"/>
            </a:pPr>
            <a:endParaRPr lang="en-US" dirty="0" smtClean="0"/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Determine the cosine of </a:t>
            </a:r>
          </a:p>
          <a:p>
            <a:pPr marL="347472" indent="-342900">
              <a:lnSpc>
                <a:spcPct val="150000"/>
              </a:lnSpc>
              <a:buFont typeface="Arial"/>
              <a:buChar char="•"/>
            </a:pPr>
            <a:endParaRPr lang="en-US" dirty="0"/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This shows sin </a:t>
            </a:r>
            <a:r>
              <a:rPr lang="en-US" i="1" dirty="0"/>
              <a:t>A </a:t>
            </a:r>
            <a:r>
              <a:rPr lang="en-US" dirty="0"/>
              <a:t>= </a:t>
            </a:r>
            <a:r>
              <a:rPr lang="en-US" dirty="0" err="1"/>
              <a:t>cos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 smtClean="0"/>
              <a:t>.</a:t>
            </a:r>
            <a:endParaRPr lang="en-US" dirty="0"/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You can also see from the diagram </a:t>
            </a:r>
            <a:r>
              <a:rPr lang="en-US" dirty="0" smtClean="0"/>
              <a:t>that</a:t>
            </a: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endParaRPr lang="en-US" sz="1200" dirty="0" smtClean="0"/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Show </a:t>
            </a:r>
            <a:r>
              <a:rPr lang="en-US" dirty="0"/>
              <a:t>that this relationship will work for any right triangle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742301"/>
              </p:ext>
            </p:extLst>
          </p:nvPr>
        </p:nvGraphicFramePr>
        <p:xfrm>
          <a:off x="4010254" y="1308100"/>
          <a:ext cx="508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2" name="Equation" r:id="rId3" imgW="508000" imgH="279400" progId="Equation.DSMT4">
                  <p:embed/>
                </p:oleObj>
              </mc:Choice>
              <mc:Fallback>
                <p:oleObj name="Equation" r:id="rId3" imgW="5080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0254" y="1308100"/>
                        <a:ext cx="508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373886"/>
              </p:ext>
            </p:extLst>
          </p:nvPr>
        </p:nvGraphicFramePr>
        <p:xfrm>
          <a:off x="4410075" y="2389620"/>
          <a:ext cx="520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3" name="Equation" r:id="rId5" imgW="520700" imgH="279400" progId="Equation.DSMT4">
                  <p:embed/>
                </p:oleObj>
              </mc:Choice>
              <mc:Fallback>
                <p:oleObj name="Equation" r:id="rId5" imgW="5207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0075" y="2389620"/>
                        <a:ext cx="5207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747600"/>
              </p:ext>
            </p:extLst>
          </p:nvPr>
        </p:nvGraphicFramePr>
        <p:xfrm>
          <a:off x="1332238" y="1584325"/>
          <a:ext cx="1168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4" name="Equation" r:id="rId7" imgW="1168400" imgH="800100" progId="Equation.DSMT4">
                  <p:embed/>
                </p:oleObj>
              </mc:Choice>
              <mc:Fallback>
                <p:oleObj name="Equation" r:id="rId7" imgW="11684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2238" y="1584325"/>
                        <a:ext cx="11684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419844"/>
              </p:ext>
            </p:extLst>
          </p:nvPr>
        </p:nvGraphicFramePr>
        <p:xfrm>
          <a:off x="1332238" y="2669020"/>
          <a:ext cx="12573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5" name="Equation" r:id="rId9" imgW="1257300" imgH="800100" progId="Equation.DSMT4">
                  <p:embed/>
                </p:oleObj>
              </mc:Choice>
              <mc:Fallback>
                <p:oleObj name="Equation" r:id="rId9" imgW="12573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32238" y="2669020"/>
                        <a:ext cx="12573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933106"/>
              </p:ext>
            </p:extLst>
          </p:nvPr>
        </p:nvGraphicFramePr>
        <p:xfrm>
          <a:off x="6454775" y="3689350"/>
          <a:ext cx="2298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6" name="Equation" r:id="rId11" imgW="2298700" imgH="800100" progId="Equation.DSMT4">
                  <p:embed/>
                </p:oleObj>
              </mc:Choice>
              <mc:Fallback>
                <p:oleObj name="Equation" r:id="rId11" imgW="22987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54775" y="3689350"/>
                        <a:ext cx="22987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08472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46231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>
                <a:ea typeface="+mn-ea"/>
              </a:rPr>
              <a:t>Key </a:t>
            </a:r>
            <a:r>
              <a:rPr lang="en-US" sz="2800" b="1" dirty="0" smtClean="0">
                <a:ea typeface="+mn-ea"/>
              </a:rPr>
              <a:t>Concepts, </a:t>
            </a:r>
            <a:r>
              <a:rPr lang="en-US" sz="2800" b="1" i="1" dirty="0" smtClean="0">
                <a:ea typeface="+mn-ea"/>
              </a:rPr>
              <a:t>continued</a:t>
            </a:r>
            <a:endParaRPr lang="en-US" sz="2000" dirty="0" smtClean="0">
              <a:ea typeface="+mn-ea"/>
            </a:endParaRP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In           , </a:t>
            </a:r>
            <a:r>
              <a:rPr lang="en-US" dirty="0"/>
              <a:t>sin </a:t>
            </a:r>
            <a:r>
              <a:rPr lang="en-US" i="1" dirty="0"/>
              <a:t>A </a:t>
            </a:r>
            <a:r>
              <a:rPr lang="en-US" dirty="0"/>
              <a:t>= cos </a:t>
            </a:r>
            <a:r>
              <a:rPr lang="en-US" i="1" dirty="0"/>
              <a:t>B</a:t>
            </a:r>
            <a:r>
              <a:rPr lang="en-US" dirty="0"/>
              <a:t>, and sin </a:t>
            </a:r>
            <a:r>
              <a:rPr lang="en-US" i="1" dirty="0"/>
              <a:t>B </a:t>
            </a:r>
            <a:r>
              <a:rPr lang="en-US" dirty="0"/>
              <a:t>= cos </a:t>
            </a:r>
            <a:r>
              <a:rPr lang="en-US" i="1" dirty="0"/>
              <a:t>A</a:t>
            </a:r>
            <a:r>
              <a:rPr lang="en-US" dirty="0"/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379" y="1538558"/>
            <a:ext cx="5321242" cy="351418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585654"/>
              </p:ext>
            </p:extLst>
          </p:nvPr>
        </p:nvGraphicFramePr>
        <p:xfrm>
          <a:off x="1389348" y="1283018"/>
          <a:ext cx="876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8" name="Equation" r:id="rId4" imgW="876300" imgH="292100" progId="Equation.DSMT4">
                  <p:embed/>
                </p:oleObj>
              </mc:Choice>
              <mc:Fallback>
                <p:oleObj name="Equation" r:id="rId4" imgW="8763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89348" y="1283018"/>
                        <a:ext cx="8763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107893"/>
              </p:ext>
            </p:extLst>
          </p:nvPr>
        </p:nvGraphicFramePr>
        <p:xfrm>
          <a:off x="1873250" y="4964113"/>
          <a:ext cx="22479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9" name="Equation" r:id="rId6" imgW="2247900" imgH="812800" progId="Equation.DSMT4">
                  <p:embed/>
                </p:oleObj>
              </mc:Choice>
              <mc:Fallback>
                <p:oleObj name="Equation" r:id="rId6" imgW="2247900" imgH="8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73250" y="4964113"/>
                        <a:ext cx="22479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251699"/>
              </p:ext>
            </p:extLst>
          </p:nvPr>
        </p:nvGraphicFramePr>
        <p:xfrm>
          <a:off x="5022850" y="4964113"/>
          <a:ext cx="22479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0" name="Equation" r:id="rId8" imgW="2247900" imgH="812800" progId="Equation.DSMT4">
                  <p:embed/>
                </p:oleObj>
              </mc:Choice>
              <mc:Fallback>
                <p:oleObj name="Equation" r:id="rId8" imgW="2247900" imgH="8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22850" y="4964113"/>
                        <a:ext cx="22479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852382" y="5390866"/>
            <a:ext cx="20471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91367" y="5390866"/>
            <a:ext cx="20471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5532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139521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>
                <a:ea typeface="+mn-ea"/>
              </a:rPr>
              <a:t>Key </a:t>
            </a:r>
            <a:r>
              <a:rPr lang="en-US" sz="2800" b="1" dirty="0" smtClean="0">
                <a:ea typeface="+mn-ea"/>
              </a:rPr>
              <a:t>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This relationship between sine and cosine is known as an identity. An equation is an </a:t>
            </a:r>
            <a:r>
              <a:rPr lang="en-US" b="1" dirty="0"/>
              <a:t>identity </a:t>
            </a:r>
            <a:r>
              <a:rPr lang="en-US" dirty="0"/>
              <a:t>if it is true for every value that is used in the equation</a:t>
            </a:r>
            <a:r>
              <a:rPr lang="en-US" dirty="0" smtClean="0"/>
              <a:t>.</a:t>
            </a: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Sine and cosine are called </a:t>
            </a:r>
            <a:r>
              <a:rPr lang="en-US" b="1" dirty="0" err="1"/>
              <a:t>cofunctions</a:t>
            </a:r>
            <a:r>
              <a:rPr lang="en-US" b="1" dirty="0"/>
              <a:t> </a:t>
            </a:r>
            <a:r>
              <a:rPr lang="en-US" dirty="0"/>
              <a:t>because the value of one ratio for one angle is the same as the value of the other ratio for the other angle</a:t>
            </a:r>
            <a:r>
              <a:rPr lang="en-US" dirty="0" smtClean="0"/>
              <a:t>.</a:t>
            </a: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The two acute angles in a right triangle have a sum of </a:t>
            </a:r>
            <a:r>
              <a:rPr lang="en-US" dirty="0" smtClean="0"/>
              <a:t>90</a:t>
            </a:r>
            <a:r>
              <a:rPr lang="en-US" baseline="30000" dirty="0" smtClean="0"/>
              <a:t>o</a:t>
            </a:r>
            <a:r>
              <a:rPr lang="en-US" dirty="0" smtClean="0"/>
              <a:t>. </a:t>
            </a:r>
            <a:r>
              <a:rPr lang="en-US" dirty="0"/>
              <a:t>They are </a:t>
            </a:r>
            <a:r>
              <a:rPr lang="en-US" b="1" dirty="0"/>
              <a:t>complementary angles</a:t>
            </a:r>
            <a:r>
              <a:rPr lang="en-US" dirty="0"/>
              <a:t>. If one acute angle has a measure of </a:t>
            </a:r>
            <a:r>
              <a:rPr lang="en-US" i="1" dirty="0" smtClean="0">
                <a:latin typeface="Symbol" pitchFamily="18" charset="2"/>
              </a:rPr>
              <a:t>q</a:t>
            </a:r>
            <a:r>
              <a:rPr lang="en-US" dirty="0" smtClean="0"/>
              <a:t>, </a:t>
            </a:r>
            <a:r>
              <a:rPr lang="en-US" dirty="0"/>
              <a:t>the other angle has a measure of </a:t>
            </a:r>
            <a:r>
              <a:rPr lang="en-US" dirty="0" smtClean="0"/>
              <a:t>90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− 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90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139521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>
                <a:ea typeface="+mn-ea"/>
              </a:rPr>
              <a:t>Key </a:t>
            </a:r>
            <a:r>
              <a:rPr lang="en-US" sz="2800" b="1" dirty="0" smtClean="0">
                <a:ea typeface="+mn-ea"/>
              </a:rPr>
              <a:t>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For example, if one acute angle </a:t>
            </a:r>
            <a:r>
              <a:rPr lang="en-US" i="1" dirty="0" smtClean="0">
                <a:latin typeface="Symbol" pitchFamily="18" charset="2"/>
              </a:rPr>
              <a:t>q</a:t>
            </a:r>
            <a:r>
              <a:rPr lang="en-US" i="1" dirty="0" smtClean="0"/>
              <a:t> </a:t>
            </a:r>
            <a:r>
              <a:rPr lang="en-US" dirty="0"/>
              <a:t>has a measure of </a:t>
            </a:r>
            <a:r>
              <a:rPr lang="en-US" dirty="0" smtClean="0"/>
              <a:t>70</a:t>
            </a:r>
            <a:r>
              <a:rPr lang="en-US" baseline="30000" dirty="0" smtClean="0"/>
              <a:t>o</a:t>
            </a:r>
            <a:r>
              <a:rPr lang="en-US" dirty="0" smtClean="0"/>
              <a:t>, </a:t>
            </a:r>
            <a:r>
              <a:rPr lang="en-US" dirty="0"/>
              <a:t>the other acute angle must measure </a:t>
            </a:r>
            <a:r>
              <a:rPr lang="en-US" dirty="0" smtClean="0"/>
              <a:t>90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>− 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  90</a:t>
            </a:r>
            <a:r>
              <a:rPr lang="en-US" baseline="30000" dirty="0" smtClean="0"/>
              <a:t>o</a:t>
            </a:r>
            <a:r>
              <a:rPr lang="en-US" dirty="0" smtClean="0"/>
              <a:t> – 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 smtClean="0"/>
              <a:t> </a:t>
            </a:r>
            <a:r>
              <a:rPr lang="en-US" dirty="0"/>
              <a:t>= 90</a:t>
            </a:r>
            <a:r>
              <a:rPr lang="en-US" baseline="30000" dirty="0"/>
              <a:t>o</a:t>
            </a:r>
            <a:r>
              <a:rPr lang="en-US" dirty="0"/>
              <a:t> – </a:t>
            </a:r>
            <a:r>
              <a:rPr lang="en-US" dirty="0" smtClean="0"/>
              <a:t>70</a:t>
            </a:r>
            <a:r>
              <a:rPr lang="en-US" baseline="30000" dirty="0" smtClean="0"/>
              <a:t>o</a:t>
            </a:r>
            <a:r>
              <a:rPr lang="en-US" dirty="0"/>
              <a:t> = </a:t>
            </a:r>
            <a:r>
              <a:rPr lang="en-US" dirty="0" smtClean="0"/>
              <a:t>20</a:t>
            </a:r>
            <a:r>
              <a:rPr lang="en-US" baseline="30000" dirty="0" smtClean="0"/>
              <a:t>o</a:t>
            </a:r>
            <a:endParaRPr lang="en-US" dirty="0"/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The sine-cosine </a:t>
            </a:r>
            <a:r>
              <a:rPr lang="en-US" dirty="0" err="1" smtClean="0"/>
              <a:t>cofunctions</a:t>
            </a:r>
            <a:r>
              <a:rPr lang="en-US" dirty="0" smtClean="0"/>
              <a:t> </a:t>
            </a:r>
            <a:r>
              <a:rPr lang="en-US" dirty="0"/>
              <a:t>can be written as</a:t>
            </a:r>
            <a:r>
              <a:rPr lang="en-US" dirty="0" smtClean="0"/>
              <a:t>:</a:t>
            </a: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endParaRPr lang="en-US" dirty="0"/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endParaRPr lang="en-US" sz="1600" dirty="0" smtClean="0"/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In other words, you can use the sine of one acute angle to find the cosine of its complementary angle</a:t>
            </a:r>
            <a:r>
              <a:rPr lang="en-US" dirty="0" smtClean="0"/>
              <a:t>.</a:t>
            </a: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/>
              <a:t>Also, you can use the cosine of one acute angle to find the sine of its complementary angle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760444"/>
              </p:ext>
            </p:extLst>
          </p:nvPr>
        </p:nvGraphicFramePr>
        <p:xfrm>
          <a:off x="1328738" y="3084513"/>
          <a:ext cx="2578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7" name="Equation" r:id="rId3" imgW="2578100" imgH="800100" progId="Equation.DSMT4">
                  <p:embed/>
                </p:oleObj>
              </mc:Choice>
              <mc:Fallback>
                <p:oleObj name="Equation" r:id="rId3" imgW="25781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8738" y="3084513"/>
                        <a:ext cx="25781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0110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139521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>
                <a:ea typeface="+mn-ea"/>
              </a:rPr>
              <a:t>Key </a:t>
            </a:r>
            <a:r>
              <a:rPr lang="en-US" sz="2800" b="1" dirty="0" smtClean="0">
                <a:ea typeface="+mn-ea"/>
              </a:rPr>
              <a:t>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This </a:t>
            </a:r>
            <a:r>
              <a:rPr lang="en-US" dirty="0"/>
              <a:t>identity relationship makes sense because the same side lengths are being used in the ratios for the different angles</a:t>
            </a:r>
            <a:r>
              <a:rPr lang="en-US" dirty="0" smtClean="0"/>
              <a:t>.</a:t>
            </a:r>
          </a:p>
          <a:p>
            <a:pPr marL="347472" indent="-342900">
              <a:lnSpc>
                <a:spcPct val="110000"/>
              </a:lnSpc>
              <a:buFont typeface="Arial"/>
              <a:buChar char="•"/>
            </a:pPr>
            <a:r>
              <a:rPr lang="en-US" dirty="0" err="1"/>
              <a:t>Cofunctions</a:t>
            </a:r>
            <a:r>
              <a:rPr lang="en-US" dirty="0"/>
              <a:t> such as sine-cosine give you flexibility in solving problems, particularly if several ratios of trigonometry are used in the same problem</a:t>
            </a:r>
            <a:r>
              <a:rPr lang="en-US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13005"/>
              </p:ext>
            </p:extLst>
          </p:nvPr>
        </p:nvGraphicFramePr>
        <p:xfrm>
          <a:off x="1524000" y="3955733"/>
          <a:ext cx="6096000" cy="170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Arial"/>
                          <a:cs typeface="Arial"/>
                        </a:rPr>
                        <a:t>Postulate 	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/>
                          <a:cs typeface="Arial"/>
                        </a:rPr>
                        <a:t>Sine and cosine are </a:t>
                      </a:r>
                      <a:r>
                        <a:rPr lang="en-US" sz="2200" dirty="0" err="1" smtClean="0">
                          <a:latin typeface="Arial"/>
                          <a:cs typeface="Arial"/>
                        </a:rPr>
                        <a:t>cofunction</a:t>
                      </a:r>
                      <a:r>
                        <a:rPr lang="en-US" sz="2200" dirty="0" smtClean="0">
                          <a:latin typeface="Arial"/>
                          <a:cs typeface="Arial"/>
                        </a:rPr>
                        <a:t> identities. 	</a:t>
                      </a:r>
                    </a:p>
                    <a:p>
                      <a:endParaRPr lang="en-US" sz="1600" dirty="0" smtClean="0">
                        <a:latin typeface="Arial"/>
                        <a:cs typeface="Arial"/>
                      </a:endParaRPr>
                    </a:p>
                    <a:p>
                      <a:endParaRPr lang="en-US" sz="1600" dirty="0" smtClean="0">
                        <a:latin typeface="Arial"/>
                        <a:cs typeface="Arial"/>
                      </a:endParaRPr>
                    </a:p>
                    <a:p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787467"/>
              </p:ext>
            </p:extLst>
          </p:nvPr>
        </p:nvGraphicFramePr>
        <p:xfrm>
          <a:off x="2103438" y="4821238"/>
          <a:ext cx="2578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4" name="Equation" r:id="rId3" imgW="2578100" imgH="800100" progId="Equation.DSMT4">
                  <p:embed/>
                </p:oleObj>
              </mc:Choice>
              <mc:Fallback>
                <p:oleObj name="Equation" r:id="rId3" imgW="25781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3438" y="4821238"/>
                        <a:ext cx="25781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37659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63785" cy="499823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Common Errors/Misconceptions</a:t>
            </a:r>
            <a:endParaRPr lang="en-US" sz="2000" dirty="0" smtClean="0">
              <a:ea typeface="+mn-ea"/>
            </a:endParaRPr>
          </a:p>
          <a:p>
            <a:pPr marL="342900" indent="-342900">
              <a:buFont typeface="Arial"/>
              <a:buChar char="•"/>
            </a:pPr>
            <a:r>
              <a:rPr lang="en-US" dirty="0"/>
              <a:t>losing track of which side length or angle is being solved </a:t>
            </a:r>
            <a:r>
              <a:rPr lang="en-US" dirty="0" smtClean="0"/>
              <a:t>for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forgetting to take the complement of the angle when using the sine-cosine </a:t>
            </a:r>
            <a:r>
              <a:rPr lang="en-US" dirty="0" err="1" smtClean="0"/>
              <a:t>cofunction</a:t>
            </a:r>
            <a:endParaRPr lang="en-US" dirty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1CA2CB-5E55-4944-A924-36ED15748A88}" type="slidenum">
              <a:rPr lang="en-US" sz="1800">
                <a:solidFill>
                  <a:srgbClr val="000000"/>
                </a:solidFill>
                <a:latin typeface="Arial"/>
                <a:ea typeface="MS PGothic" charset="0"/>
                <a:cs typeface="MS PGothic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800" dirty="0">
              <a:solidFill>
                <a:srgbClr val="000000"/>
              </a:solidFill>
              <a:latin typeface="Arial"/>
              <a:ea typeface="MS PGothic" charset="0"/>
              <a:cs typeface="MS PGothic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2.1.2: Exploring Sine and Cosine As Complements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hanced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16465</TotalTime>
  <Words>764</Words>
  <Application>Microsoft Office PowerPoint</Application>
  <PresentationFormat>On-screen Show (4:3)</PresentationFormat>
  <Paragraphs>117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Enhanced Instruction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Walch Education</dc:creator>
  <cp:lastModifiedBy>Windows User</cp:lastModifiedBy>
  <cp:revision>329</cp:revision>
  <dcterms:created xsi:type="dcterms:W3CDTF">2012-02-22T19:14:19Z</dcterms:created>
  <dcterms:modified xsi:type="dcterms:W3CDTF">2013-10-04T20:08:52Z</dcterms:modified>
</cp:coreProperties>
</file>