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9" r:id="rId13"/>
    <p:sldId id="264"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81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grpSp>
      <p:sp>
        <p:nvSpPr>
          <p:cNvPr id="15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smtClean="0"/>
              <a:t>Click to edit Master title style</a:t>
            </a:r>
          </a:p>
        </p:txBody>
      </p:sp>
      <p:sp>
        <p:nvSpPr>
          <p:cNvPr id="15380"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altLang="en-US" noProof="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lt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ltLang="en-US"/>
          </a:p>
        </p:txBody>
      </p:sp>
      <p:sp>
        <p:nvSpPr>
          <p:cNvPr id="20" name="Rectangle 18"/>
          <p:cNvSpPr>
            <a:spLocks noGrp="1" noChangeArrowheads="1"/>
          </p:cNvSpPr>
          <p:nvPr>
            <p:ph type="sldNum" sz="quarter" idx="12"/>
          </p:nvPr>
        </p:nvSpPr>
        <p:spPr/>
        <p:txBody>
          <a:bodyPr/>
          <a:lstStyle>
            <a:lvl1pPr>
              <a:defRPr smtClean="0"/>
            </a:lvl1pPr>
          </a:lstStyle>
          <a:p>
            <a:pPr>
              <a:defRPr/>
            </a:pPr>
            <a:fld id="{5B5395DE-4705-4747-AC8F-B7B8515A58FA}" type="slidenum">
              <a:rPr lang="en-US" altLang="en-US"/>
              <a:pPr>
                <a:defRPr/>
              </a:pPr>
              <a:t>‹#›</a:t>
            </a:fld>
            <a:endParaRPr lang="en-US" altLang="en-US"/>
          </a:p>
        </p:txBody>
      </p:sp>
    </p:spTree>
    <p:extLst>
      <p:ext uri="{BB962C8B-B14F-4D97-AF65-F5344CB8AC3E}">
        <p14:creationId xmlns:p14="http://schemas.microsoft.com/office/powerpoint/2010/main" val="314393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C8B793D3-39BA-468B-9A17-4FF63983DC88}"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63751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1DBD0123-BFB8-43EE-B326-42E159DC99CC}"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51372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91DBD6BA-769D-42D8-A440-0940DEA31D31}"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5400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7A7C71E6-7629-4592-813A-F91FA62C5F8C}"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4501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F2BE344D-5FBA-45CB-9D7A-ACF320075558}"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6369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p:cNvSpPr>
            <a:spLocks noGrp="1" noChangeArrowheads="1"/>
          </p:cNvSpPr>
          <p:nvPr>
            <p:ph type="sldNum" sz="quarter" idx="11"/>
          </p:nvPr>
        </p:nvSpPr>
        <p:spPr>
          <a:ln/>
        </p:spPr>
        <p:txBody>
          <a:bodyPr/>
          <a:lstStyle>
            <a:lvl1pPr>
              <a:defRPr/>
            </a:lvl1pPr>
          </a:lstStyle>
          <a:p>
            <a:pPr>
              <a:defRPr/>
            </a:pPr>
            <a:fld id="{2D01C9AA-66A3-47CB-A201-CA87D4A47C6F}" type="slidenum">
              <a:rPr lang="en-US" altLang="en-US"/>
              <a:pPr>
                <a:defRPr/>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8907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p:cNvSpPr>
            <a:spLocks noGrp="1" noChangeArrowheads="1"/>
          </p:cNvSpPr>
          <p:nvPr>
            <p:ph type="sldNum" sz="quarter" idx="11"/>
          </p:nvPr>
        </p:nvSpPr>
        <p:spPr>
          <a:ln/>
        </p:spPr>
        <p:txBody>
          <a:bodyPr/>
          <a:lstStyle>
            <a:lvl1pPr>
              <a:defRPr/>
            </a:lvl1pPr>
          </a:lstStyle>
          <a:p>
            <a:pPr>
              <a:defRPr/>
            </a:pPr>
            <a:fld id="{560918EC-06E5-47F6-9A64-D19A54239755}" type="slidenum">
              <a:rPr lang="en-US" altLang="en-US"/>
              <a:pPr>
                <a:defRPr/>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3967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p:cNvSpPr>
            <a:spLocks noGrp="1" noChangeArrowheads="1"/>
          </p:cNvSpPr>
          <p:nvPr>
            <p:ph type="sldNum" sz="quarter" idx="11"/>
          </p:nvPr>
        </p:nvSpPr>
        <p:spPr>
          <a:ln/>
        </p:spPr>
        <p:txBody>
          <a:bodyPr/>
          <a:lstStyle>
            <a:lvl1pPr>
              <a:defRPr/>
            </a:lvl1pPr>
          </a:lstStyle>
          <a:p>
            <a:pPr>
              <a:defRPr/>
            </a:pPr>
            <a:fld id="{64AA9EAF-E121-4708-8AB6-126BA225656F}" type="slidenum">
              <a:rPr lang="en-US" altLang="en-US"/>
              <a:pPr>
                <a:defRPr/>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1102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760959B7-BEEE-4618-AA83-96CB4740B969}"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0232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D79C5555-6E98-49AE-90B5-296CF597E4D2}"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310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en-US" altLang="en-US"/>
          </a:p>
        </p:txBody>
      </p:sp>
      <p:sp>
        <p:nvSpPr>
          <p:cNvPr id="1433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A04020102020204" pitchFamily="34" charset="0"/>
              </a:defRPr>
            </a:lvl1pPr>
          </a:lstStyle>
          <a:p>
            <a:pPr>
              <a:defRPr/>
            </a:pPr>
            <a:fld id="{35BE8C32-B05E-4FE2-9F27-A06A44B14F65}" type="slidenum">
              <a:rPr lang="en-US" altLang="en-US"/>
              <a:pPr>
                <a:defRPr/>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35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t>Compound Interest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Effective Interest</a:t>
            </a:r>
          </a:p>
        </p:txBody>
      </p:sp>
      <p:sp>
        <p:nvSpPr>
          <p:cNvPr id="12291" name="Rectangle 3"/>
          <p:cNvSpPr>
            <a:spLocks noGrp="1" noChangeArrowheads="1"/>
          </p:cNvSpPr>
          <p:nvPr>
            <p:ph type="body" idx="1"/>
          </p:nvPr>
        </p:nvSpPr>
        <p:spPr/>
        <p:txBody>
          <a:bodyPr/>
          <a:lstStyle/>
          <a:p>
            <a:pPr eaLnBrk="1" hangingPunct="1"/>
            <a:r>
              <a:rPr lang="en-US" altLang="en-US" smtClean="0"/>
              <a:t>In the previous example, compounding quarterly, after one year we had:</a:t>
            </a:r>
          </a:p>
          <a:p>
            <a:pPr eaLnBrk="1" hangingPunct="1"/>
            <a:endParaRPr lang="en-US" altLang="en-US" smtClean="0"/>
          </a:p>
          <a:p>
            <a:pPr eaLnBrk="1" hangingPunct="1"/>
            <a:endParaRPr lang="en-US" altLang="en-US" smtClean="0"/>
          </a:p>
          <a:p>
            <a:pPr eaLnBrk="1" hangingPunct="1"/>
            <a:r>
              <a:rPr lang="en-US" altLang="en-US" smtClean="0"/>
              <a:t>We made $280.72 in interest after 1 year compounded quarterly.  That is a gain of </a:t>
            </a:r>
            <a:r>
              <a:rPr lang="en-US" altLang="en-US" baseline="30000" smtClean="0"/>
              <a:t>280.72</a:t>
            </a:r>
            <a:r>
              <a:rPr lang="en-US" altLang="en-US" smtClean="0"/>
              <a:t>/</a:t>
            </a:r>
            <a:r>
              <a:rPr lang="en-US" altLang="en-US" baseline="-25000" smtClean="0"/>
              <a:t>5000</a:t>
            </a:r>
            <a:r>
              <a:rPr lang="en-US" altLang="en-US" smtClean="0"/>
              <a:t> = 0.0561 = 5.61%.</a:t>
            </a:r>
          </a:p>
          <a:p>
            <a:pPr eaLnBrk="1" hangingPunct="1"/>
            <a:endParaRPr lang="en-US" altLang="en-US" smtClean="0"/>
          </a:p>
        </p:txBody>
      </p:sp>
      <p:graphicFrame>
        <p:nvGraphicFramePr>
          <p:cNvPr id="12292" name="Object 6"/>
          <p:cNvGraphicFramePr>
            <a:graphicFrameLocks noChangeAspect="1"/>
          </p:cNvGraphicFramePr>
          <p:nvPr/>
        </p:nvGraphicFramePr>
        <p:xfrm>
          <a:off x="1524000" y="2971800"/>
          <a:ext cx="6037263" cy="1209675"/>
        </p:xfrm>
        <a:graphic>
          <a:graphicData uri="http://schemas.openxmlformats.org/presentationml/2006/ole">
            <mc:AlternateContent xmlns:mc="http://schemas.openxmlformats.org/markup-compatibility/2006">
              <mc:Choice xmlns:v="urn:schemas-microsoft-com:vml" Requires="v">
                <p:oleObj spid="_x0000_s12293" name="Equation" r:id="rId3" imgW="2171700" imgH="469900" progId="Equation.3">
                  <p:embed/>
                </p:oleObj>
              </mc:Choice>
              <mc:Fallback>
                <p:oleObj name="Equation" r:id="rId3" imgW="2171700" imgH="4699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971800"/>
                        <a:ext cx="6037263"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Effective Interest</a:t>
            </a:r>
          </a:p>
        </p:txBody>
      </p:sp>
      <p:sp>
        <p:nvSpPr>
          <p:cNvPr id="13315" name="Rectangle 3"/>
          <p:cNvSpPr>
            <a:spLocks noGrp="1" noChangeArrowheads="1"/>
          </p:cNvSpPr>
          <p:nvPr>
            <p:ph type="body" idx="1"/>
          </p:nvPr>
        </p:nvSpPr>
        <p:spPr/>
        <p:txBody>
          <a:bodyPr/>
          <a:lstStyle/>
          <a:p>
            <a:pPr eaLnBrk="1" hangingPunct="1"/>
            <a:r>
              <a:rPr lang="en-US" altLang="en-US" smtClean="0"/>
              <a:t>To find the </a:t>
            </a:r>
            <a:r>
              <a:rPr lang="en-US" altLang="en-US" i="1" smtClean="0"/>
              <a:t>effective interest </a:t>
            </a:r>
            <a:r>
              <a:rPr lang="en-US" altLang="en-US" smtClean="0"/>
              <a:t>then, we find the amount made on $1 for 1 year:</a:t>
            </a:r>
          </a:p>
          <a:p>
            <a:pPr eaLnBrk="1" hangingPunct="1"/>
            <a:endParaRPr lang="en-US" altLang="en-US" smtClean="0"/>
          </a:p>
          <a:p>
            <a:pPr eaLnBrk="1" hangingPunct="1"/>
            <a:endParaRPr lang="en-US" altLang="en-US" smtClean="0"/>
          </a:p>
          <a:p>
            <a:pPr eaLnBrk="1" hangingPunct="1"/>
            <a:endParaRPr lang="en-US" altLang="en-US" smtClean="0"/>
          </a:p>
        </p:txBody>
      </p:sp>
      <p:graphicFrame>
        <p:nvGraphicFramePr>
          <p:cNvPr id="13316" name="Object 7"/>
          <p:cNvGraphicFramePr>
            <a:graphicFrameLocks noChangeAspect="1"/>
          </p:cNvGraphicFramePr>
          <p:nvPr/>
        </p:nvGraphicFramePr>
        <p:xfrm>
          <a:off x="1617663" y="2971800"/>
          <a:ext cx="5984875" cy="1077913"/>
        </p:xfrm>
        <a:graphic>
          <a:graphicData uri="http://schemas.openxmlformats.org/presentationml/2006/ole">
            <mc:AlternateContent xmlns:mc="http://schemas.openxmlformats.org/markup-compatibility/2006">
              <mc:Choice xmlns:v="urn:schemas-microsoft-com:vml" Requires="v">
                <p:oleObj spid="_x0000_s13317" name="Equation" r:id="rId3" imgW="2616120" imgH="469800" progId="Equation.3">
                  <p:embed/>
                </p:oleObj>
              </mc:Choice>
              <mc:Fallback>
                <p:oleObj name="Equation" r:id="rId3" imgW="2616120" imgH="4698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7663" y="2971800"/>
                        <a:ext cx="598487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More on Effective Interest </a:t>
            </a:r>
          </a:p>
        </p:txBody>
      </p:sp>
      <p:sp>
        <p:nvSpPr>
          <p:cNvPr id="14339" name="Rectangle 3"/>
          <p:cNvSpPr>
            <a:spLocks noGrp="1" noChangeArrowheads="1"/>
          </p:cNvSpPr>
          <p:nvPr>
            <p:ph type="body" idx="1"/>
          </p:nvPr>
        </p:nvSpPr>
        <p:spPr>
          <a:xfrm>
            <a:off x="457200" y="1981200"/>
            <a:ext cx="8229600" cy="762000"/>
          </a:xfrm>
        </p:spPr>
        <p:txBody>
          <a:bodyPr/>
          <a:lstStyle/>
          <a:p>
            <a:pPr eaLnBrk="1" hangingPunct="1">
              <a:lnSpc>
                <a:spcPct val="80000"/>
              </a:lnSpc>
            </a:pPr>
            <a:r>
              <a:rPr lang="en-US" altLang="en-US" sz="2400" smtClean="0"/>
              <a:t>If we need the </a:t>
            </a:r>
            <a:r>
              <a:rPr lang="en-US" altLang="en-US" sz="2400" i="1" smtClean="0"/>
              <a:t>annual rate</a:t>
            </a:r>
            <a:r>
              <a:rPr lang="en-US" altLang="en-US" sz="2400" smtClean="0"/>
              <a:t> that would give an effective rate at a specified compounding, we need to solve for </a:t>
            </a:r>
            <a:r>
              <a:rPr lang="en-US" altLang="en-US" sz="2400" i="1" smtClean="0"/>
              <a:t>r </a:t>
            </a:r>
            <a:r>
              <a:rPr lang="en-US" altLang="en-US" sz="2400" smtClean="0"/>
              <a:t>:</a:t>
            </a:r>
          </a:p>
        </p:txBody>
      </p:sp>
      <p:graphicFrame>
        <p:nvGraphicFramePr>
          <p:cNvPr id="14340" name="Object 6"/>
          <p:cNvGraphicFramePr>
            <a:graphicFrameLocks noChangeAspect="1"/>
          </p:cNvGraphicFramePr>
          <p:nvPr/>
        </p:nvGraphicFramePr>
        <p:xfrm>
          <a:off x="2728913" y="2743200"/>
          <a:ext cx="2935287" cy="3505200"/>
        </p:xfrm>
        <a:graphic>
          <a:graphicData uri="http://schemas.openxmlformats.org/presentationml/2006/ole">
            <mc:AlternateContent xmlns:mc="http://schemas.openxmlformats.org/markup-compatibility/2006">
              <mc:Choice xmlns:v="urn:schemas-microsoft-com:vml" Requires="v">
                <p:oleObj spid="_x0000_s14341" name="Equation" r:id="rId3" imgW="1701800" imgH="2032000" progId="Equation.3">
                  <p:embed/>
                </p:oleObj>
              </mc:Choice>
              <mc:Fallback>
                <p:oleObj name="Equation" r:id="rId3" imgW="1701800" imgH="20320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8913" y="2743200"/>
                        <a:ext cx="2935287" cy="350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Compound Interest Formula</a:t>
            </a:r>
          </a:p>
        </p:txBody>
      </p:sp>
      <p:sp>
        <p:nvSpPr>
          <p:cNvPr id="15363" name="Rectangle 3"/>
          <p:cNvSpPr>
            <a:spLocks noGrp="1" noChangeArrowheads="1"/>
          </p:cNvSpPr>
          <p:nvPr>
            <p:ph type="body" idx="1"/>
          </p:nvPr>
        </p:nvSpPr>
        <p:spPr/>
        <p:txBody>
          <a:bodyPr/>
          <a:lstStyle/>
          <a:p>
            <a:pPr eaLnBrk="1" hangingPunct="1"/>
            <a:r>
              <a:rPr lang="en-US" altLang="en-US" sz="2800" smtClean="0"/>
              <a:t>Notice that when we collect interest more times each year, i.e. compounding more frequently, the amount of money is greater than only collecting interest once a year.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An Example</a:t>
            </a:r>
          </a:p>
        </p:txBody>
      </p:sp>
      <p:sp>
        <p:nvSpPr>
          <p:cNvPr id="16387" name="Rectangle 3"/>
          <p:cNvSpPr>
            <a:spLocks noGrp="1" noChangeArrowheads="1"/>
          </p:cNvSpPr>
          <p:nvPr>
            <p:ph type="body" idx="1"/>
          </p:nvPr>
        </p:nvSpPr>
        <p:spPr/>
        <p:txBody>
          <a:bodyPr/>
          <a:lstStyle/>
          <a:p>
            <a:pPr eaLnBrk="1" hangingPunct="1"/>
            <a:r>
              <a:rPr lang="en-US" altLang="en-US" smtClean="0"/>
              <a:t>Suppose that you were going to invest $5000 in an IRA earning interest at an annual rate of 5.5%</a:t>
            </a:r>
          </a:p>
          <a:p>
            <a:pPr lvl="1" eaLnBrk="1" hangingPunct="1"/>
            <a:r>
              <a:rPr lang="en-US" altLang="en-US" smtClean="0"/>
              <a:t>How would you determine the amount of interest you’ve made on your investment after one year?</a:t>
            </a:r>
          </a:p>
        </p:txBody>
      </p:sp>
      <p:graphicFrame>
        <p:nvGraphicFramePr>
          <p:cNvPr id="4100" name="Object 4"/>
          <p:cNvGraphicFramePr>
            <a:graphicFrameLocks noChangeAspect="1"/>
          </p:cNvGraphicFramePr>
          <p:nvPr/>
        </p:nvGraphicFramePr>
        <p:xfrm>
          <a:off x="2438400" y="5257800"/>
          <a:ext cx="3602038" cy="493713"/>
        </p:xfrm>
        <a:graphic>
          <a:graphicData uri="http://schemas.openxmlformats.org/presentationml/2006/ole">
            <mc:AlternateContent xmlns:mc="http://schemas.openxmlformats.org/markup-compatibility/2006">
              <mc:Choice xmlns:v="urn:schemas-microsoft-com:vml" Requires="v">
                <p:oleObj spid="_x0000_s4101" name="Equation" r:id="rId3" imgW="1459866" imgH="215806" progId="Equation.3">
                  <p:embed/>
                </p:oleObj>
              </mc:Choice>
              <mc:Fallback>
                <p:oleObj name="Equation" r:id="rId3" imgW="1459866"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257800"/>
                        <a:ext cx="3602038"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fade">
                                      <p:cBhvr>
                                        <p:cTn id="15" dur="20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An Example</a:t>
            </a:r>
          </a:p>
        </p:txBody>
      </p:sp>
      <p:sp>
        <p:nvSpPr>
          <p:cNvPr id="5123" name="Rectangle 3"/>
          <p:cNvSpPr>
            <a:spLocks noGrp="1" noChangeArrowheads="1"/>
          </p:cNvSpPr>
          <p:nvPr>
            <p:ph type="body" idx="1"/>
          </p:nvPr>
        </p:nvSpPr>
        <p:spPr/>
        <p:txBody>
          <a:bodyPr/>
          <a:lstStyle/>
          <a:p>
            <a:pPr eaLnBrk="1" hangingPunct="1"/>
            <a:r>
              <a:rPr lang="en-US" altLang="en-US" smtClean="0"/>
              <a:t>How much money would you have in your IRA account?</a:t>
            </a:r>
          </a:p>
          <a:p>
            <a:pPr eaLnBrk="1" hangingPunct="1"/>
            <a:endParaRPr lang="en-US" altLang="en-US" smtClean="0"/>
          </a:p>
          <a:p>
            <a:pPr eaLnBrk="1" hangingPunct="1"/>
            <a:endParaRPr lang="en-US" altLang="en-US" smtClean="0"/>
          </a:p>
          <a:p>
            <a:pPr eaLnBrk="1" hangingPunct="1"/>
            <a:r>
              <a:rPr lang="en-US" altLang="en-US" smtClean="0"/>
              <a:t>How much interest would you get after two years?</a:t>
            </a:r>
          </a:p>
          <a:p>
            <a:pPr eaLnBrk="1" hangingPunct="1"/>
            <a:endParaRPr lang="en-US" altLang="en-US" smtClean="0"/>
          </a:p>
        </p:txBody>
      </p:sp>
      <p:graphicFrame>
        <p:nvGraphicFramePr>
          <p:cNvPr id="5124" name="Object 6"/>
          <p:cNvGraphicFramePr>
            <a:graphicFrameLocks noChangeAspect="1"/>
          </p:cNvGraphicFramePr>
          <p:nvPr/>
        </p:nvGraphicFramePr>
        <p:xfrm>
          <a:off x="609600" y="3352800"/>
          <a:ext cx="8162925" cy="430213"/>
        </p:xfrm>
        <a:graphic>
          <a:graphicData uri="http://schemas.openxmlformats.org/presentationml/2006/ole">
            <mc:AlternateContent xmlns:mc="http://schemas.openxmlformats.org/markup-compatibility/2006">
              <mc:Choice xmlns:v="urn:schemas-microsoft-com:vml" Requires="v">
                <p:oleObj spid="_x0000_s5126" name="Equation" r:id="rId3" imgW="3797300" imgH="215900" progId="Equation.3">
                  <p:embed/>
                </p:oleObj>
              </mc:Choice>
              <mc:Fallback>
                <p:oleObj name="Equation" r:id="rId3" imgW="3797300" imgH="2159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352800"/>
                        <a:ext cx="8162925"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 name="Object 9"/>
          <p:cNvGraphicFramePr>
            <a:graphicFrameLocks noChangeAspect="1"/>
          </p:cNvGraphicFramePr>
          <p:nvPr/>
        </p:nvGraphicFramePr>
        <p:xfrm>
          <a:off x="2887663" y="5662613"/>
          <a:ext cx="3311525" cy="417512"/>
        </p:xfrm>
        <a:graphic>
          <a:graphicData uri="http://schemas.openxmlformats.org/presentationml/2006/ole">
            <mc:AlternateContent xmlns:mc="http://schemas.openxmlformats.org/markup-compatibility/2006">
              <mc:Choice xmlns:v="urn:schemas-microsoft-com:vml" Requires="v">
                <p:oleObj spid="_x0000_s5127" name="Equation" r:id="rId5" imgW="1586811" imgH="215806" progId="Equation.3">
                  <p:embed/>
                </p:oleObj>
              </mc:Choice>
              <mc:Fallback>
                <p:oleObj name="Equation" r:id="rId5" imgW="1586811" imgH="215806"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7663" y="5662613"/>
                        <a:ext cx="3311525" cy="417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An Example</a:t>
            </a:r>
          </a:p>
        </p:txBody>
      </p:sp>
      <p:sp>
        <p:nvSpPr>
          <p:cNvPr id="6147" name="Rectangle 3"/>
          <p:cNvSpPr>
            <a:spLocks noGrp="1" noChangeArrowheads="1"/>
          </p:cNvSpPr>
          <p:nvPr>
            <p:ph type="body" idx="1"/>
          </p:nvPr>
        </p:nvSpPr>
        <p:spPr/>
        <p:txBody>
          <a:bodyPr/>
          <a:lstStyle/>
          <a:p>
            <a:pPr eaLnBrk="1" hangingPunct="1"/>
            <a:r>
              <a:rPr lang="en-US" altLang="en-US" smtClean="0"/>
              <a:t>How much money would you have in your IRA account after two years?</a:t>
            </a:r>
          </a:p>
          <a:p>
            <a:pPr eaLnBrk="1" hangingPunct="1"/>
            <a:endParaRPr lang="en-US" altLang="en-US" smtClean="0"/>
          </a:p>
          <a:p>
            <a:pPr eaLnBrk="1" hangingPunct="1"/>
            <a:endParaRPr lang="en-US" altLang="en-US" smtClean="0"/>
          </a:p>
          <a:p>
            <a:pPr eaLnBrk="1" hangingPunct="1"/>
            <a:r>
              <a:rPr lang="en-US" altLang="en-US" smtClean="0"/>
              <a:t>What about 10 years?</a:t>
            </a:r>
          </a:p>
        </p:txBody>
      </p:sp>
      <p:graphicFrame>
        <p:nvGraphicFramePr>
          <p:cNvPr id="6148" name="Object 6"/>
          <p:cNvGraphicFramePr>
            <a:graphicFrameLocks noChangeAspect="1"/>
          </p:cNvGraphicFramePr>
          <p:nvPr/>
        </p:nvGraphicFramePr>
        <p:xfrm>
          <a:off x="304800" y="3276600"/>
          <a:ext cx="8629650" cy="347663"/>
        </p:xfrm>
        <a:graphic>
          <a:graphicData uri="http://schemas.openxmlformats.org/presentationml/2006/ole">
            <mc:AlternateContent xmlns:mc="http://schemas.openxmlformats.org/markup-compatibility/2006">
              <mc:Choice xmlns:v="urn:schemas-microsoft-com:vml" Requires="v">
                <p:oleObj spid="_x0000_s6150" name="Equation" r:id="rId3" imgW="4965700" imgH="215900" progId="Equation.3">
                  <p:embed/>
                </p:oleObj>
              </mc:Choice>
              <mc:Fallback>
                <p:oleObj name="Equation" r:id="rId3" imgW="4965700" imgH="2159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276600"/>
                        <a:ext cx="8629650" cy="34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9" name="Object 9"/>
          <p:cNvGraphicFramePr>
            <a:graphicFrameLocks noChangeAspect="1"/>
          </p:cNvGraphicFramePr>
          <p:nvPr/>
        </p:nvGraphicFramePr>
        <p:xfrm>
          <a:off x="1674813" y="5105400"/>
          <a:ext cx="5894387" cy="654050"/>
        </p:xfrm>
        <a:graphic>
          <a:graphicData uri="http://schemas.openxmlformats.org/presentationml/2006/ole">
            <mc:AlternateContent xmlns:mc="http://schemas.openxmlformats.org/markup-compatibility/2006">
              <mc:Choice xmlns:v="urn:schemas-microsoft-com:vml" Requires="v">
                <p:oleObj spid="_x0000_s6151" name="Equation" r:id="rId5" imgW="2120900" imgH="254000" progId="Equation.3">
                  <p:embed/>
                </p:oleObj>
              </mc:Choice>
              <mc:Fallback>
                <p:oleObj name="Equation" r:id="rId5" imgW="2120900" imgH="2540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4813" y="5105400"/>
                        <a:ext cx="5894387" cy="65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Compound Interest</a:t>
            </a:r>
          </a:p>
        </p:txBody>
      </p:sp>
      <p:sp>
        <p:nvSpPr>
          <p:cNvPr id="7171" name="Rectangle 3"/>
          <p:cNvSpPr>
            <a:spLocks noGrp="1" noChangeArrowheads="1"/>
          </p:cNvSpPr>
          <p:nvPr>
            <p:ph type="body" idx="1"/>
          </p:nvPr>
        </p:nvSpPr>
        <p:spPr/>
        <p:txBody>
          <a:bodyPr/>
          <a:lstStyle/>
          <a:p>
            <a:pPr eaLnBrk="1" hangingPunct="1"/>
            <a:r>
              <a:rPr lang="en-US" altLang="en-US" smtClean="0"/>
              <a:t>Notice that the interest in our account was paid at regular intervals, in this case every year, while our money remained in the account.  This is called </a:t>
            </a:r>
            <a:r>
              <a:rPr lang="en-US" altLang="en-US" i="1" smtClean="0"/>
              <a:t>compounding annually or one time per year</a:t>
            </a:r>
            <a:r>
              <a:rPr lang="en-US" altLang="en-US"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Compound Interest</a:t>
            </a:r>
          </a:p>
        </p:txBody>
      </p:sp>
      <p:sp>
        <p:nvSpPr>
          <p:cNvPr id="8195" name="Rectangle 3"/>
          <p:cNvSpPr>
            <a:spLocks noGrp="1" noChangeArrowheads="1"/>
          </p:cNvSpPr>
          <p:nvPr>
            <p:ph type="body" idx="1"/>
          </p:nvPr>
        </p:nvSpPr>
        <p:spPr/>
        <p:txBody>
          <a:bodyPr/>
          <a:lstStyle/>
          <a:p>
            <a:pPr eaLnBrk="1" hangingPunct="1">
              <a:lnSpc>
                <a:spcPct val="90000"/>
              </a:lnSpc>
            </a:pPr>
            <a:r>
              <a:rPr lang="en-US" altLang="en-US" sz="2800" smtClean="0"/>
              <a:t>Suppose that instead of collecting interest at the end of each year, we decided to collect interest at the end of each quarter, so our interest is paid four times each year.  What would happen to our investment?</a:t>
            </a:r>
          </a:p>
          <a:p>
            <a:pPr eaLnBrk="1" hangingPunct="1">
              <a:lnSpc>
                <a:spcPct val="90000"/>
              </a:lnSpc>
            </a:pPr>
            <a:r>
              <a:rPr lang="en-US" altLang="en-US" sz="2800" smtClean="0"/>
              <a:t>Since our account has an interest rate of 5.5% annually, we need to adjust this rate so that we get interest on a quarterly basis.  The quarterly rate is:</a:t>
            </a:r>
          </a:p>
        </p:txBody>
      </p:sp>
      <p:graphicFrame>
        <p:nvGraphicFramePr>
          <p:cNvPr id="8196" name="Object 7"/>
          <p:cNvGraphicFramePr>
            <a:graphicFrameLocks noChangeAspect="1"/>
          </p:cNvGraphicFramePr>
          <p:nvPr/>
        </p:nvGraphicFramePr>
        <p:xfrm>
          <a:off x="3200400" y="5791200"/>
          <a:ext cx="2787650" cy="458788"/>
        </p:xfrm>
        <a:graphic>
          <a:graphicData uri="http://schemas.openxmlformats.org/presentationml/2006/ole">
            <mc:AlternateContent xmlns:mc="http://schemas.openxmlformats.org/markup-compatibility/2006">
              <mc:Choice xmlns:v="urn:schemas-microsoft-com:vml" Requires="v">
                <p:oleObj spid="_x0000_s8197" name="Equation" r:id="rId3" imgW="1002865" imgH="177723" progId="Equation.3">
                  <p:embed/>
                </p:oleObj>
              </mc:Choice>
              <mc:Fallback>
                <p:oleObj name="Equation" r:id="rId3" imgW="1002865" imgH="177723"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5791200"/>
                        <a:ext cx="27876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Compound Interest</a:t>
            </a:r>
          </a:p>
        </p:txBody>
      </p:sp>
      <p:sp>
        <p:nvSpPr>
          <p:cNvPr id="9219" name="Rectangle 3"/>
          <p:cNvSpPr>
            <a:spLocks noGrp="1" noChangeArrowheads="1"/>
          </p:cNvSpPr>
          <p:nvPr>
            <p:ph type="body" idx="1"/>
          </p:nvPr>
        </p:nvSpPr>
        <p:spPr/>
        <p:txBody>
          <a:bodyPr/>
          <a:lstStyle/>
          <a:p>
            <a:pPr eaLnBrk="1" hangingPunct="1"/>
            <a:r>
              <a:rPr lang="en-US" altLang="en-US" smtClean="0"/>
              <a:t>So for our IRA account of $5000 at the end of a year looks like:</a:t>
            </a:r>
          </a:p>
          <a:p>
            <a:pPr eaLnBrk="1" hangingPunct="1"/>
            <a:endParaRPr lang="en-US" altLang="en-US" smtClean="0"/>
          </a:p>
          <a:p>
            <a:pPr eaLnBrk="1" hangingPunct="1"/>
            <a:endParaRPr lang="en-US" altLang="en-US" smtClean="0"/>
          </a:p>
          <a:p>
            <a:pPr eaLnBrk="1" hangingPunct="1"/>
            <a:r>
              <a:rPr lang="en-US" altLang="en-US" smtClean="0"/>
              <a:t>After 10 years, we have:</a:t>
            </a:r>
          </a:p>
        </p:txBody>
      </p:sp>
      <p:graphicFrame>
        <p:nvGraphicFramePr>
          <p:cNvPr id="9220" name="Object 6"/>
          <p:cNvGraphicFramePr>
            <a:graphicFrameLocks noChangeAspect="1"/>
          </p:cNvGraphicFramePr>
          <p:nvPr/>
        </p:nvGraphicFramePr>
        <p:xfrm>
          <a:off x="1490663" y="3048000"/>
          <a:ext cx="6037262" cy="1209675"/>
        </p:xfrm>
        <a:graphic>
          <a:graphicData uri="http://schemas.openxmlformats.org/presentationml/2006/ole">
            <mc:AlternateContent xmlns:mc="http://schemas.openxmlformats.org/markup-compatibility/2006">
              <mc:Choice xmlns:v="urn:schemas-microsoft-com:vml" Requires="v">
                <p:oleObj spid="_x0000_s9222" name="Equation" r:id="rId3" imgW="2171700" imgH="469900" progId="Equation.3">
                  <p:embed/>
                </p:oleObj>
              </mc:Choice>
              <mc:Fallback>
                <p:oleObj name="Equation" r:id="rId3" imgW="2171700" imgH="4699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0663" y="3048000"/>
                        <a:ext cx="6037262"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1" name="Object 9"/>
          <p:cNvGraphicFramePr>
            <a:graphicFrameLocks noChangeAspect="1"/>
          </p:cNvGraphicFramePr>
          <p:nvPr/>
        </p:nvGraphicFramePr>
        <p:xfrm>
          <a:off x="1323975" y="5105400"/>
          <a:ext cx="6284913" cy="1209675"/>
        </p:xfrm>
        <a:graphic>
          <a:graphicData uri="http://schemas.openxmlformats.org/presentationml/2006/ole">
            <mc:AlternateContent xmlns:mc="http://schemas.openxmlformats.org/markup-compatibility/2006">
              <mc:Choice xmlns:v="urn:schemas-microsoft-com:vml" Requires="v">
                <p:oleObj spid="_x0000_s9223" name="Equation" r:id="rId5" imgW="2260600" imgH="469900" progId="Equation.3">
                  <p:embed/>
                </p:oleObj>
              </mc:Choice>
              <mc:Fallback>
                <p:oleObj name="Equation" r:id="rId5" imgW="2260600" imgH="4699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3975" y="5105400"/>
                        <a:ext cx="6284913"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Compound Interest Formula</a:t>
            </a:r>
          </a:p>
        </p:txBody>
      </p:sp>
      <p:sp>
        <p:nvSpPr>
          <p:cNvPr id="10243" name="Rectangle 3"/>
          <p:cNvSpPr>
            <a:spLocks noGrp="1" noChangeArrowheads="1"/>
          </p:cNvSpPr>
          <p:nvPr>
            <p:ph type="body" idx="1"/>
          </p:nvPr>
        </p:nvSpPr>
        <p:spPr/>
        <p:txBody>
          <a:bodyPr/>
          <a:lstStyle/>
          <a:p>
            <a:pPr eaLnBrk="1" hangingPunct="1"/>
            <a:r>
              <a:rPr lang="en-US" altLang="en-US" i="1" smtClean="0">
                <a:sym typeface="Symbol" panose="05050102010706020507" pitchFamily="18" charset="2"/>
              </a:rPr>
              <a:t>P</a:t>
            </a:r>
            <a:r>
              <a:rPr lang="en-US" altLang="en-US" smtClean="0">
                <a:sym typeface="Symbol" panose="05050102010706020507" pitchFamily="18" charset="2"/>
              </a:rPr>
              <a:t> dollars invested at an annual rate </a:t>
            </a:r>
            <a:r>
              <a:rPr lang="en-US" altLang="en-US" i="1" smtClean="0">
                <a:sym typeface="Symbol" panose="05050102010706020507" pitchFamily="18" charset="2"/>
              </a:rPr>
              <a:t>r</a:t>
            </a:r>
            <a:r>
              <a:rPr lang="en-US" altLang="en-US" smtClean="0">
                <a:sym typeface="Symbol" panose="05050102010706020507" pitchFamily="18" charset="2"/>
              </a:rPr>
              <a:t>, compounded </a:t>
            </a:r>
            <a:r>
              <a:rPr lang="en-US" altLang="en-US" i="1" smtClean="0">
                <a:sym typeface="Symbol" panose="05050102010706020507" pitchFamily="18" charset="2"/>
              </a:rPr>
              <a:t>n</a:t>
            </a:r>
            <a:r>
              <a:rPr lang="en-US" altLang="en-US" smtClean="0">
                <a:sym typeface="Symbol" panose="05050102010706020507" pitchFamily="18" charset="2"/>
              </a:rPr>
              <a:t>  times per year, has a value of </a:t>
            </a:r>
            <a:r>
              <a:rPr lang="en-US" altLang="en-US" i="1" smtClean="0">
                <a:sym typeface="Symbol" panose="05050102010706020507" pitchFamily="18" charset="2"/>
              </a:rPr>
              <a:t>F</a:t>
            </a:r>
            <a:r>
              <a:rPr lang="en-US" altLang="en-US" smtClean="0">
                <a:sym typeface="Symbol" panose="05050102010706020507" pitchFamily="18" charset="2"/>
              </a:rPr>
              <a:t>  dollars after </a:t>
            </a:r>
            <a:r>
              <a:rPr lang="en-US" altLang="en-US" i="1" smtClean="0">
                <a:sym typeface="Symbol" panose="05050102010706020507" pitchFamily="18" charset="2"/>
              </a:rPr>
              <a:t>t</a:t>
            </a:r>
            <a:r>
              <a:rPr lang="en-US" altLang="en-US" smtClean="0">
                <a:sym typeface="Symbol" panose="05050102010706020507" pitchFamily="18" charset="2"/>
              </a:rPr>
              <a:t>  years.</a:t>
            </a:r>
          </a:p>
          <a:p>
            <a:pPr eaLnBrk="1" hangingPunct="1"/>
            <a:endParaRPr lang="en-US" altLang="en-US" smtClean="0">
              <a:sym typeface="Symbol" panose="05050102010706020507" pitchFamily="18" charset="2"/>
            </a:endParaRPr>
          </a:p>
          <a:p>
            <a:pPr eaLnBrk="1" hangingPunct="1"/>
            <a:endParaRPr lang="en-US" altLang="en-US" smtClean="0">
              <a:sym typeface="Symbol" panose="05050102010706020507" pitchFamily="18" charset="2"/>
            </a:endParaRPr>
          </a:p>
          <a:p>
            <a:pPr eaLnBrk="1" hangingPunct="1"/>
            <a:r>
              <a:rPr lang="en-US" altLang="en-US" smtClean="0">
                <a:sym typeface="Symbol" panose="05050102010706020507" pitchFamily="18" charset="2"/>
              </a:rPr>
              <a:t>Think of </a:t>
            </a:r>
            <a:r>
              <a:rPr lang="en-US" altLang="en-US" i="1" smtClean="0">
                <a:sym typeface="Symbol" panose="05050102010706020507" pitchFamily="18" charset="2"/>
              </a:rPr>
              <a:t>P</a:t>
            </a:r>
            <a:r>
              <a:rPr lang="en-US" altLang="en-US" smtClean="0">
                <a:sym typeface="Symbol" panose="05050102010706020507" pitchFamily="18" charset="2"/>
              </a:rPr>
              <a:t>  as the present value, and </a:t>
            </a:r>
            <a:r>
              <a:rPr lang="en-US" altLang="en-US" i="1" smtClean="0">
                <a:sym typeface="Symbol" panose="05050102010706020507" pitchFamily="18" charset="2"/>
              </a:rPr>
              <a:t>F</a:t>
            </a:r>
            <a:r>
              <a:rPr lang="en-US" altLang="en-US" smtClean="0">
                <a:sym typeface="Symbol" panose="05050102010706020507" pitchFamily="18" charset="2"/>
              </a:rPr>
              <a:t> as the future value of the deposit.</a:t>
            </a:r>
          </a:p>
          <a:p>
            <a:pPr eaLnBrk="1" hangingPunct="1"/>
            <a:endParaRPr lang="en-US" altLang="en-US" smtClean="0"/>
          </a:p>
        </p:txBody>
      </p:sp>
      <p:graphicFrame>
        <p:nvGraphicFramePr>
          <p:cNvPr id="10244" name="Object 6"/>
          <p:cNvGraphicFramePr>
            <a:graphicFrameLocks noChangeAspect="1"/>
          </p:cNvGraphicFramePr>
          <p:nvPr/>
        </p:nvGraphicFramePr>
        <p:xfrm>
          <a:off x="2971800" y="3581400"/>
          <a:ext cx="2590800" cy="1182688"/>
        </p:xfrm>
        <a:graphic>
          <a:graphicData uri="http://schemas.openxmlformats.org/presentationml/2006/ole">
            <mc:AlternateContent xmlns:mc="http://schemas.openxmlformats.org/markup-compatibility/2006">
              <mc:Choice xmlns:v="urn:schemas-microsoft-com:vml" Requires="v">
                <p:oleObj spid="_x0000_s10245" name="Equation" r:id="rId3" imgW="1028700" imgH="469900" progId="Equation.3">
                  <p:embed/>
                </p:oleObj>
              </mc:Choice>
              <mc:Fallback>
                <p:oleObj name="Equation" r:id="rId3" imgW="1028700" imgH="4699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581400"/>
                        <a:ext cx="2590800" cy="1182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Effective Interest</a:t>
            </a:r>
          </a:p>
        </p:txBody>
      </p:sp>
      <p:sp>
        <p:nvSpPr>
          <p:cNvPr id="11267" name="Rectangle 3"/>
          <p:cNvSpPr>
            <a:spLocks noGrp="1" noChangeArrowheads="1"/>
          </p:cNvSpPr>
          <p:nvPr>
            <p:ph type="body" idx="1"/>
          </p:nvPr>
        </p:nvSpPr>
        <p:spPr/>
        <p:txBody>
          <a:bodyPr/>
          <a:lstStyle/>
          <a:p>
            <a:pPr eaLnBrk="1" hangingPunct="1"/>
            <a:r>
              <a:rPr lang="en-US" altLang="en-US" smtClean="0"/>
              <a:t>One may compare different interest rates and different frequencies of compounding by looking at the value of $1 at the end of one year.</a:t>
            </a:r>
          </a:p>
          <a:p>
            <a:pPr eaLnBrk="1" hangingPunct="1"/>
            <a:r>
              <a:rPr lang="en-US" altLang="en-US" smtClean="0"/>
              <a:t>Such a rate is called the effective annual yield, annual percentage yield, or simply </a:t>
            </a:r>
            <a:r>
              <a:rPr lang="en-US" altLang="en-US" i="1" smtClean="0"/>
              <a:t>effective interest</a:t>
            </a:r>
            <a:r>
              <a:rPr lang="en-US" altLang="en-US"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TotalTime>
  <Words>444</Words>
  <Application>Microsoft Office PowerPoint</Application>
  <PresentationFormat>On-screen Show (4:3)</PresentationFormat>
  <Paragraphs>44</Paragraphs>
  <Slides>13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Wingdings</vt:lpstr>
      <vt:lpstr>Calibri</vt:lpstr>
      <vt:lpstr>Arial Black</vt:lpstr>
      <vt:lpstr>Times New Roman</vt:lpstr>
      <vt:lpstr>Symbol</vt:lpstr>
      <vt:lpstr>Pixel</vt:lpstr>
      <vt:lpstr>Microsoft Equation 3.0</vt:lpstr>
      <vt:lpstr>Compound Interest</vt:lpstr>
      <vt:lpstr>An Example</vt:lpstr>
      <vt:lpstr>An Example</vt:lpstr>
      <vt:lpstr>An Example</vt:lpstr>
      <vt:lpstr>Compound Interest</vt:lpstr>
      <vt:lpstr>Compound Interest</vt:lpstr>
      <vt:lpstr>Compound Interest</vt:lpstr>
      <vt:lpstr>Compound Interest Formula</vt:lpstr>
      <vt:lpstr>Effective Interest</vt:lpstr>
      <vt:lpstr>Effective Interest</vt:lpstr>
      <vt:lpstr>Effective Interest</vt:lpstr>
      <vt:lpstr>More on Effective Interest </vt:lpstr>
      <vt:lpstr>Compound Interest Formula</vt:lpstr>
    </vt:vector>
  </TitlesOfParts>
  <Company>U of 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Compound Interest</dc:title>
  <dc:creator>Stephen Reyes</dc:creator>
  <cp:lastModifiedBy>McCoy, Everett</cp:lastModifiedBy>
  <cp:revision>9</cp:revision>
  <dcterms:created xsi:type="dcterms:W3CDTF">2005-03-25T15:55:45Z</dcterms:created>
  <dcterms:modified xsi:type="dcterms:W3CDTF">2016-11-15T14:28:17Z</dcterms:modified>
</cp:coreProperties>
</file>