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9" r:id="rId1"/>
    <p:sldMasterId id="2147483652" r:id="rId2"/>
    <p:sldMasterId id="2147483654" r:id="rId3"/>
    <p:sldMasterId id="2147483655" r:id="rId4"/>
    <p:sldMasterId id="2147483656" r:id="rId5"/>
    <p:sldMasterId id="2147483658" r:id="rId6"/>
    <p:sldMasterId id="2147483669" r:id="rId7"/>
    <p:sldMasterId id="2147483671" r:id="rId8"/>
  </p:sldMasterIdLst>
  <p:sldIdLst>
    <p:sldId id="256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22" y="7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4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104900"/>
            <a:ext cx="20447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104900"/>
            <a:ext cx="59817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83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116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972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1484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825"/>
            <a:ext cx="43053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028825"/>
            <a:ext cx="43053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11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87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690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803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7355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621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064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1104900"/>
            <a:ext cx="2190750" cy="5757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104900"/>
            <a:ext cx="6419850" cy="5757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22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080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76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6537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825"/>
            <a:ext cx="43053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028825"/>
            <a:ext cx="4305300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02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059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804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698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45091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3313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7482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46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2028825"/>
            <a:ext cx="2232025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28825"/>
            <a:ext cx="6543675" cy="5184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29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412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65664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216400"/>
            <a:ext cx="2362200" cy="27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0200" y="4216400"/>
            <a:ext cx="2362200" cy="27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120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954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15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4013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438400"/>
            <a:ext cx="4013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977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2428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9627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55296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89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13200" y="1930400"/>
            <a:ext cx="12192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35052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99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41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69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71342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543300" y="6654800"/>
            <a:ext cx="17335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657350" y="6654800"/>
            <a:ext cx="17335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8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655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956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268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61321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00958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0792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47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8800" y="1104900"/>
            <a:ext cx="3060700" cy="996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543300" y="1104900"/>
            <a:ext cx="9029700" cy="996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3653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18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33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70548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438400"/>
            <a:ext cx="41719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2438400"/>
            <a:ext cx="41719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67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371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40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255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7876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96845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53565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47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2625" y="1104900"/>
            <a:ext cx="21240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1104900"/>
            <a:ext cx="62198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5208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709863"/>
            <a:ext cx="10010775" cy="1168400"/>
            <a:chOff x="0" y="1536"/>
            <a:chExt cx="5675" cy="663"/>
          </a:xfrm>
        </p:grpSpPr>
        <p:grpSp>
          <p:nvGrpSpPr>
            <p:cNvPr id="1259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59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9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59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00138" y="1862138"/>
            <a:ext cx="8636000" cy="162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59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00138" y="6942138"/>
            <a:ext cx="2117725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942138"/>
            <a:ext cx="3217863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59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942138"/>
            <a:ext cx="2116138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7D9C3E-F761-4FC3-9B5D-A8390441C8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AE70-109D-4B11-8A65-2CC3C009A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4308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59490-1DEC-4A32-8DA8-7BC42D50D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7464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9150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B4694-1DF2-49CB-B1B2-D8F753F9F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39326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58D98-AFE6-4CFA-AE84-2377FB83B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4693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7503C-391D-4430-8416-95C1498A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27626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4140D-C0EB-4E3D-BC52-801946F98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83050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FEC4E-2299-465F-B603-5E83C917F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46702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AF420-AC09-4B37-98AD-65E5C27FB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4384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972D0-CFB6-4468-85A7-ABF958515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09327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3513" y="238125"/>
            <a:ext cx="2166937" cy="657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238125"/>
            <a:ext cx="6351588" cy="657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E525-18BE-4A58-A639-34DA5DD06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5422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79525" y="238125"/>
            <a:ext cx="8658225" cy="162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4450" y="22415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08650" y="22415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14450" y="46037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8650" y="46037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8137D3EC-DE7A-401B-A3CC-F8F7A1101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50863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79525" y="238125"/>
            <a:ext cx="8670925" cy="657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16912180-FF01-4759-8E1B-7A8D547D2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17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57405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0" y="2709863"/>
            <a:ext cx="10010775" cy="1168400"/>
            <a:chOff x="0" y="1536"/>
            <a:chExt cx="5675" cy="663"/>
          </a:xfrm>
        </p:grpSpPr>
        <p:grpSp>
          <p:nvGrpSpPr>
            <p:cNvPr id="13005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005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5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005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5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0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00138" y="1862138"/>
            <a:ext cx="8636000" cy="162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0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00138" y="6942138"/>
            <a:ext cx="2117725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942138"/>
            <a:ext cx="3217863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300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942138"/>
            <a:ext cx="2116138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EEE534-30AD-4D1A-89E3-B1FCEB64F7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A4B18-C797-413F-B92D-55E69142A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33767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0E1C0-F38A-40C6-B07F-257F92D1D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2819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9C8EB-F5E9-4B70-813E-4F9B47489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885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FF31-BBCA-4980-97D5-3A54F179B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2023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ABAB9-5994-400B-962D-A31C1FA3B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06414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17066-E295-4E4E-A703-86E38E335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843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CF9E6-C9F7-4D00-936C-326196471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0050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C35E6-7D19-40FD-88F5-EE7EB9C08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54785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7BA4C-A87D-485B-8BD6-5CAF130C1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6551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70235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3513" y="238125"/>
            <a:ext cx="2166937" cy="657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238125"/>
            <a:ext cx="6351588" cy="657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EB489-7908-4C22-9CD8-D7B9EF035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32623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238125"/>
            <a:ext cx="8658225" cy="162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544944AE-1D48-4A4B-A9D7-C69C31339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5959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Text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2438400"/>
            <a:ext cx="8178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Level One</a:t>
            </a:r>
          </a:p>
          <a:p>
            <a:pPr lvl="1"/>
            <a:r>
              <a:rPr lang="en-US" altLang="en-US" smtClean="0"/>
              <a:t>Body Level Two</a:t>
            </a:r>
          </a:p>
          <a:p>
            <a:pPr lvl="2"/>
            <a:r>
              <a:rPr lang="en-US" altLang="en-US" smtClean="0"/>
              <a:t>Body Level Three</a:t>
            </a:r>
          </a:p>
          <a:p>
            <a:pPr lvl="3"/>
            <a:r>
              <a:rPr lang="en-US" altLang="en-US" smtClean="0"/>
              <a:t>Body Level Four</a:t>
            </a:r>
          </a:p>
          <a:p>
            <a:pPr lvl="4"/>
            <a:r>
              <a:rPr lang="en-US" altLang="en-US" smtClean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25400" algn="l" rtl="0" fontAlgn="base">
        <a:spcBef>
          <a:spcPct val="0"/>
        </a:spcBef>
        <a:spcAft>
          <a:spcPts val="200"/>
        </a:spcAft>
        <a:defRPr sz="5000" kern="1200">
          <a:solidFill>
            <a:srgbClr val="3A3A3E"/>
          </a:solidFill>
          <a:latin typeface="+mj-lt"/>
          <a:ea typeface="+mj-ea"/>
          <a:cs typeface="+mj-cs"/>
        </a:defRPr>
      </a:lvl1pPr>
      <a:lvl2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2pPr>
      <a:lvl3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3pPr>
      <a:lvl4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4pPr>
      <a:lvl5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anose="030F0702030302020204" pitchFamily="66" charset="0"/>
        </a:defRPr>
      </a:lvl9pPr>
    </p:titleStyle>
    <p:bodyStyle>
      <a:lvl1pPr marL="685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1803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3pPr>
      <a:lvl4pPr marL="2362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9210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000" b="1" kern="1200">
          <a:solidFill>
            <a:srgbClr val="3A3A3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9pPr>
    </p:titleStyle>
    <p:bodyStyle>
      <a:lvl1pPr marL="685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1803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3pPr>
      <a:lvl4pPr marL="2362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9210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184400"/>
            <a:ext cx="50673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09600" y="5892800"/>
            <a:ext cx="8928100" cy="13208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800" b="1" kern="1200">
          <a:solidFill>
            <a:srgbClr val="D7E2E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9pPr>
    </p:titleStyle>
    <p:bodyStyle>
      <a:lvl1pPr marL="25400" algn="ctr" rtl="0" fontAlgn="base">
        <a:spcBef>
          <a:spcPct val="0"/>
        </a:spcBef>
        <a:spcAft>
          <a:spcPts val="200"/>
        </a:spcAft>
        <a:defRPr sz="2000" kern="1200">
          <a:solidFill>
            <a:srgbClr val="D7E2EE"/>
          </a:solidFill>
          <a:latin typeface="+mn-lt"/>
          <a:ea typeface="+mn-ea"/>
          <a:cs typeface="+mn-cs"/>
        </a:defRPr>
      </a:lvl1pPr>
      <a:lvl2pPr marL="50800" algn="ctr" rtl="0" fontAlgn="base">
        <a:spcBef>
          <a:spcPct val="0"/>
        </a:spcBef>
        <a:spcAft>
          <a:spcPts val="200"/>
        </a:spcAft>
        <a:defRPr sz="2000" kern="1200">
          <a:solidFill>
            <a:srgbClr val="D7E2EE"/>
          </a:solidFill>
          <a:latin typeface="+mn-lt"/>
          <a:ea typeface="+mn-ea"/>
          <a:cs typeface="+mn-cs"/>
        </a:defRPr>
      </a:lvl2pPr>
      <a:lvl3pPr marL="76200" algn="ctr" rtl="0" fontAlgn="base">
        <a:spcBef>
          <a:spcPct val="0"/>
        </a:spcBef>
        <a:spcAft>
          <a:spcPts val="200"/>
        </a:spcAft>
        <a:defRPr sz="2000" kern="1200">
          <a:solidFill>
            <a:srgbClr val="D7E2EE"/>
          </a:solidFill>
          <a:latin typeface="+mn-lt"/>
          <a:ea typeface="+mn-ea"/>
          <a:cs typeface="+mn-cs"/>
        </a:defRPr>
      </a:lvl3pPr>
      <a:lvl4pPr marL="101600" algn="ctr" rtl="0" fontAlgn="base">
        <a:spcBef>
          <a:spcPct val="0"/>
        </a:spcBef>
        <a:spcAft>
          <a:spcPts val="200"/>
        </a:spcAft>
        <a:defRPr sz="2000" kern="1200">
          <a:solidFill>
            <a:srgbClr val="D7E2EE"/>
          </a:solidFill>
          <a:latin typeface="+mn-lt"/>
          <a:ea typeface="+mn-ea"/>
          <a:cs typeface="+mn-cs"/>
        </a:defRPr>
      </a:lvl4pPr>
      <a:lvl5pPr marL="127000" algn="ctr" rtl="0" fontAlgn="base">
        <a:spcBef>
          <a:spcPct val="0"/>
        </a:spcBef>
        <a:spcAft>
          <a:spcPts val="200"/>
        </a:spcAft>
        <a:defRPr sz="2000" kern="1200">
          <a:solidFill>
            <a:srgbClr val="D7E2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27200"/>
            <a:ext cx="37211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355600" y="4216400"/>
            <a:ext cx="4876800" cy="27940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Level One</a:t>
            </a:r>
          </a:p>
          <a:p>
            <a:pPr lvl="1"/>
            <a:r>
              <a:rPr lang="en-US" altLang="en-US" smtClean="0"/>
              <a:t>Body Level Two</a:t>
            </a:r>
          </a:p>
          <a:p>
            <a:pPr lvl="2"/>
            <a:r>
              <a:rPr lang="en-US" altLang="en-US" smtClean="0"/>
              <a:t>Body Level Three</a:t>
            </a:r>
          </a:p>
          <a:p>
            <a:pPr lvl="3"/>
            <a:r>
              <a:rPr lang="en-US" altLang="en-US" smtClean="0"/>
              <a:t>Body Level Four</a:t>
            </a:r>
          </a:p>
          <a:p>
            <a:pPr lvl="4"/>
            <a:r>
              <a:rPr lang="en-US" altLang="en-US" smtClean="0"/>
              <a:t>Body Level Five</a:t>
            </a:r>
          </a:p>
        </p:txBody>
      </p:sp>
      <p:sp>
        <p:nvSpPr>
          <p:cNvPr id="8196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355600" y="1930400"/>
            <a:ext cx="4876800" cy="21971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800" b="1" kern="1200">
          <a:solidFill>
            <a:srgbClr val="D7E2E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anose="030F0702030302020204" pitchFamily="66" charset="0"/>
        </a:defRPr>
      </a:lvl9pPr>
    </p:titleStyle>
    <p:bodyStyle>
      <a:lvl1pPr marL="25400" algn="ctr" rtl="0" fontAlgn="base">
        <a:spcBef>
          <a:spcPct val="0"/>
        </a:spcBef>
        <a:spcAft>
          <a:spcPts val="200"/>
        </a:spcAft>
        <a:defRPr sz="2800" b="1" kern="1200">
          <a:solidFill>
            <a:srgbClr val="D7E2EE"/>
          </a:solidFill>
          <a:latin typeface="+mn-lt"/>
          <a:ea typeface="+mn-ea"/>
          <a:cs typeface="+mn-cs"/>
        </a:defRPr>
      </a:lvl1pPr>
      <a:lvl2pPr marL="50800" algn="ctr" rtl="0" fontAlgn="base">
        <a:spcBef>
          <a:spcPct val="0"/>
        </a:spcBef>
        <a:spcAft>
          <a:spcPts val="200"/>
        </a:spcAft>
        <a:defRPr sz="2800" b="1" kern="1200">
          <a:solidFill>
            <a:srgbClr val="D7E2EE"/>
          </a:solidFill>
          <a:latin typeface="+mn-lt"/>
          <a:ea typeface="+mn-ea"/>
          <a:cs typeface="+mn-cs"/>
        </a:defRPr>
      </a:lvl2pPr>
      <a:lvl3pPr marL="76200" algn="ctr" rtl="0" fontAlgn="base">
        <a:spcBef>
          <a:spcPct val="0"/>
        </a:spcBef>
        <a:spcAft>
          <a:spcPts val="200"/>
        </a:spcAft>
        <a:defRPr sz="2800" b="1" kern="1200">
          <a:solidFill>
            <a:srgbClr val="D7E2EE"/>
          </a:solidFill>
          <a:latin typeface="+mn-lt"/>
          <a:ea typeface="+mn-ea"/>
          <a:cs typeface="+mn-cs"/>
        </a:defRPr>
      </a:lvl3pPr>
      <a:lvl4pPr marL="101600" algn="ctr" rtl="0" fontAlgn="base">
        <a:spcBef>
          <a:spcPct val="0"/>
        </a:spcBef>
        <a:spcAft>
          <a:spcPts val="200"/>
        </a:spcAft>
        <a:defRPr sz="2800" b="1" kern="1200">
          <a:solidFill>
            <a:srgbClr val="D7E2EE"/>
          </a:solidFill>
          <a:latin typeface="+mn-lt"/>
          <a:ea typeface="+mn-ea"/>
          <a:cs typeface="+mn-cs"/>
        </a:defRPr>
      </a:lvl4pPr>
      <a:lvl5pPr marL="127000" algn="ctr" rtl="0" fontAlgn="base">
        <a:spcBef>
          <a:spcPct val="0"/>
        </a:spcBef>
        <a:spcAft>
          <a:spcPts val="200"/>
        </a:spcAft>
        <a:defRPr sz="2800" b="1" kern="1200">
          <a:solidFill>
            <a:srgbClr val="D7E2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-3543300" y="6654800"/>
            <a:ext cx="36195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Level One</a:t>
            </a:r>
          </a:p>
          <a:p>
            <a:pPr lvl="1"/>
            <a:r>
              <a:rPr lang="en-US" altLang="en-US" smtClean="0"/>
              <a:t>Body Level Two</a:t>
            </a:r>
          </a:p>
          <a:p>
            <a:pPr lvl="2"/>
            <a:r>
              <a:rPr lang="en-US" altLang="en-US" smtClean="0"/>
              <a:t>Body Level Three</a:t>
            </a:r>
          </a:p>
          <a:p>
            <a:pPr lvl="3"/>
            <a:r>
              <a:rPr lang="en-US" altLang="en-US" smtClean="0"/>
              <a:t>Body Level Four</a:t>
            </a:r>
          </a:p>
          <a:p>
            <a:pPr lvl="4"/>
            <a:r>
              <a:rPr lang="en-US" altLang="en-US" smtClean="0"/>
              <a:t>Body Level Five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marL="25400" algn="l" rtl="0" fontAlgn="base">
        <a:spcBef>
          <a:spcPct val="0"/>
        </a:spcBef>
        <a:spcAft>
          <a:spcPts val="200"/>
        </a:spcAft>
        <a:defRPr sz="5000" b="1" kern="1200">
          <a:solidFill>
            <a:srgbClr val="3A3A3E"/>
          </a:solidFill>
          <a:latin typeface="+mj-lt"/>
          <a:ea typeface="+mj-ea"/>
          <a:cs typeface="+mj-cs"/>
        </a:defRPr>
      </a:lvl1pPr>
      <a:lvl2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2pPr>
      <a:lvl3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3pPr>
      <a:lvl4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4pPr>
      <a:lvl5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9pPr>
    </p:titleStyle>
    <p:bodyStyle>
      <a:lvl1pPr marL="609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574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2057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5400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60400" y="2438400"/>
            <a:ext cx="8496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Level One</a:t>
            </a:r>
          </a:p>
          <a:p>
            <a:pPr lvl="1"/>
            <a:r>
              <a:rPr lang="en-US" altLang="en-US" smtClean="0"/>
              <a:t>Body Level Two</a:t>
            </a:r>
          </a:p>
          <a:p>
            <a:pPr lvl="2"/>
            <a:r>
              <a:rPr lang="en-US" altLang="en-US" smtClean="0"/>
              <a:t>Body Level Three</a:t>
            </a:r>
          </a:p>
          <a:p>
            <a:pPr lvl="3"/>
            <a:r>
              <a:rPr lang="en-US" altLang="en-US" smtClean="0"/>
              <a:t>Body Level Four</a:t>
            </a:r>
          </a:p>
          <a:p>
            <a:pPr lvl="4"/>
            <a:r>
              <a:rPr lang="en-US" altLang="en-US" smtClean="0"/>
              <a:t>Body Level Five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000" b="1" kern="1200">
          <a:solidFill>
            <a:srgbClr val="3A3A3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anose="030F0702030302020204" pitchFamily="66" charset="0"/>
        </a:defRPr>
      </a:lvl9pPr>
    </p:titleStyle>
    <p:bodyStyle>
      <a:lvl1pPr marL="609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574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2057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5400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ltGray">
          <a:xfrm>
            <a:off x="463550" y="1220788"/>
            <a:ext cx="487363" cy="527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ltGray">
          <a:xfrm>
            <a:off x="889000" y="1220788"/>
            <a:ext cx="365125" cy="527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ltGray">
          <a:xfrm>
            <a:off x="601663" y="1689100"/>
            <a:ext cx="468312" cy="5286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ltGray">
          <a:xfrm>
            <a:off x="1012825" y="1689100"/>
            <a:ext cx="409575" cy="5286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ltGray">
          <a:xfrm>
            <a:off x="141288" y="1608138"/>
            <a:ext cx="622300" cy="469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gray">
          <a:xfrm>
            <a:off x="846138" y="1100138"/>
            <a:ext cx="36512" cy="11699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gray">
          <a:xfrm>
            <a:off x="492125" y="1979613"/>
            <a:ext cx="9140825" cy="34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38125"/>
            <a:ext cx="865822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4450" y="2241550"/>
            <a:ext cx="863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0638" y="6937375"/>
            <a:ext cx="2117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algn="l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937375"/>
            <a:ext cx="3217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4788" y="6937375"/>
            <a:ext cx="2116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algn="r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AB2DC482-13A1-421D-8B29-C8591696E0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9" r:id="rId12"/>
    <p:sldLayoutId id="2147483760" r:id="rId13"/>
  </p:sldLayoutIdLst>
  <p:transition/>
  <p:txStyles>
    <p:titleStyle>
      <a:lvl1pPr algn="l" defTabSz="1016000" rtl="0" fontAlgn="base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2pPr>
      <a:lvl3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3pPr>
      <a:lvl4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4pPr>
      <a:lvl5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81000" indent="-381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0" indent="-254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000" indent="-254000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ltGray">
          <a:xfrm>
            <a:off x="463550" y="1220788"/>
            <a:ext cx="487363" cy="527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ltGray">
          <a:xfrm>
            <a:off x="889000" y="1220788"/>
            <a:ext cx="365125" cy="527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ltGray">
          <a:xfrm>
            <a:off x="601663" y="1689100"/>
            <a:ext cx="468312" cy="5286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ltGray">
          <a:xfrm>
            <a:off x="1012825" y="1689100"/>
            <a:ext cx="409575" cy="5286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ltGray">
          <a:xfrm>
            <a:off x="141288" y="1608138"/>
            <a:ext cx="622300" cy="469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gray">
          <a:xfrm>
            <a:off x="846138" y="1100138"/>
            <a:ext cx="36512" cy="11699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gray">
          <a:xfrm>
            <a:off x="492125" y="1979613"/>
            <a:ext cx="9140825" cy="34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>
            <a:lvl1pPr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endParaRPr kumimoji="1" lang="en-US" altLang="en-US" sz="2700">
              <a:latin typeface="Tahoma" panose="020B0604030504040204" pitchFamily="34" charset="0"/>
            </a:endParaRPr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38125"/>
            <a:ext cx="865822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4450" y="2241550"/>
            <a:ext cx="863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9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0638" y="6937375"/>
            <a:ext cx="2117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>
            <a:lvl1pPr algn="l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29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937375"/>
            <a:ext cx="3217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>
            <a:lvl1pPr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29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4788" y="6937375"/>
            <a:ext cx="2116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>
            <a:lvl1pPr algn="r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AEFDD85F-B563-47B1-810A-A1DB9F4FA0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1" r:id="rId12"/>
  </p:sldLayoutIdLst>
  <p:transition/>
  <p:txStyles>
    <p:titleStyle>
      <a:lvl1pPr algn="l" defTabSz="1016000" rtl="0" fontAlgn="base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2pPr>
      <a:lvl3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3pPr>
      <a:lvl4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4pPr>
      <a:lvl5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81000" indent="-381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0" indent="-254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000" indent="-254000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tabLst>
                <a:tab pos="1270000" algn="l"/>
              </a:tabLst>
            </a:pPr>
            <a:r>
              <a:rPr lang="en-US" altLang="en-US" sz="6000">
                <a:solidFill>
                  <a:schemeClr val="accent2"/>
                </a:solidFill>
              </a:rPr>
              <a:t>Exponential Functions</a:t>
            </a:r>
          </a:p>
        </p:txBody>
      </p:sp>
      <p:graphicFrame>
        <p:nvGraphicFramePr>
          <p:cNvPr id="12302" name="Object 14"/>
          <p:cNvGraphicFramePr>
            <a:graphicFrameLocks noChangeAspect="1"/>
          </p:cNvGraphicFramePr>
          <p:nvPr>
            <p:ph idx="1"/>
          </p:nvPr>
        </p:nvGraphicFramePr>
        <p:xfrm>
          <a:off x="661988" y="2824163"/>
          <a:ext cx="8632825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" imgW="2361960" imgH="914400" progId="Equation.DSMT4">
                  <p:embed/>
                </p:oleObj>
              </mc:Choice>
              <mc:Fallback>
                <p:oleObj name="Equation" r:id="rId3" imgW="2361960" imgH="914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824163"/>
                        <a:ext cx="8632825" cy="334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422400" y="2617788"/>
            <a:ext cx="72771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</a:rPr>
              <a:t>Shall we speculate as to what happens when ‘a’ assumes negative values ?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60600" y="4876800"/>
            <a:ext cx="546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292DFF"/>
                </a:solidFill>
              </a:rPr>
              <a:t>Let’s see if you are correct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270000" y="2514600"/>
            <a:ext cx="8102600" cy="4851400"/>
            <a:chOff x="800" y="1584"/>
            <a:chExt cx="5104" cy="3056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3360"/>
              <a:ext cx="1990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1584"/>
              <a:ext cx="2176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1584"/>
              <a:ext cx="2176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3558" name="Object 6"/>
          <p:cNvGraphicFramePr>
            <a:graphicFrameLocks noChangeAspect="1"/>
          </p:cNvGraphicFramePr>
          <p:nvPr>
            <p:ph/>
          </p:nvPr>
        </p:nvGraphicFramePr>
        <p:xfrm>
          <a:off x="1651000" y="914400"/>
          <a:ext cx="67722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6" imgW="2349360" imgH="228600" progId="Equation.DSMT4">
                  <p:embed/>
                </p:oleObj>
              </mc:Choice>
              <mc:Fallback>
                <p:oleObj name="Equation" r:id="rId6" imgW="2349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914400"/>
                        <a:ext cx="67722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36600" y="2286000"/>
            <a:ext cx="8178800" cy="5511800"/>
          </a:xfrm>
          <a:noFill/>
        </p:spPr>
        <p:txBody>
          <a:bodyPr/>
          <a:lstStyle/>
          <a:p>
            <a:pPr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altLang="en-US"/>
              <a:t>Our general exponential form is</a:t>
            </a:r>
          </a:p>
          <a:p>
            <a:pPr lvl="1"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altLang="en-US"/>
              <a:t>“b” is the base of the function and changes here will result in:</a:t>
            </a:r>
          </a:p>
          <a:p>
            <a:pPr lvl="2"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altLang="en-US"/>
              <a:t> When b&gt;1, a steep increase in the value of ‘y’ as ‘x’ increases.</a:t>
            </a:r>
          </a:p>
          <a:p>
            <a:pPr lvl="2"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altLang="en-US"/>
              <a:t>When 0&lt;b&lt;1, a steep decrease in the value of ‘y’ as ‘x’ increases.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286000"/>
            <a:ext cx="198755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tabLst>
                <a:tab pos="838200" algn="l"/>
                <a:tab pos="838200" algn="l"/>
                <a:tab pos="838200" algn="l"/>
              </a:tabLst>
            </a:pPr>
            <a:r>
              <a:rPr lang="en-US" altLang="en-US" sz="2700"/>
              <a:t>We also discovered that changes in “a” would change the y-intercept on its corresponding graph.</a:t>
            </a:r>
          </a:p>
          <a:p>
            <a:pPr>
              <a:tabLst>
                <a:tab pos="838200" algn="l"/>
                <a:tab pos="838200" algn="l"/>
                <a:tab pos="838200" algn="l"/>
              </a:tabLst>
            </a:pPr>
            <a:endParaRPr lang="en-US" altLang="en-US" sz="2700"/>
          </a:p>
          <a:p>
            <a:pPr>
              <a:tabLst>
                <a:tab pos="838200" algn="l"/>
                <a:tab pos="838200" algn="l"/>
                <a:tab pos="838200" algn="l"/>
              </a:tabLst>
            </a:pPr>
            <a:r>
              <a:rPr lang="en-US" altLang="en-US" sz="2700"/>
              <a:t>Now let’s turn our attention to a useful property of exponential functions.  </a:t>
            </a: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108200" y="304800"/>
          <a:ext cx="42418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04800"/>
                        <a:ext cx="42418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84200" y="3048000"/>
            <a:ext cx="8928100" cy="2489200"/>
          </a:xfrm>
          <a:noFill/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tabLst>
                <a:tab pos="1270000" algn="l"/>
              </a:tabLst>
            </a:pPr>
            <a:r>
              <a:rPr lang="en-US" altLang="en-US" sz="4000"/>
              <a:t>The Equality Property of Exponential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685800"/>
            <a:ext cx="4616450" cy="1181100"/>
          </a:xfrm>
          <a:noFill/>
        </p:spPr>
        <p:txBody>
          <a:bodyPr/>
          <a:lstStyle/>
          <a:p>
            <a:pPr>
              <a:tabLst>
                <a:tab pos="1270000" algn="l"/>
              </a:tabLst>
            </a:pPr>
            <a:r>
              <a:rPr lang="en-US" altLang="en-US" sz="4500"/>
              <a:t/>
            </a:r>
            <a:br>
              <a:rPr lang="en-US" altLang="en-US" sz="4500"/>
            </a:br>
            <a:r>
              <a:rPr lang="en-US" altLang="en-US" sz="4500">
                <a:solidFill>
                  <a:schemeClr val="accent2"/>
                </a:solidFill>
              </a:rPr>
              <a:t>Section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270000" y="2133600"/>
            <a:ext cx="79121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We know that in exponential functions the exponent is a variable. 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60400" y="3505200"/>
            <a:ext cx="8839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When we wish to solve for that variable we have </a:t>
            </a:r>
            <a:r>
              <a:rPr lang="en-US" altLang="en-US" sz="2800" b="1">
                <a:solidFill>
                  <a:srgbClr val="000000"/>
                </a:solidFill>
              </a:rPr>
              <a:t>two</a:t>
            </a:r>
            <a:r>
              <a:rPr lang="en-US" altLang="en-US" sz="2800">
                <a:solidFill>
                  <a:srgbClr val="000000"/>
                </a:solidFill>
              </a:rPr>
              <a:t> approaches we can take.</a:t>
            </a:r>
          </a:p>
          <a:p>
            <a:pPr algn="ctr"/>
            <a:endParaRPr lang="en-US" altLang="en-US" sz="2800">
              <a:solidFill>
                <a:srgbClr val="000000"/>
              </a:solidFill>
            </a:endParaRPr>
          </a:p>
          <a:p>
            <a:pPr algn="ctr"/>
            <a:r>
              <a:rPr lang="en-US" altLang="en-US" sz="2800">
                <a:solidFill>
                  <a:srgbClr val="000000"/>
                </a:solidFill>
              </a:rPr>
              <a:t>One approach is to use a logarithm. We will learn about these in a later lesson.</a:t>
            </a:r>
          </a:p>
          <a:p>
            <a:pPr algn="ctr"/>
            <a:endParaRPr lang="en-US" altLang="en-US" sz="2800">
              <a:solidFill>
                <a:srgbClr val="000000"/>
              </a:solidFill>
            </a:endParaRPr>
          </a:p>
          <a:p>
            <a:pPr algn="ctr"/>
            <a:r>
              <a:rPr lang="en-US" altLang="en-US" sz="2800">
                <a:solidFill>
                  <a:srgbClr val="000000"/>
                </a:solidFill>
              </a:rPr>
              <a:t>The second is to make use of the Equality</a:t>
            </a:r>
          </a:p>
          <a:p>
            <a:pPr algn="ctr"/>
            <a:r>
              <a:rPr lang="en-US" altLang="en-US" sz="2800">
                <a:solidFill>
                  <a:srgbClr val="000000"/>
                </a:solidFill>
              </a:rPr>
              <a:t>Property for Exponential Functions.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400300"/>
            <a:ext cx="616902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6200" y="609600"/>
            <a:ext cx="8001000" cy="11430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altLang="en-US">
                <a:solidFill>
                  <a:schemeClr val="accent2"/>
                </a:solidFill>
              </a:rPr>
              <a:t>The Equality Property for Exponential</a:t>
            </a:r>
          </a:p>
          <a:p>
            <a:pPr>
              <a:buFont typeface="Wingdings" panose="05000000000000000000" pitchFamily="2" charset="2"/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altLang="en-US">
                <a:solidFill>
                  <a:schemeClr val="accent2"/>
                </a:solidFill>
              </a:rPr>
              <a:t>Functions</a:t>
            </a:r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altLang="en-US" sz="2800"/>
              <a:t>This property gives us a technique to solve</a:t>
            </a:r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altLang="en-US" sz="2800"/>
              <a:t>equations involving exponential functions.</a:t>
            </a:r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altLang="en-US" sz="2800"/>
              <a:t>Let’s look at some examples.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74800" y="4186238"/>
            <a:ext cx="6280150" cy="21971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1800">
                <a:latin typeface="Tahoma" panose="020B0604030504040204" pitchFamily="34" charset="0"/>
              </a:rPr>
              <a:t>Basically, this states that if the bases are the same, then we can simply set the exponents equal. </a:t>
            </a:r>
          </a:p>
          <a:p>
            <a:pPr algn="ctr"/>
            <a:endParaRPr lang="en-US" altLang="en-US" sz="1800">
              <a:latin typeface="Tahoma" panose="020B0604030504040204" pitchFamily="34" charset="0"/>
            </a:endParaRPr>
          </a:p>
          <a:p>
            <a:pPr algn="ctr"/>
            <a:r>
              <a:rPr lang="en-US" altLang="en-US" sz="1800">
                <a:latin typeface="Tahoma" panose="020B0604030504040204" pitchFamily="34" charset="0"/>
              </a:rPr>
              <a:t>This property is quite useful when we </a:t>
            </a:r>
          </a:p>
          <a:p>
            <a:pPr algn="ctr"/>
            <a:r>
              <a:rPr lang="en-US" altLang="en-US" sz="1800">
                <a:latin typeface="Tahoma" panose="020B0604030504040204" pitchFamily="34" charset="0"/>
              </a:rPr>
              <a:t>are trying to solve equations</a:t>
            </a:r>
          </a:p>
          <a:p>
            <a:pPr algn="ctr"/>
            <a:r>
              <a:rPr lang="en-US" altLang="en-US" sz="1800">
                <a:latin typeface="Tahoma" panose="020B0604030504040204" pitchFamily="34" charset="0"/>
              </a:rPr>
              <a:t>involving exponential functions.</a:t>
            </a:r>
          </a:p>
          <a:p>
            <a:pPr algn="ctr"/>
            <a:endParaRPr lang="en-US" altLang="en-US" sz="1800">
              <a:latin typeface="Tahoma" panose="020B0604030504040204" pitchFamily="34" charset="0"/>
            </a:endParaRPr>
          </a:p>
          <a:p>
            <a:pPr algn="ctr"/>
            <a:r>
              <a:rPr lang="en-US" altLang="en-US" sz="1800">
                <a:latin typeface="Tahoma" panose="020B0604030504040204" pitchFamily="34" charset="0"/>
              </a:rPr>
              <a:t>Let’s try a few examples to see how it 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879600" y="1143000"/>
            <a:ext cx="2311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accent2"/>
                </a:solidFill>
              </a:rPr>
              <a:t>Example 1: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098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232400" y="2438400"/>
            <a:ext cx="3943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818"/>
                </a:solidFill>
              </a:rPr>
              <a:t>(Since the bases are the same we</a:t>
            </a:r>
          </a:p>
          <a:p>
            <a:pPr algn="ctr"/>
            <a:r>
              <a:rPr lang="en-US" altLang="en-US" sz="1800">
                <a:solidFill>
                  <a:srgbClr val="FF0818"/>
                </a:solidFill>
              </a:rPr>
              <a:t>simply set the exponents equal.)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895600"/>
            <a:ext cx="20669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352800"/>
            <a:ext cx="13763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886200"/>
            <a:ext cx="9572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22250" y="4546600"/>
            <a:ext cx="6953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2F15FF"/>
                </a:solidFill>
              </a:rPr>
              <a:t>Here is another example for you to try: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74800" y="5334000"/>
            <a:ext cx="2374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Example 1a: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5867400"/>
            <a:ext cx="1906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3" grpId="0"/>
      <p:bldP spid="30727" grpId="0"/>
      <p:bldP spid="307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498600" y="2362200"/>
            <a:ext cx="65913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The next problem is what to do when the bases are not the same.</a:t>
            </a:r>
          </a:p>
          <a:p>
            <a:pPr algn="ctr"/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581400"/>
            <a:ext cx="20653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03400" y="4876800"/>
            <a:ext cx="56070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2304FF"/>
                </a:solidFill>
              </a:rPr>
              <a:t>Does anyone have </a:t>
            </a:r>
          </a:p>
          <a:p>
            <a:pPr algn="ctr"/>
            <a:r>
              <a:rPr lang="en-US" altLang="en-US" sz="3600">
                <a:solidFill>
                  <a:srgbClr val="2304FF"/>
                </a:solidFill>
              </a:rPr>
              <a:t>an idea how</a:t>
            </a:r>
          </a:p>
          <a:p>
            <a:pPr algn="ctr"/>
            <a:r>
              <a:rPr lang="en-US" altLang="en-US" sz="3600">
                <a:solidFill>
                  <a:srgbClr val="2304FF"/>
                </a:solidFill>
              </a:rPr>
              <a:t>we might approach this?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790700" y="2095500"/>
            <a:ext cx="65786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Our strategy here is to rewrite the bases so that they are both the same.</a:t>
            </a:r>
          </a:p>
          <a:p>
            <a:pPr algn="ctr"/>
            <a:r>
              <a:rPr lang="en-US" altLang="en-US" sz="3200">
                <a:solidFill>
                  <a:srgbClr val="000000"/>
                </a:solidFill>
              </a:rPr>
              <a:t>Here for example, we know that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140200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041400" y="914400"/>
            <a:ext cx="8077200" cy="109855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Comic Sans MS" panose="030F0702030302020204" pitchFamily="66" charset="0"/>
              </a:rPr>
              <a:t>Our presentation today will consists </a:t>
            </a:r>
          </a:p>
          <a:p>
            <a:pPr algn="ctr"/>
            <a:r>
              <a:rPr lang="en-US" altLang="en-US" sz="3600">
                <a:solidFill>
                  <a:schemeClr val="accent2"/>
                </a:solidFill>
                <a:latin typeface="Comic Sans MS" panose="030F0702030302020204" pitchFamily="66" charset="0"/>
              </a:rPr>
              <a:t>of two sections.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2667000"/>
            <a:ext cx="9067800" cy="38100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altLang="en-US">
                <a:solidFill>
                  <a:schemeClr val="hlink"/>
                </a:solidFill>
              </a:rPr>
              <a:t>Section 1:</a:t>
            </a:r>
            <a:r>
              <a:rPr lang="en-US" altLang="en-US"/>
              <a:t> Exploration of exponential functions and their graphs.</a:t>
            </a:r>
          </a:p>
          <a:p>
            <a:pPr>
              <a:buFont typeface="Wingdings" panose="05000000000000000000" pitchFamily="2" charset="2"/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altLang="en-US"/>
          </a:p>
          <a:p>
            <a:pPr>
              <a:buFont typeface="Wingdings" panose="05000000000000000000" pitchFamily="2" charset="2"/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Section 2:</a:t>
            </a:r>
            <a:r>
              <a:rPr lang="en-US" altLang="en-US"/>
              <a:t> Discussion of the equality property and its applications.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651000" y="1143000"/>
            <a:ext cx="6127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accent2"/>
                </a:solidFill>
              </a:rPr>
              <a:t>Example 2:      (Let’s solve it now)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133600"/>
            <a:ext cx="20637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667000"/>
            <a:ext cx="2516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775200" y="2667000"/>
            <a:ext cx="3873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1D4A"/>
                </a:solidFill>
              </a:rPr>
              <a:t>(our bases are now the same</a:t>
            </a:r>
          </a:p>
          <a:p>
            <a:pPr algn="ctr"/>
            <a:r>
              <a:rPr lang="en-US" altLang="en-US" sz="1800">
                <a:solidFill>
                  <a:srgbClr val="FF1D4A"/>
                </a:solidFill>
              </a:rPr>
              <a:t>so simply set the exponents equal)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276600"/>
            <a:ext cx="156686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733800"/>
            <a:ext cx="166370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438400" y="5651500"/>
            <a:ext cx="52832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361EFF"/>
                </a:solidFill>
              </a:rPr>
              <a:t>Let’s try another one of these.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6" grpId="0"/>
      <p:bldP spid="337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858963" y="1219200"/>
            <a:ext cx="19177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accent2"/>
                </a:solidFill>
              </a:rPr>
              <a:t>Example 3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057400"/>
            <a:ext cx="13208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895600"/>
            <a:ext cx="14271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429000"/>
            <a:ext cx="1458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810000"/>
            <a:ext cx="12922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267200"/>
            <a:ext cx="8858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4572000"/>
            <a:ext cx="7620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41800" y="2133600"/>
            <a:ext cx="4254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324"/>
                </a:solidFill>
              </a:rPr>
              <a:t>Remember a negative exponent is simply </a:t>
            </a:r>
          </a:p>
          <a:p>
            <a:pPr algn="ctr"/>
            <a:r>
              <a:rPr lang="en-US" altLang="en-US" sz="1800">
                <a:solidFill>
                  <a:srgbClr val="FF0324"/>
                </a:solidFill>
              </a:rPr>
              <a:t>another way of writing a fraction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165600" y="2819400"/>
            <a:ext cx="22828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210CFF"/>
                </a:solidFill>
              </a:rPr>
              <a:t>The bases are now the same</a:t>
            </a:r>
          </a:p>
          <a:p>
            <a:pPr algn="ctr"/>
            <a:r>
              <a:rPr lang="en-US" altLang="en-US" sz="1400">
                <a:solidFill>
                  <a:srgbClr val="210CFF"/>
                </a:solidFill>
              </a:rPr>
              <a:t>so set the exponents equal.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8" grpId="0"/>
      <p:bldP spid="358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651000" y="2209800"/>
            <a:ext cx="6845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38CA"/>
                </a:solidFill>
              </a:rPr>
              <a:t>By now you can see that the  equality property is </a:t>
            </a:r>
          </a:p>
          <a:p>
            <a:pPr algn="ctr"/>
            <a:r>
              <a:rPr lang="en-US" altLang="en-US" sz="2400">
                <a:solidFill>
                  <a:srgbClr val="0038CA"/>
                </a:solidFill>
              </a:rPr>
              <a:t>actually quite useful in solving these problems.</a:t>
            </a:r>
          </a:p>
          <a:p>
            <a:pPr algn="ctr"/>
            <a:r>
              <a:rPr lang="en-US" altLang="en-US" sz="2400">
                <a:solidFill>
                  <a:srgbClr val="0038CA"/>
                </a:solidFill>
              </a:rPr>
              <a:t>Here are a few more examples for you to try.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038600"/>
            <a:ext cx="4495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733800"/>
            <a:ext cx="5334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/>
          </p:cNvSpPr>
          <p:nvPr/>
        </p:nvSpPr>
        <p:spPr bwMode="auto">
          <a:xfrm>
            <a:off x="1574800" y="4572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rIns="91436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</a:rPr>
              <a:t>First, let’s take a look at an 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exponential function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1806575" y="2590800"/>
          <a:ext cx="13938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2590800"/>
                        <a:ext cx="13938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>
            <p:ph sz="quarter" idx="2"/>
          </p:nvPr>
        </p:nvGraphicFramePr>
        <p:xfrm>
          <a:off x="6756400" y="2514600"/>
          <a:ext cx="2876550" cy="4267202"/>
        </p:xfrm>
        <a:graphic>
          <a:graphicData uri="http://schemas.openxmlformats.org/drawingml/2006/table">
            <a:tbl>
              <a:tblPr/>
              <a:tblGrid>
                <a:gridCol w="1438275"/>
                <a:gridCol w="1438275"/>
              </a:tblGrid>
              <a:tr h="992188"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x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1/2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08000" algn="l" defTabSz="1016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16000" algn="l" defTabSz="1016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24000" algn="l" defTabSz="1016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32000" algn="l" defTabSz="1016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892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464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036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60800" defTabSz="101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1/4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6" name="Text Box 10"/>
          <p:cNvSpPr txBox="1">
            <a:spLocks/>
          </p:cNvSpPr>
          <p:nvPr/>
        </p:nvSpPr>
        <p:spPr bwMode="auto">
          <a:xfrm>
            <a:off x="6604000" y="2590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rIns="91436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89000" y="2667000"/>
            <a:ext cx="7353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So our general form is simple enough.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12800" y="3429000"/>
            <a:ext cx="73152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The general shape of our graph will be determined by the exponential variable.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17600" y="4953000"/>
            <a:ext cx="62865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Which leads us to ask what role does the ‘a’ and the base ‘b’ play here. Let’s take a look.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957388" y="228600"/>
          <a:ext cx="42386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28600"/>
                        <a:ext cx="4238625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7" grpId="0"/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803400" y="838200"/>
            <a:ext cx="5867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</a:rPr>
              <a:t>First let’s change the base </a:t>
            </a:r>
            <a:r>
              <a:rPr lang="en-US" altLang="en-US" sz="3600">
                <a:solidFill>
                  <a:schemeClr val="hlink"/>
                </a:solidFill>
              </a:rPr>
              <a:t>b</a:t>
            </a:r>
            <a:r>
              <a:rPr lang="en-US" altLang="en-US" sz="3600">
                <a:solidFill>
                  <a:schemeClr val="accent2"/>
                </a:solidFill>
              </a:rPr>
              <a:t/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3600">
                <a:solidFill>
                  <a:schemeClr val="accent2"/>
                </a:solidFill>
              </a:rPr>
              <a:t> to positive values</a:t>
            </a:r>
            <a:r>
              <a:rPr lang="en-US" altLang="en-US" sz="36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304800" y="2647950"/>
            <a:ext cx="7472363" cy="4584700"/>
            <a:chOff x="192" y="1668"/>
            <a:chExt cx="4707" cy="2888"/>
          </a:xfrm>
        </p:grpSpPr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540" y="3536"/>
              <a:ext cx="2359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altLang="en-US" sz="3200">
                  <a:solidFill>
                    <a:srgbClr val="7F007F"/>
                  </a:solidFill>
                </a:rPr>
                <a:t>What conclusion can</a:t>
              </a:r>
            </a:p>
            <a:p>
              <a:pPr algn="ctr"/>
              <a:r>
                <a:rPr lang="en-US" altLang="en-US" sz="3200">
                  <a:solidFill>
                    <a:srgbClr val="7F007F"/>
                  </a:solidFill>
                </a:rPr>
                <a:t>we draw ?</a:t>
              </a:r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76"/>
              <a:ext cx="2176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668"/>
              <a:ext cx="2176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40"/>
              <a:ext cx="2176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65200" y="788988"/>
            <a:ext cx="8051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</a:rPr>
              <a:t>Next, observe what happens when </a:t>
            </a:r>
            <a:r>
              <a:rPr lang="en-US" altLang="en-US" sz="3600">
                <a:solidFill>
                  <a:schemeClr val="hlink"/>
                </a:solidFill>
              </a:rPr>
              <a:t>b</a:t>
            </a:r>
            <a:r>
              <a:rPr lang="en-US" altLang="en-US" sz="3600">
                <a:solidFill>
                  <a:schemeClr val="accent2"/>
                </a:solidFill>
              </a:rPr>
              <a:t> assumes a value such that 0&lt;</a:t>
            </a:r>
            <a:r>
              <a:rPr lang="en-US" altLang="en-US" sz="3600">
                <a:solidFill>
                  <a:schemeClr val="hlink"/>
                </a:solidFill>
              </a:rPr>
              <a:t>b</a:t>
            </a:r>
            <a:r>
              <a:rPr lang="en-US" altLang="en-US" sz="3600">
                <a:solidFill>
                  <a:schemeClr val="accent2"/>
                </a:solidFill>
              </a:rPr>
              <a:t>&lt;1.</a:t>
            </a: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14300" y="2673350"/>
            <a:ext cx="7924800" cy="4508500"/>
            <a:chOff x="72" y="1684"/>
            <a:chExt cx="4992" cy="284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684"/>
              <a:ext cx="2432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684"/>
              <a:ext cx="2432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108"/>
              <a:ext cx="2432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660" y="3344"/>
              <a:ext cx="2359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altLang="en-US" sz="3200">
                  <a:solidFill>
                    <a:srgbClr val="311FFF"/>
                  </a:solidFill>
                </a:rPr>
                <a:t>Can you explain why</a:t>
              </a:r>
            </a:p>
            <a:p>
              <a:pPr algn="ctr"/>
              <a:r>
                <a:rPr lang="en-US" altLang="en-US" sz="3200">
                  <a:solidFill>
                    <a:srgbClr val="311FFF"/>
                  </a:solidFill>
                </a:rPr>
                <a:t>this happens ?</a:t>
              </a:r>
              <a:r>
                <a:rPr lang="en-US" altLang="en-US" sz="3200">
                  <a:solidFill>
                    <a:srgbClr val="00000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752600" y="1993900"/>
            <a:ext cx="66548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311AFF"/>
                </a:solidFill>
              </a:rPr>
              <a:t>What do you think </a:t>
            </a:r>
          </a:p>
          <a:p>
            <a:pPr algn="ctr"/>
            <a:r>
              <a:rPr lang="en-US" altLang="en-US" sz="4800">
                <a:solidFill>
                  <a:srgbClr val="311AFF"/>
                </a:solidFill>
              </a:rPr>
              <a:t>will happen if  ‘</a:t>
            </a:r>
            <a:r>
              <a:rPr lang="en-US" altLang="en-US" sz="4800">
                <a:solidFill>
                  <a:schemeClr val="hlink"/>
                </a:solidFill>
              </a:rPr>
              <a:t>b</a:t>
            </a:r>
            <a:r>
              <a:rPr lang="en-US" altLang="en-US" sz="4800">
                <a:solidFill>
                  <a:srgbClr val="311AFF"/>
                </a:solidFill>
              </a:rPr>
              <a:t>’ is negative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270000" y="457200"/>
            <a:ext cx="741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4800">
                <a:solidFill>
                  <a:schemeClr val="accent2"/>
                </a:solidFill>
              </a:rPr>
              <a:t>Don’t forget our </a:t>
            </a:r>
          </a:p>
          <a:p>
            <a:pPr algn="ctr"/>
            <a:r>
              <a:rPr lang="en-US" altLang="en-US" sz="4800">
                <a:solidFill>
                  <a:schemeClr val="accent2"/>
                </a:solidFill>
              </a:rPr>
              <a:t>definition !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70000" y="4343400"/>
            <a:ext cx="72263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100F4"/>
                </a:solidFill>
              </a:rPr>
              <a:t>Can you explain why ‘</a:t>
            </a:r>
            <a:r>
              <a:rPr lang="en-US" altLang="en-US" sz="3200">
                <a:solidFill>
                  <a:schemeClr val="hlink"/>
                </a:solidFill>
              </a:rPr>
              <a:t>b</a:t>
            </a:r>
            <a:r>
              <a:rPr lang="en-US" altLang="en-US" sz="3200">
                <a:solidFill>
                  <a:srgbClr val="0100F4"/>
                </a:solidFill>
              </a:rPr>
              <a:t>’ is restricted from assuming negative values ?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879600" y="2590800"/>
            <a:ext cx="5921375" cy="1085850"/>
            <a:chOff x="1184" y="1632"/>
            <a:chExt cx="3730" cy="684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1472" y="1632"/>
              <a:ext cx="30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0000"/>
                  </a:solidFill>
                </a:rPr>
                <a:t>Any equation of the form:</a:t>
              </a:r>
              <a:r>
                <a:rPr lang="en-US" altLang="en-US" sz="1800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2064"/>
              <a:ext cx="37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17600" y="2133600"/>
            <a:ext cx="73406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To see what impact ‘a’ has on our graph</a:t>
            </a:r>
          </a:p>
          <a:p>
            <a:pPr algn="ctr"/>
            <a:r>
              <a:rPr lang="en-US" altLang="en-US" sz="3200">
                <a:solidFill>
                  <a:srgbClr val="000000"/>
                </a:solidFill>
              </a:rPr>
              <a:t>we will fix the value of ‘b’ at 3.</a:t>
            </a: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965200" y="3124200"/>
            <a:ext cx="7847013" cy="4311650"/>
            <a:chOff x="608" y="1968"/>
            <a:chExt cx="4943" cy="2716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1968"/>
              <a:ext cx="2021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016"/>
              <a:ext cx="2033" cy="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408"/>
              <a:ext cx="1984" cy="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392" y="3648"/>
              <a:ext cx="215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altLang="en-US" sz="3200">
                  <a:solidFill>
                    <a:srgbClr val="D81500"/>
                  </a:solidFill>
                </a:rPr>
                <a:t>What does a larger</a:t>
              </a:r>
            </a:p>
            <a:p>
              <a:pPr algn="ctr"/>
              <a:r>
                <a:rPr lang="en-US" altLang="en-US" sz="3200">
                  <a:solidFill>
                    <a:srgbClr val="D81500"/>
                  </a:solidFill>
                </a:rPr>
                <a:t>value of ‘a’ </a:t>
              </a:r>
            </a:p>
            <a:p>
              <a:pPr algn="ctr"/>
              <a:r>
                <a:rPr lang="en-US" altLang="en-US" sz="3200">
                  <a:solidFill>
                    <a:srgbClr val="D81500"/>
                  </a:solidFill>
                </a:rPr>
                <a:t>accomplish</a:t>
              </a:r>
              <a:r>
                <a:rPr lang="en-US" altLang="en-US" sz="3200">
                  <a:solidFill>
                    <a:srgbClr val="FDFD34"/>
                  </a:solidFill>
                </a:rPr>
                <a:t> </a:t>
              </a:r>
              <a:r>
                <a:rPr lang="en-US" altLang="en-US" sz="3200">
                  <a:solidFill>
                    <a:srgbClr val="FF0B16"/>
                  </a:solidFill>
                </a:rPr>
                <a:t>?</a:t>
              </a:r>
            </a:p>
          </p:txBody>
        </p:sp>
      </p:grpSp>
      <p:graphicFrame>
        <p:nvGraphicFramePr>
          <p:cNvPr id="21513" name="Object 9"/>
          <p:cNvGraphicFramePr>
            <a:graphicFrameLocks noChangeAspect="1"/>
          </p:cNvGraphicFramePr>
          <p:nvPr>
            <p:ph/>
          </p:nvPr>
        </p:nvGraphicFramePr>
        <p:xfrm>
          <a:off x="1957388" y="228600"/>
          <a:ext cx="449262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6" imgW="609480" imgH="228600" progId="Equation.DSMT4">
                  <p:embed/>
                </p:oleObj>
              </mc:Choice>
              <mc:Fallback>
                <p:oleObj name="Equation" r:id="rId6" imgW="6094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28600"/>
                        <a:ext cx="4492625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- Top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mic Sans MS"/>
        <a:ea typeface=""/>
        <a:cs typeface=""/>
      </a:majorFont>
      <a:minorFont>
        <a:latin typeface="Bradley Hand ITC TT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mic Sans MS"/>
        <a:ea typeface=""/>
        <a:cs typeface=""/>
      </a:majorFont>
      <a:minorFont>
        <a:latin typeface="Stone Sans ITC TT-S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80808"/>
      </a:dk2>
      <a:lt2>
        <a:srgbClr val="3A3A3E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Pages>0</Pages>
  <Words>626</Words>
  <Characters>0</Characters>
  <Application>Microsoft Office PowerPoint</Application>
  <PresentationFormat>Custom</PresentationFormat>
  <Lines>0</Lines>
  <Paragraphs>102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Bradley Hand ITC TT-Bold</vt:lpstr>
      <vt:lpstr>Comic Sans MS</vt:lpstr>
      <vt:lpstr>Stone Sans ITC TT-Semi</vt:lpstr>
      <vt:lpstr>Tahoma</vt:lpstr>
      <vt:lpstr>Wingdings</vt:lpstr>
      <vt:lpstr>Title &amp; Bullets</vt:lpstr>
      <vt:lpstr>Title - Top</vt:lpstr>
      <vt:lpstr>Photo - Horizontal</vt:lpstr>
      <vt:lpstr>Photo - Vertical</vt:lpstr>
      <vt:lpstr>Title, Bullets &amp; Photo</vt:lpstr>
      <vt:lpstr>Title &amp; Bullets - Right</vt:lpstr>
      <vt:lpstr>1_Blends</vt:lpstr>
      <vt:lpstr>Blends</vt:lpstr>
      <vt:lpstr>MathType 5.0 Equation</vt:lpstr>
      <vt:lpstr>Exponential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Section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Functions</dc:title>
  <dc:subject/>
  <dc:creator>McCoy, Everett</dc:creator>
  <cp:keywords/>
  <dc:description/>
  <cp:lastModifiedBy>McCoy, Everett</cp:lastModifiedBy>
  <cp:revision>36</cp:revision>
  <dcterms:modified xsi:type="dcterms:W3CDTF">2016-11-18T02:34:45Z</dcterms:modified>
</cp:coreProperties>
</file>